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73" r:id="rId2"/>
    <p:sldId id="280" r:id="rId3"/>
    <p:sldId id="335" r:id="rId4"/>
    <p:sldId id="345" r:id="rId5"/>
    <p:sldId id="336" r:id="rId6"/>
    <p:sldId id="337" r:id="rId7"/>
    <p:sldId id="339" r:id="rId8"/>
    <p:sldId id="340" r:id="rId9"/>
    <p:sldId id="338" r:id="rId10"/>
    <p:sldId id="343" r:id="rId11"/>
    <p:sldId id="346" r:id="rId12"/>
    <p:sldId id="333" r:id="rId13"/>
    <p:sldId id="347" r:id="rId14"/>
    <p:sldId id="341" r:id="rId15"/>
    <p:sldId id="342" r:id="rId16"/>
    <p:sldId id="352" r:id="rId17"/>
    <p:sldId id="348" r:id="rId18"/>
    <p:sldId id="309" r:id="rId19"/>
    <p:sldId id="349" r:id="rId20"/>
    <p:sldId id="350" r:id="rId21"/>
    <p:sldId id="351" r:id="rId22"/>
  </p:sldIdLst>
  <p:sldSz cx="12192000" cy="6858000"/>
  <p:notesSz cx="6858000" cy="9144000"/>
  <p:embeddedFontLst>
    <p:embeddedFont>
      <p:font typeface="Fighter-Overskrift" panose="00000600000000000000" pitchFamily="50" charset="0"/>
      <p:regular r:id="rId24"/>
    </p:embeddedFont>
    <p:embeddedFont>
      <p:font typeface="Fighter-Regular" panose="00000500000000000000" pitchFamily="50" charset="0"/>
      <p:regular r:id="rId25"/>
    </p:embeddedFont>
    <p:embeddedFont>
      <p:font typeface="Fighter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8297"/>
    <a:srgbClr val="82D989"/>
    <a:srgbClr val="D9D782"/>
    <a:srgbClr val="20403E"/>
    <a:srgbClr val="402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66265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8E3DD730-CFB4-F348-81DE-70734850EDC4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6B7EE48D-0010-914E-B2E8-612C99007E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234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555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a-DK" baseline="0" dirty="0" smtClean="0"/>
              <a:t>Fordi muskler og organer ikke får så meget ilt som normalt </a:t>
            </a:r>
          </a:p>
          <a:p>
            <a:pPr marL="457200" lvl="1" indent="0">
              <a:buNone/>
            </a:pPr>
            <a:r>
              <a:rPr lang="da-DK" baseline="0" dirty="0" smtClean="0"/>
              <a:t>Kulilte binder sig til de røde blodlegemer, så de kan ikke transportere lige så meget ilt rundt i kroppen som normalt </a:t>
            </a:r>
          </a:p>
          <a:p>
            <a:pPr marL="228600" indent="-228600">
              <a:buAutoNum type="arabicPeriod"/>
            </a:pPr>
            <a:r>
              <a:rPr lang="da-DK" baseline="0" dirty="0" smtClean="0"/>
              <a:t>Det er hårdt for immunforsvaret at skulle kæmpe med de mange giftige stoffer fra tobaksrøgen </a:t>
            </a:r>
            <a:r>
              <a:rPr lang="da-DK" baseline="0" dirty="0" smtClean="0">
                <a:sym typeface="Wingdings" panose="05000000000000000000" pitchFamily="2" charset="2"/>
              </a:rPr>
              <a:t> det svækkes og man  bliver lettere syg med f.eks. Forkølelse eller influenza</a:t>
            </a:r>
          </a:p>
          <a:p>
            <a:pPr marL="228600" indent="-228600">
              <a:buAutoNum type="arabicPeriod"/>
            </a:pPr>
            <a:r>
              <a:rPr lang="da-DK" baseline="0" dirty="0" smtClean="0">
                <a:sym typeface="Wingdings" panose="05000000000000000000" pitchFamily="2" charset="2"/>
              </a:rPr>
              <a:t>Hvis man ryger er der flere bakterier i munden. Det kan give dårlig ånde og problemer med tænderne. </a:t>
            </a:r>
          </a:p>
          <a:p>
            <a:pPr marL="228600" indent="-228600">
              <a:buAutoNum type="arabicPeriod"/>
            </a:pPr>
            <a:r>
              <a:rPr lang="da-DK" baseline="0" dirty="0" smtClean="0">
                <a:sym typeface="Wingdings" panose="05000000000000000000" pitchFamily="2" charset="2"/>
              </a:rPr>
              <a:t>Nedsat lugte og smagssans, skader på lungevævet, kedelig hud og hår og nedsat frugtbarhed </a:t>
            </a:r>
          </a:p>
          <a:p>
            <a:pPr marL="228600" indent="-228600">
              <a:buAutoNum type="arabicPeriod"/>
            </a:pPr>
            <a:r>
              <a:rPr lang="da-DK" baseline="0" dirty="0" smtClean="0">
                <a:sym typeface="Wingdings" panose="05000000000000000000" pitchFamily="2" charset="2"/>
              </a:rPr>
              <a:t>Lungekræft, KOL, hjerte-kar-sygdomme = de hyppigste. Andre er: Kræft i mund og hals, spiserør, mave, nyrer, blære, blod, knogleskørhed</a:t>
            </a:r>
          </a:p>
          <a:p>
            <a:pPr marL="228600" indent="-228600">
              <a:buAutoNum type="arabicPeriod"/>
            </a:pPr>
            <a:r>
              <a:rPr lang="da-DK" baseline="0" dirty="0" smtClean="0">
                <a:sym typeface="Wingdings" panose="05000000000000000000" pitchFamily="2" charset="2"/>
              </a:rPr>
              <a:t>Kortere levetid og dårligere livskvalitet pga. rygerelaterede sygdomme. Gennemsnitligt lever en ryger 8-10 år kortere end ikke-rygere.</a:t>
            </a:r>
          </a:p>
          <a:p>
            <a:pPr marL="228600" indent="-228600">
              <a:buAutoNum type="arabicPeriod"/>
            </a:pPr>
            <a:r>
              <a:rPr lang="da-DK" baseline="0" dirty="0" smtClean="0">
                <a:sym typeface="Wingdings" panose="05000000000000000000" pitchFamily="2" charset="2"/>
              </a:rPr>
              <a:t>Nej. De skadelige stoffer i tobakken påvirker kroppen på samme måde uanset hvad man ellers gør.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5845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017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Ca. 10 min. </a:t>
            </a:r>
          </a:p>
          <a:p>
            <a:r>
              <a:rPr lang="da-DK" dirty="0" smtClean="0"/>
              <a:t>Fordele:</a:t>
            </a:r>
            <a:r>
              <a:rPr lang="da-DK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En del af et fællesskab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Føles angstdæmpende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Forstærker gode følelser </a:t>
            </a:r>
          </a:p>
          <a:p>
            <a:pPr marL="171450" indent="-171450">
              <a:buFontTx/>
              <a:buChar char="-"/>
            </a:pPr>
            <a:endParaRPr lang="da-DK" baseline="0" dirty="0" smtClean="0"/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0" indent="0">
              <a:buFontTx/>
              <a:buNone/>
            </a:pPr>
            <a:r>
              <a:rPr lang="da-DK" baseline="0" dirty="0" smtClean="0"/>
              <a:t>Ulemper: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Langtidskonsekvenser: Øget risiko for kræft, blodpropper og hjerte-kar sygdomme mm.)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Kortidskonsekvenser: Hurtig ældning af hud, dårlig mundhygiejne (misfarvning af tænder, dårlig ånde) og dårligere kondition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Afhængighed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Miljøet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Det er dyrt at ryge</a:t>
            </a:r>
          </a:p>
          <a:p>
            <a:pPr marL="171450" indent="-171450">
              <a:buFontTx/>
              <a:buChar char="-"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0013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Det har store konsekvenser jo yngre man starter med rygning.  </a:t>
            </a:r>
          </a:p>
          <a:p>
            <a:endParaRPr lang="da-DK" baseline="0" dirty="0" smtClean="0"/>
          </a:p>
          <a:p>
            <a:r>
              <a:rPr lang="da-DK" baseline="0" dirty="0" smtClean="0"/>
              <a:t>Mange ved ovenstående – men hvorfor gør man det så? NÆSTE SLIDE.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0617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 vil vi vise et par videoer som kan sætte nogle refleksioner i gang omkring rygning</a:t>
            </a:r>
            <a:r>
              <a:rPr lang="da-DK" baseline="0" dirty="0" smtClean="0"/>
              <a:t> og hvilke værdier og signaler der er tillagt rygning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94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Hvad synes I om filmen? </a:t>
            </a:r>
          </a:p>
          <a:p>
            <a:r>
              <a:rPr lang="da-DK" dirty="0" smtClean="0"/>
              <a:t>Hvad tror i meningen med filmen er? </a:t>
            </a:r>
          </a:p>
          <a:p>
            <a:r>
              <a:rPr lang="da-DK" dirty="0" smtClean="0"/>
              <a:t>Er det rigtigt at unge ryger for at være smarte?</a:t>
            </a:r>
          </a:p>
          <a:p>
            <a:r>
              <a:rPr lang="da-DK" dirty="0" smtClean="0"/>
              <a:t>Hvad kan man gøre for at gøre det mindre sejt at ryge?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314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Link:</a:t>
            </a:r>
            <a:r>
              <a:rPr lang="da-DK" baseline="0" dirty="0" smtClean="0"/>
              <a:t> https://create.kahoot.it/details/quiz-om-tobak/6e86c432-fb6b-4bb7-be08-98eb1621679a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726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Tusinde tak fordi</a:t>
            </a:r>
            <a:r>
              <a:rPr lang="da-DK" baseline="0" dirty="0" smtClean="0"/>
              <a:t> vi måtte komme!</a:t>
            </a:r>
          </a:p>
          <a:p>
            <a:endParaRPr lang="da-DK" baseline="0" dirty="0" smtClean="0"/>
          </a:p>
          <a:p>
            <a:r>
              <a:rPr lang="da-DK" baseline="0" dirty="0" smtClean="0"/>
              <a:t>Har I nogle spørgsmål til sidst?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8081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7421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Du finder her et udvalg af illustrationer, som du kan indsætte på slides efter behov.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528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Præsenter os selv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Vi har den næste time med jer</a:t>
            </a:r>
            <a:r>
              <a:rPr lang="da-DK" baseline="0" dirty="0" smtClean="0"/>
              <a:t> i dag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Veksle mellem øvelser og vi fortæller lidt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 må endelig stille spørgsmål undervejs</a:t>
            </a:r>
            <a:r>
              <a:rPr lang="da-DK" baseline="0" dirty="0" smtClean="0"/>
              <a:t> </a:t>
            </a:r>
          </a:p>
          <a:p>
            <a:pPr marL="171450" indent="-171450">
              <a:buFontTx/>
              <a:buChar char="-"/>
            </a:pPr>
            <a:endParaRPr lang="da-DK" baseline="0" dirty="0" smtClean="0"/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0" indent="0">
              <a:buFontTx/>
              <a:buNone/>
            </a:pPr>
            <a:r>
              <a:rPr lang="da-DK" baseline="0" dirty="0" smtClean="0"/>
              <a:t>Husk at have Tip en 13’er med hvis der bliver tid til dette </a:t>
            </a:r>
            <a:r>
              <a:rPr lang="da-DK" baseline="0" dirty="0" smtClean="0">
                <a:sym typeface="Wingdings" panose="05000000000000000000" pitchFamily="2" charset="2"/>
              </a:rPr>
              <a:t>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441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Del</a:t>
            </a:r>
            <a:r>
              <a:rPr lang="da-DK" baseline="0" dirty="0" smtClean="0"/>
              <a:t> vandene øvelse – 10 min. </a:t>
            </a:r>
          </a:p>
          <a:p>
            <a:endParaRPr lang="da-DK" dirty="0" smtClean="0"/>
          </a:p>
          <a:p>
            <a:pPr marL="228600" indent="-228600">
              <a:buAutoNum type="arabicParenR"/>
            </a:pPr>
            <a:r>
              <a:rPr lang="da-DK" dirty="0" smtClean="0"/>
              <a:t>Alle</a:t>
            </a:r>
            <a:r>
              <a:rPr lang="da-DK" baseline="0" dirty="0" smtClean="0"/>
              <a:t> der tror det er under 10 procent stiller sig i venstre side af lokalet og alle der tror det er over 10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20 procent stiller sig i venstre side af lokalet og alle der tror det er over 20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 procent stiller sig i venstre side af lokalet og alle der tror det er over 15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15.000 kr. stiller sig i venstre side af lokalet og alle der tror det er over 15.000 kr. stiller sig i højre side af lokalet </a:t>
            </a:r>
          </a:p>
          <a:p>
            <a:pPr marL="0" indent="0">
              <a:buNone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smtClean="0"/>
              <a:t>Tag en dialog med eleverne før vi giver svaret (Hvorfor står du i den side?)</a:t>
            </a:r>
          </a:p>
          <a:p>
            <a:pPr marL="0" indent="0">
              <a:buNone/>
            </a:pPr>
            <a:endParaRPr lang="da-DK" baseline="0" dirty="0" smtClean="0"/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Flertalsmisforståelser: Tendens til at opbygge falske forestillinger om andre og derfor kan få en falsk forestilling om hvad der er det normale </a:t>
            </a:r>
          </a:p>
          <a:p>
            <a:pPr marL="0" indent="0">
              <a:buNone/>
            </a:pPr>
            <a:r>
              <a:rPr lang="da-DK" baseline="0" dirty="0" smtClean="0"/>
              <a:t>- Man vil gerne være som de andre og passe ind og hvis man tror at de fleste ryger er man mere tilbøjelig til selv at begynde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5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Hvorfor er det</a:t>
            </a:r>
            <a:r>
              <a:rPr lang="da-DK" baseline="0" dirty="0" smtClean="0"/>
              <a:t> vi er her?</a:t>
            </a:r>
            <a:endParaRPr lang="da-DK" dirty="0" smtClean="0"/>
          </a:p>
          <a:p>
            <a:r>
              <a:rPr lang="da-DK" dirty="0" smtClean="0"/>
              <a:t>I Danmark er der hvert år ca. 13.000 mennesker, der dør, fordi de ryger. De største sygdomme er lungekræft, KOL og blodprop i hjertet.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97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Sammenligning med andre</a:t>
            </a:r>
            <a:r>
              <a:rPr lang="da-DK" baseline="0" dirty="0" smtClean="0"/>
              <a:t> risikofaktorer – rygning springer skalaen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203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En cigaret indeholder 7000 kemiske stoffer og heriblandt</a:t>
            </a:r>
            <a:r>
              <a:rPr lang="da-DK" baseline="0" dirty="0" smtClean="0"/>
              <a:t> </a:t>
            </a:r>
            <a:r>
              <a:rPr lang="da-DK" dirty="0" smtClean="0"/>
              <a:t>70 kræftfremkaldende</a:t>
            </a:r>
            <a:r>
              <a:rPr lang="da-DK" baseline="0" dirty="0" smtClean="0"/>
              <a:t> stoffer </a:t>
            </a:r>
          </a:p>
          <a:p>
            <a:r>
              <a:rPr lang="da-DK" baseline="0" dirty="0" smtClean="0"/>
              <a:t>Her kan I se hvad der blandt andet er at finde i en cigaret </a:t>
            </a:r>
            <a:r>
              <a:rPr lang="da-DK" baseline="0" dirty="0" smtClean="0">
                <a:sym typeface="Wingdings" panose="05000000000000000000" pitchFamily="2" charset="2"/>
              </a:rPr>
              <a:t> en del af disse stoffer findes også i produkter vi bruger til dagligt, som vi dog aldrig ville putte i vores krop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933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59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Start </a:t>
            </a:r>
            <a:r>
              <a:rPr lang="da-DK" dirty="0" smtClean="0"/>
              <a:t>med at spørge ud i klassen om eleverne kender nogle af de konsekvenser, der er ved rygning. Vælg et par elever ud til at svare. </a:t>
            </a:r>
          </a:p>
          <a:p>
            <a:endParaRPr lang="da-DK" dirty="0" smtClean="0"/>
          </a:p>
          <a:p>
            <a:r>
              <a:rPr lang="da-DK" dirty="0" smtClean="0"/>
              <a:t>Deler dem ind i grupper af 4-5 stykker og de får</a:t>
            </a:r>
            <a:r>
              <a:rPr lang="da-DK" baseline="0" dirty="0" smtClean="0"/>
              <a:t> 10 minutter til at søge på nettet </a:t>
            </a:r>
          </a:p>
          <a:p>
            <a:r>
              <a:rPr lang="da-DK" baseline="0" dirty="0" smtClean="0"/>
              <a:t>Vi </a:t>
            </a:r>
            <a:r>
              <a:rPr lang="da-DK" baseline="0" dirty="0" smtClean="0"/>
              <a:t>samler </a:t>
            </a:r>
            <a:r>
              <a:rPr lang="da-DK" baseline="0" dirty="0" smtClean="0"/>
              <a:t>op derefter og hver gruppe siger et af deres svar (10 minutter til at samle op</a:t>
            </a:r>
            <a:r>
              <a:rPr lang="da-DK" baseline="0" dirty="0" smtClean="0"/>
              <a:t>)</a:t>
            </a:r>
          </a:p>
          <a:p>
            <a:endParaRPr lang="da-DK" baseline="0" dirty="0" smtClean="0"/>
          </a:p>
          <a:p>
            <a:r>
              <a:rPr lang="da-DK" baseline="0" dirty="0" smtClean="0"/>
              <a:t>HUSK AT PRINTE ARKET DE SKAL SKRIVE SVAR PÅ (findes i sundhedsformidler mappen)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087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låst billede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person, bord, kvinde&#10;&#10;Automatisk genereret beskrivelse">
            <a:extLst>
              <a:ext uri="{FF2B5EF4-FFF2-40B4-BE49-F238E27FC236}">
                <a16:creationId xmlns:a16="http://schemas.microsoft.com/office/drawing/2014/main" id="{F2892CF8-6F6F-2143-85A8-041A72635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97" b="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A744783-9C79-1442-B0A3-BDE39B6F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0500" y="0"/>
            <a:ext cx="56515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sz="12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041B52-9456-EA41-A83A-FBDC01FC0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ED96DD3-8DF2-4049-9B5E-742DED706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0F819E-378D-384C-ADB3-44FB235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F2AD936D-63B6-DD48-9167-735D1BEF01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EE8F06C-5C45-1843-B235-69B5C909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FB180D-AC5F-5D41-BC25-B9F9EDAA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5C4BE-B131-D041-8FDA-BB870C74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BE67AAEE-28B8-2241-8290-057B26464D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723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5CE2C6-A510-5143-8695-6D13372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31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758705-12A5-DF43-9BFB-4EE6F4DC6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DC269FEC-0BC9-BD43-9391-E64E178FF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35181" y="254984"/>
            <a:ext cx="6276196" cy="66145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6875 w 13233"/>
              <a:gd name="connsiteY1" fmla="*/ 574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5188 w 13233"/>
              <a:gd name="connsiteY1" fmla="*/ 249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958 w 11392"/>
              <a:gd name="connsiteY0" fmla="*/ 1862 h 8186"/>
              <a:gd name="connsiteX1" fmla="*/ 3347 w 11392"/>
              <a:gd name="connsiteY1" fmla="*/ 0 h 8186"/>
              <a:gd name="connsiteX2" fmla="*/ 11392 w 11392"/>
              <a:gd name="connsiteY2" fmla="*/ 4734 h 8186"/>
              <a:gd name="connsiteX3" fmla="*/ 7797 w 11392"/>
              <a:gd name="connsiteY3" fmla="*/ 8186 h 8186"/>
              <a:gd name="connsiteX4" fmla="*/ 1713 w 11392"/>
              <a:gd name="connsiteY4" fmla="*/ 8185 h 8186"/>
              <a:gd name="connsiteX5" fmla="*/ 958 w 11392"/>
              <a:gd name="connsiteY5" fmla="*/ 1862 h 8186"/>
              <a:gd name="connsiteX0" fmla="*/ 37 w 10879"/>
              <a:gd name="connsiteY0" fmla="*/ 3500 h 10000"/>
              <a:gd name="connsiteX1" fmla="*/ 3817 w 10879"/>
              <a:gd name="connsiteY1" fmla="*/ 0 h 10000"/>
              <a:gd name="connsiteX2" fmla="*/ 10879 w 10879"/>
              <a:gd name="connsiteY2" fmla="*/ 5783 h 10000"/>
              <a:gd name="connsiteX3" fmla="*/ 7723 w 10879"/>
              <a:gd name="connsiteY3" fmla="*/ 10000 h 10000"/>
              <a:gd name="connsiteX4" fmla="*/ 2383 w 10879"/>
              <a:gd name="connsiteY4" fmla="*/ 9999 h 10000"/>
              <a:gd name="connsiteX5" fmla="*/ 37 w 10879"/>
              <a:gd name="connsiteY5" fmla="*/ 3500 h 10000"/>
              <a:gd name="connsiteX0" fmla="*/ 37 w 10879"/>
              <a:gd name="connsiteY0" fmla="*/ 5622 h 12122"/>
              <a:gd name="connsiteX1" fmla="*/ 4355 w 10879"/>
              <a:gd name="connsiteY1" fmla="*/ 0 h 12122"/>
              <a:gd name="connsiteX2" fmla="*/ 10879 w 10879"/>
              <a:gd name="connsiteY2" fmla="*/ 7905 h 12122"/>
              <a:gd name="connsiteX3" fmla="*/ 7723 w 10879"/>
              <a:gd name="connsiteY3" fmla="*/ 12122 h 12122"/>
              <a:gd name="connsiteX4" fmla="*/ 2383 w 10879"/>
              <a:gd name="connsiteY4" fmla="*/ 12121 h 12122"/>
              <a:gd name="connsiteX5" fmla="*/ 37 w 10879"/>
              <a:gd name="connsiteY5" fmla="*/ 5622 h 12122"/>
              <a:gd name="connsiteX0" fmla="*/ 0 w 10842"/>
              <a:gd name="connsiteY0" fmla="*/ 5622 h 12122"/>
              <a:gd name="connsiteX1" fmla="*/ 4318 w 10842"/>
              <a:gd name="connsiteY1" fmla="*/ 0 h 12122"/>
              <a:gd name="connsiteX2" fmla="*/ 10842 w 10842"/>
              <a:gd name="connsiteY2" fmla="*/ 7905 h 12122"/>
              <a:gd name="connsiteX3" fmla="*/ 7686 w 10842"/>
              <a:gd name="connsiteY3" fmla="*/ 12122 h 12122"/>
              <a:gd name="connsiteX4" fmla="*/ 3692 w 10842"/>
              <a:gd name="connsiteY4" fmla="*/ 11202 h 12122"/>
              <a:gd name="connsiteX5" fmla="*/ 0 w 10842"/>
              <a:gd name="connsiteY5" fmla="*/ 5622 h 12122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7686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8813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8813"/>
              <a:gd name="connsiteY0" fmla="*/ 5622 h 12143"/>
              <a:gd name="connsiteX1" fmla="*/ 4318 w 8813"/>
              <a:gd name="connsiteY1" fmla="*/ 0 h 12143"/>
              <a:gd name="connsiteX2" fmla="*/ 8167 w 8813"/>
              <a:gd name="connsiteY2" fmla="*/ 8014 h 12143"/>
              <a:gd name="connsiteX3" fmla="*/ 8813 w 8813"/>
              <a:gd name="connsiteY3" fmla="*/ 12122 h 12143"/>
              <a:gd name="connsiteX4" fmla="*/ 3742 w 8813"/>
              <a:gd name="connsiteY4" fmla="*/ 12143 h 12143"/>
              <a:gd name="connsiteX5" fmla="*/ 0 w 8813"/>
              <a:gd name="connsiteY5" fmla="*/ 5622 h 12143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00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57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91"/>
              <a:gd name="connsiteY0" fmla="*/ 4630 h 10000"/>
              <a:gd name="connsiteX1" fmla="*/ 4900 w 10091"/>
              <a:gd name="connsiteY1" fmla="*/ 0 h 10000"/>
              <a:gd name="connsiteX2" fmla="*/ 10088 w 10091"/>
              <a:gd name="connsiteY2" fmla="*/ 6402 h 10000"/>
              <a:gd name="connsiteX3" fmla="*/ 10082 w 10091"/>
              <a:gd name="connsiteY3" fmla="*/ 9983 h 10000"/>
              <a:gd name="connsiteX4" fmla="*/ 4246 w 10091"/>
              <a:gd name="connsiteY4" fmla="*/ 10000 h 10000"/>
              <a:gd name="connsiteX5" fmla="*/ 0 w 10091"/>
              <a:gd name="connsiteY5" fmla="*/ 4630 h 10000"/>
              <a:gd name="connsiteX0" fmla="*/ 0 w 10091"/>
              <a:gd name="connsiteY0" fmla="*/ 4630 h 10070"/>
              <a:gd name="connsiteX1" fmla="*/ 4900 w 10091"/>
              <a:gd name="connsiteY1" fmla="*/ 0 h 10070"/>
              <a:gd name="connsiteX2" fmla="*/ 10088 w 10091"/>
              <a:gd name="connsiteY2" fmla="*/ 6402 h 10070"/>
              <a:gd name="connsiteX3" fmla="*/ 10082 w 10091"/>
              <a:gd name="connsiteY3" fmla="*/ 9983 h 10070"/>
              <a:gd name="connsiteX4" fmla="*/ 4265 w 10091"/>
              <a:gd name="connsiteY4" fmla="*/ 10070 h 10070"/>
              <a:gd name="connsiteX5" fmla="*/ 0 w 10091"/>
              <a:gd name="connsiteY5" fmla="*/ 4630 h 10070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02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44"/>
              <a:gd name="connsiteY0" fmla="*/ 4630 h 10071"/>
              <a:gd name="connsiteX1" fmla="*/ 4900 w 10144"/>
              <a:gd name="connsiteY1" fmla="*/ 0 h 10071"/>
              <a:gd name="connsiteX2" fmla="*/ 10144 w 10144"/>
              <a:gd name="connsiteY2" fmla="*/ 6420 h 10071"/>
              <a:gd name="connsiteX3" fmla="*/ 10063 w 10144"/>
              <a:gd name="connsiteY3" fmla="*/ 10071 h 10071"/>
              <a:gd name="connsiteX4" fmla="*/ 4265 w 10144"/>
              <a:gd name="connsiteY4" fmla="*/ 10070 h 10071"/>
              <a:gd name="connsiteX5" fmla="*/ 0 w 10144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26"/>
              <a:gd name="connsiteY0" fmla="*/ 4663 h 10071"/>
              <a:gd name="connsiteX1" fmla="*/ 4924 w 10126"/>
              <a:gd name="connsiteY1" fmla="*/ 0 h 10071"/>
              <a:gd name="connsiteX2" fmla="*/ 10112 w 10126"/>
              <a:gd name="connsiteY2" fmla="*/ 6438 h 10071"/>
              <a:gd name="connsiteX3" fmla="*/ 10119 w 10126"/>
              <a:gd name="connsiteY3" fmla="*/ 10071 h 10071"/>
              <a:gd name="connsiteX4" fmla="*/ 4289 w 10126"/>
              <a:gd name="connsiteY4" fmla="*/ 10070 h 10071"/>
              <a:gd name="connsiteX5" fmla="*/ 0 w 10126"/>
              <a:gd name="connsiteY5" fmla="*/ 4663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6" h="10071">
                <a:moveTo>
                  <a:pt x="0" y="4663"/>
                </a:moveTo>
                <a:lnTo>
                  <a:pt x="4924" y="0"/>
                </a:lnTo>
                <a:cubicBezTo>
                  <a:pt x="5235" y="289"/>
                  <a:pt x="7961" y="2736"/>
                  <a:pt x="10112" y="6438"/>
                </a:cubicBezTo>
                <a:cubicBezTo>
                  <a:pt x="10083" y="7632"/>
                  <a:pt x="10148" y="8877"/>
                  <a:pt x="10119" y="10071"/>
                </a:cubicBezTo>
                <a:lnTo>
                  <a:pt x="4289" y="10070"/>
                </a:lnTo>
                <a:cubicBezTo>
                  <a:pt x="2697" y="7232"/>
                  <a:pt x="566" y="5184"/>
                  <a:pt x="0" y="4663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5A4EB5-F25A-EE40-9F89-4C899CD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99E5F70B-7E00-E549-AC85-97B38DC224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00A6956-F6D0-534F-B9F1-256740E3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218E897-E79F-6E49-9FA3-0F84A6547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1899" y="-29821"/>
            <a:ext cx="6211182" cy="60435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83 w 10000"/>
              <a:gd name="connsiteY1" fmla="*/ 18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6"/>
              <a:gd name="connsiteY0" fmla="*/ 0 h 10000"/>
              <a:gd name="connsiteX1" fmla="*/ 10006 w 10006"/>
              <a:gd name="connsiteY1" fmla="*/ 24 h 10000"/>
              <a:gd name="connsiteX2" fmla="*/ 10000 w 10006"/>
              <a:gd name="connsiteY2" fmla="*/ 2097 h 10000"/>
              <a:gd name="connsiteX3" fmla="*/ 4572 w 10006"/>
              <a:gd name="connsiteY3" fmla="*/ 10000 h 10000"/>
              <a:gd name="connsiteX4" fmla="*/ 0 w 10006"/>
              <a:gd name="connsiteY4" fmla="*/ 5269 h 10000"/>
              <a:gd name="connsiteX5" fmla="*/ 3924 w 10006"/>
              <a:gd name="connsiteY5" fmla="*/ 0 h 10000"/>
              <a:gd name="connsiteX0" fmla="*/ 3924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924" y="0"/>
                </a:moveTo>
                <a:lnTo>
                  <a:pt x="10000" y="0"/>
                </a:lnTo>
                <a:cubicBezTo>
                  <a:pt x="10002" y="679"/>
                  <a:pt x="9998" y="1418"/>
                  <a:pt x="10000" y="2097"/>
                </a:cubicBezTo>
                <a:cubicBezTo>
                  <a:pt x="9527" y="3479"/>
                  <a:pt x="6858" y="7622"/>
                  <a:pt x="4572" y="10000"/>
                </a:cubicBezTo>
                <a:lnTo>
                  <a:pt x="0" y="5269"/>
                </a:lnTo>
                <a:cubicBezTo>
                  <a:pt x="2217" y="3260"/>
                  <a:pt x="3741" y="470"/>
                  <a:pt x="392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1BFC8E-7582-E146-9FB6-BFFE064A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6AF3016-1CC0-D645-8516-6C519E87C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5EAA9A-48FB-8C4A-A2E6-C8080BF3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7740BC-98B5-3E4D-BA46-BE847BD5F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0FE38D7-D97F-6E4F-A0FC-BF1132F0A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0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14" name="Pladsholder til billede 12">
            <a:extLst>
              <a:ext uri="{FF2B5EF4-FFF2-40B4-BE49-F238E27FC236}">
                <a16:creationId xmlns:a16="http://schemas.microsoft.com/office/drawing/2014/main" id="{8B48B086-580A-6B45-86DD-76D5818E1FC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9808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742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223A695A-EE7A-5B46-87B0-E74B20C2A8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457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6" name="Pladsholder til billede 12">
            <a:extLst>
              <a:ext uri="{FF2B5EF4-FFF2-40B4-BE49-F238E27FC236}">
                <a16:creationId xmlns:a16="http://schemas.microsoft.com/office/drawing/2014/main" id="{4DFF36BA-D2C7-5E4B-B6D3-7A0FCB10237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52191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8" name="Billede 2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CB3F0E7-9505-6C4B-A244-E5FAB8932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3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6" y="205740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5100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6" y="417448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6" y="376808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4" y="205740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464" y="165100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4" y="417448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0464" y="376808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04ECE2-5403-3748-88AA-16598E96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972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972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972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1" name="Pladsholder til billede 12">
            <a:extLst>
              <a:ext uri="{FF2B5EF4-FFF2-40B4-BE49-F238E27FC236}">
                <a16:creationId xmlns:a16="http://schemas.microsoft.com/office/drawing/2014/main" id="{CB0E6E02-FB1A-1E43-A8EB-DA55939F66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42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972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944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4" name="Pladsholder til billede 12">
            <a:extLst>
              <a:ext uri="{FF2B5EF4-FFF2-40B4-BE49-F238E27FC236}">
                <a16:creationId xmlns:a16="http://schemas.microsoft.com/office/drawing/2014/main" id="{3709DA0A-2FBE-484A-9ABE-A8BD6FD91C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4914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944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7944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7" name="Pladsholder til billede 12">
            <a:extLst>
              <a:ext uri="{FF2B5EF4-FFF2-40B4-BE49-F238E27FC236}">
                <a16:creationId xmlns:a16="http://schemas.microsoft.com/office/drawing/2014/main" id="{C32BFA7D-3739-E848-8BC5-96AD9EEC21D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914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944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083E73D-1E3B-3246-9CD1-71A25B701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3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D530441-7C9B-9943-AE94-1898E0DCC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4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D68286A7-3C50-E541-A1B7-C3D1C99CA3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3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Jan-</a:t>
            </a:r>
            <a:r>
              <a:rPr lang="da-DK" dirty="0" err="1"/>
              <a:t>feb</a:t>
            </a:r>
            <a:endParaRPr lang="da-DK" dirty="0"/>
          </a:p>
        </p:txBody>
      </p:sp>
      <p:sp>
        <p:nvSpPr>
          <p:cNvPr id="45" name="Pladsholder til tekst 6">
            <a:extLst>
              <a:ext uri="{FF2B5EF4-FFF2-40B4-BE49-F238E27FC236}">
                <a16:creationId xmlns:a16="http://schemas.microsoft.com/office/drawing/2014/main" id="{9ECC79A2-5D6B-5D42-8BB3-97CC4410E6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76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6" name="Pladsholder til tekst 6">
            <a:extLst>
              <a:ext uri="{FF2B5EF4-FFF2-40B4-BE49-F238E27FC236}">
                <a16:creationId xmlns:a16="http://schemas.microsoft.com/office/drawing/2014/main" id="{36547A22-52D6-F346-ABF4-227AB97C51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8575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Maj-Jun</a:t>
            </a:r>
          </a:p>
        </p:txBody>
      </p:sp>
      <p:sp>
        <p:nvSpPr>
          <p:cNvPr id="47" name="Pladsholder til tekst 6">
            <a:extLst>
              <a:ext uri="{FF2B5EF4-FFF2-40B4-BE49-F238E27FC236}">
                <a16:creationId xmlns:a16="http://schemas.microsoft.com/office/drawing/2014/main" id="{45FCA139-6410-FE47-94FF-B029CCD98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57728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8" name="Pladsholder til tekst 6">
            <a:extLst>
              <a:ext uri="{FF2B5EF4-FFF2-40B4-BE49-F238E27FC236}">
                <a16:creationId xmlns:a16="http://schemas.microsoft.com/office/drawing/2014/main" id="{B2D15DF9-3A96-ED45-B196-471F872344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727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Sep-Okt</a:t>
            </a:r>
            <a:endParaRPr lang="da-DK" dirty="0"/>
          </a:p>
        </p:txBody>
      </p:sp>
      <p:sp>
        <p:nvSpPr>
          <p:cNvPr id="64" name="Pladsholder til tekst 6">
            <a:extLst>
              <a:ext uri="{FF2B5EF4-FFF2-40B4-BE49-F238E27FC236}">
                <a16:creationId xmlns:a16="http://schemas.microsoft.com/office/drawing/2014/main" id="{36E83060-9FFB-E24C-A820-81725B4B75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4724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5" name="Pladsholder til tekst 6">
            <a:extLst>
              <a:ext uri="{FF2B5EF4-FFF2-40B4-BE49-F238E27FC236}">
                <a16:creationId xmlns:a16="http://schemas.microsoft.com/office/drawing/2014/main" id="{D03A67F1-9F8D-8F4B-B28A-C79CBFD564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4723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Mar-</a:t>
            </a:r>
            <a:r>
              <a:rPr lang="da-DK" dirty="0" err="1"/>
              <a:t>Apr</a:t>
            </a:r>
            <a:endParaRPr lang="da-DK" dirty="0"/>
          </a:p>
        </p:txBody>
      </p:sp>
      <p:sp>
        <p:nvSpPr>
          <p:cNvPr id="67" name="Pladsholder til tekst 6">
            <a:extLst>
              <a:ext uri="{FF2B5EF4-FFF2-40B4-BE49-F238E27FC236}">
                <a16:creationId xmlns:a16="http://schemas.microsoft.com/office/drawing/2014/main" id="{227E277B-8B08-B944-9F77-926B2BB1BD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33876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6A05DAB4-967A-D349-A2BD-D2D6439E81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3875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Jul-</a:t>
            </a:r>
            <a:r>
              <a:rPr lang="da-DK" dirty="0" err="1"/>
              <a:t>Aug</a:t>
            </a:r>
            <a:endParaRPr lang="da-DK" dirty="0"/>
          </a:p>
        </p:txBody>
      </p:sp>
      <p:sp>
        <p:nvSpPr>
          <p:cNvPr id="69" name="Pladsholder til tekst 6">
            <a:extLst>
              <a:ext uri="{FF2B5EF4-FFF2-40B4-BE49-F238E27FC236}">
                <a16:creationId xmlns:a16="http://schemas.microsoft.com/office/drawing/2014/main" id="{F13B7FB4-5429-4040-AF99-CE2162802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028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AB17B3B8-8511-2041-82A1-57127974CE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23027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Nov-Dec</a:t>
            </a:r>
            <a:endParaRPr lang="da-DK" dirty="0"/>
          </a:p>
        </p:txBody>
      </p:sp>
      <p:sp>
        <p:nvSpPr>
          <p:cNvPr id="78" name="Pladsholder til billede 12">
            <a:extLst>
              <a:ext uri="{FF2B5EF4-FFF2-40B4-BE49-F238E27FC236}">
                <a16:creationId xmlns:a16="http://schemas.microsoft.com/office/drawing/2014/main" id="{FFF63E73-A6CD-3742-BD22-52D6BEF329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8576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79" name="Pladsholder til billede 12">
            <a:extLst>
              <a:ext uri="{FF2B5EF4-FFF2-40B4-BE49-F238E27FC236}">
                <a16:creationId xmlns:a16="http://schemas.microsoft.com/office/drawing/2014/main" id="{B27B4A36-7FA2-C44D-ABFA-8786FCB0072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7728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0" name="Pladsholder til billede 12">
            <a:extLst>
              <a:ext uri="{FF2B5EF4-FFF2-40B4-BE49-F238E27FC236}">
                <a16:creationId xmlns:a16="http://schemas.microsoft.com/office/drawing/2014/main" id="{7885933B-8275-E74D-BD69-109F6818FA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74723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54432773-2BB7-9A4B-A667-CBD950FD52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463875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2" name="Pladsholder til billede 12">
            <a:extLst>
              <a:ext uri="{FF2B5EF4-FFF2-40B4-BE49-F238E27FC236}">
                <a16:creationId xmlns:a16="http://schemas.microsoft.com/office/drawing/2014/main" id="{B1D63FA9-127E-5E41-AC5C-F3648EC0210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53027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3" name="Pladsholder til billede 12">
            <a:extLst>
              <a:ext uri="{FF2B5EF4-FFF2-40B4-BE49-F238E27FC236}">
                <a16:creationId xmlns:a16="http://schemas.microsoft.com/office/drawing/2014/main" id="{CB33018F-4D64-414C-AAF5-6E539E5F8B0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9424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pic>
        <p:nvPicPr>
          <p:cNvPr id="26" name="Billede 2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5CE7D6F-65E6-2C41-8430-BDEA8D89E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9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44166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1BD54AD-7520-7F41-81AA-0542FD568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4E289B1-750C-164D-A9DF-D6EA37346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84D4E38-B816-DA4B-9062-944EE208F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99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Blomme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5379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969FE6-F8EC-964C-89E1-C246A0A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540312F-0B78-1A4F-B808-EAAB4BD4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Mørk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5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487F21C-E876-AE42-B515-7BD9C42C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3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5058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DB8C0E3-554F-564F-A58B-C39ACCD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E1E4A36-51AE-D34A-8160-95CF5841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P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06BF72F-784B-994C-8244-FAA8849CF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4953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46EDBAC-904D-EA41-B396-A78C0C868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IV Drop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7F88D5-FC50-1F4F-8E13-F66EBEB8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1"/>
          <a:stretch/>
        </p:blipFill>
        <p:spPr>
          <a:xfrm>
            <a:off x="5675895" y="368300"/>
            <a:ext cx="6210300" cy="6489700"/>
          </a:xfrm>
          <a:prstGeom prst="rect">
            <a:avLst/>
          </a:prstGeom>
        </p:spPr>
      </p:pic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5C6D9F-CF6C-8F45-B2A4-44623741D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Far og Datt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" name="Billede 2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3FAC51D1-9E50-1F4F-9808-816BBD4E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8AE385-30DE-D146-8F6F-136E0A2F0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7D9143B-BFF4-1D4C-A25E-080992868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49A0A17-9304-BA42-ABF7-5D95F0CE7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Akva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C77EB453-36C2-D64B-9B8E-99AD6C172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3" t="2161" r="141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55DEDF-FDA3-1249-8ADD-99A3285DC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9B83916-DA2F-FA4A-AC9D-4B5EF4515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6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dsholder til billede 12">
            <a:extLst>
              <a:ext uri="{FF2B5EF4-FFF2-40B4-BE49-F238E27FC236}">
                <a16:creationId xmlns:a16="http://schemas.microsoft.com/office/drawing/2014/main" id="{42E7B34F-D1FF-1B4B-A5CC-474316352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7F251BF-F266-604F-A81B-23E5E3AEF7A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188709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billede 12">
            <a:extLst>
              <a:ext uri="{FF2B5EF4-FFF2-40B4-BE49-F238E27FC236}">
                <a16:creationId xmlns:a16="http://schemas.microsoft.com/office/drawing/2014/main" id="{E5529D51-FAD4-AF4C-BC75-04BA5D3BB9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C0C93DA-366F-0949-9AD5-A4E37172540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9695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9785D765-A338-FE46-A483-2B2FBE95B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CC9C2A-BA56-0D4C-A01A-3EFB0343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8CD8F7F-6FED-3044-91B0-5BD501FE7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7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B42F9091-54B8-194C-B0E8-75294FDC53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F9A2151B-09B5-664A-92AD-88B981A7958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58091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7563429C-60EE-6F4D-BA00-E14E30182B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50C51703-15A9-D545-9920-BA0AE015EAD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788381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paraply, skilt&#10;&#10;Automatisk genereret beskrivelse">
            <a:extLst>
              <a:ext uri="{FF2B5EF4-FFF2-40B4-BE49-F238E27FC236}">
                <a16:creationId xmlns:a16="http://schemas.microsoft.com/office/drawing/2014/main" id="{603A2947-4CA7-7549-A07A-ADBE4E79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" t="2439" r="14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89AA72DA-F583-7C44-B8EB-1153D409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F0D83521-43AB-6844-B17C-9503487A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7A5DDEB-1A4D-5B4B-96F4-10A2BE15C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0A8AEFD-2CE0-0B45-9F21-43672720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8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s&#10;&#10;Automatisk genereret beskrivelse">
            <a:extLst>
              <a:ext uri="{FF2B5EF4-FFF2-40B4-BE49-F238E27FC236}">
                <a16:creationId xmlns:a16="http://schemas.microsoft.com/office/drawing/2014/main" id="{659E46E9-93C7-1741-B6AA-53D56815A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63D06D2-6511-4443-B839-50100FB2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5943B-1969-5C4B-9755-3F08124F3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EDF6338-876F-9445-80E4-4C93E8D6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476A460-0700-8645-8598-CC4DB6555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6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B241B194-EA8D-7740-8DB8-ECEC7F96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D6A3EF-01ED-3E46-9B12-A095C9262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050" y="2313189"/>
            <a:ext cx="4787900" cy="2231621"/>
          </a:xfrm>
          <a:prstGeom prst="rect">
            <a:avLst/>
          </a:prstGeom>
        </p:spPr>
      </p:pic>
      <p:pic>
        <p:nvPicPr>
          <p:cNvPr id="6" name="Billede 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BD184F6-7C46-894A-B56D-87FA9DFC0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80E1D66-9513-E84B-8D36-F59570C73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4">
            <a:extLst>
              <a:ext uri="{FF2B5EF4-FFF2-40B4-BE49-F238E27FC236}">
                <a16:creationId xmlns:a16="http://schemas.microsoft.com/office/drawing/2014/main" id="{A826D49B-2443-3C43-9596-97BB3A0762E7}"/>
              </a:ext>
            </a:extLst>
          </p:cNvPr>
          <p:cNvSpPr/>
          <p:nvPr/>
        </p:nvSpPr>
        <p:spPr>
          <a:xfrm>
            <a:off x="7721185" y="2412999"/>
            <a:ext cx="4470815" cy="4445001"/>
          </a:xfrm>
          <a:custGeom>
            <a:avLst/>
            <a:gdLst>
              <a:gd name="connsiteX0" fmla="*/ 0 w 3603348"/>
              <a:gd name="connsiteY0" fmla="*/ 3601403 h 3601402"/>
              <a:gd name="connsiteX1" fmla="*/ 3157949 w 3603348"/>
              <a:gd name="connsiteY1" fmla="*/ 3601403 h 3601402"/>
              <a:gd name="connsiteX2" fmla="*/ 3603349 w 3603348"/>
              <a:gd name="connsiteY2" fmla="*/ 3156204 h 3601402"/>
              <a:gd name="connsiteX3" fmla="*/ 3603349 w 3603348"/>
              <a:gd name="connsiteY3" fmla="*/ 0 h 3601402"/>
              <a:gd name="connsiteX4" fmla="*/ 0 w 3603348"/>
              <a:gd name="connsiteY4" fmla="*/ 3601403 h 3601402"/>
              <a:gd name="connsiteX0" fmla="*/ 0 w 3603349"/>
              <a:gd name="connsiteY0" fmla="*/ 3601403 h 3601403"/>
              <a:gd name="connsiteX1" fmla="*/ 3157949 w 3603349"/>
              <a:gd name="connsiteY1" fmla="*/ 3601403 h 3601403"/>
              <a:gd name="connsiteX2" fmla="*/ 3603349 w 3603349"/>
              <a:gd name="connsiteY2" fmla="*/ 3156204 h 3601403"/>
              <a:gd name="connsiteX3" fmla="*/ 3603349 w 3603349"/>
              <a:gd name="connsiteY3" fmla="*/ 0 h 3601403"/>
              <a:gd name="connsiteX4" fmla="*/ 3146927 w 3603349"/>
              <a:gd name="connsiteY4" fmla="*/ 461688 h 3601403"/>
              <a:gd name="connsiteX5" fmla="*/ 0 w 3603349"/>
              <a:gd name="connsiteY5" fmla="*/ 3601403 h 3601403"/>
              <a:gd name="connsiteX0" fmla="*/ 0 w 3603349"/>
              <a:gd name="connsiteY0" fmla="*/ 3139715 h 3139715"/>
              <a:gd name="connsiteX1" fmla="*/ 3157949 w 3603349"/>
              <a:gd name="connsiteY1" fmla="*/ 3139715 h 3139715"/>
              <a:gd name="connsiteX2" fmla="*/ 3603349 w 3603349"/>
              <a:gd name="connsiteY2" fmla="*/ 2694516 h 3139715"/>
              <a:gd name="connsiteX3" fmla="*/ 3146927 w 3603349"/>
              <a:gd name="connsiteY3" fmla="*/ 0 h 3139715"/>
              <a:gd name="connsiteX4" fmla="*/ 0 w 3603349"/>
              <a:gd name="connsiteY4" fmla="*/ 3139715 h 3139715"/>
              <a:gd name="connsiteX0" fmla="*/ 0 w 3630261"/>
              <a:gd name="connsiteY0" fmla="*/ 3139715 h 3139715"/>
              <a:gd name="connsiteX1" fmla="*/ 3157949 w 3630261"/>
              <a:gd name="connsiteY1" fmla="*/ 3139715 h 3139715"/>
              <a:gd name="connsiteX2" fmla="*/ 3630261 w 3630261"/>
              <a:gd name="connsiteY2" fmla="*/ 2685546 h 3139715"/>
              <a:gd name="connsiteX3" fmla="*/ 3146927 w 3630261"/>
              <a:gd name="connsiteY3" fmla="*/ 0 h 3139715"/>
              <a:gd name="connsiteX4" fmla="*/ 0 w 3630261"/>
              <a:gd name="connsiteY4" fmla="*/ 3139715 h 3139715"/>
              <a:gd name="connsiteX0" fmla="*/ 0 w 3157949"/>
              <a:gd name="connsiteY0" fmla="*/ 3139715 h 3139715"/>
              <a:gd name="connsiteX1" fmla="*/ 3157949 w 3157949"/>
              <a:gd name="connsiteY1" fmla="*/ 3139715 h 3139715"/>
              <a:gd name="connsiteX2" fmla="*/ 3146927 w 3157949"/>
              <a:gd name="connsiteY2" fmla="*/ 0 h 3139715"/>
              <a:gd name="connsiteX3" fmla="*/ 0 w 3157949"/>
              <a:gd name="connsiteY3" fmla="*/ 3139715 h 31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49" h="3139715">
                <a:moveTo>
                  <a:pt x="0" y="3139715"/>
                </a:moveTo>
                <a:lnTo>
                  <a:pt x="3157949" y="3139715"/>
                </a:lnTo>
                <a:lnTo>
                  <a:pt x="3146927" y="0"/>
                </a:lnTo>
                <a:lnTo>
                  <a:pt x="0" y="3139715"/>
                </a:ln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Kombinationstegning 5">
            <a:extLst>
              <a:ext uri="{FF2B5EF4-FFF2-40B4-BE49-F238E27FC236}">
                <a16:creationId xmlns:a16="http://schemas.microsoft.com/office/drawing/2014/main" id="{5B19D95D-C715-2A4E-8D00-203566672E93}"/>
              </a:ext>
            </a:extLst>
          </p:cNvPr>
          <p:cNvSpPr/>
          <p:nvPr/>
        </p:nvSpPr>
        <p:spPr>
          <a:xfrm>
            <a:off x="0" y="-747444"/>
            <a:ext cx="5162270" cy="5887876"/>
          </a:xfrm>
          <a:custGeom>
            <a:avLst/>
            <a:gdLst>
              <a:gd name="connsiteX0" fmla="*/ 1241904 w 3646356"/>
              <a:gd name="connsiteY0" fmla="*/ 160767 h 4158886"/>
              <a:gd name="connsiteX1" fmla="*/ 0 w 3646356"/>
              <a:gd name="connsiteY1" fmla="*/ 690072 h 4158886"/>
              <a:gd name="connsiteX2" fmla="*/ 0 w 3646356"/>
              <a:gd name="connsiteY2" fmla="*/ 4158886 h 4158886"/>
              <a:gd name="connsiteX3" fmla="*/ 1815281 w 3646356"/>
              <a:gd name="connsiteY3" fmla="*/ 2319323 h 4158886"/>
              <a:gd name="connsiteX4" fmla="*/ 3101335 w 3646356"/>
              <a:gd name="connsiteY4" fmla="*/ 2310941 h 4158886"/>
              <a:gd name="connsiteX5" fmla="*/ 3646356 w 3646356"/>
              <a:gd name="connsiteY5" fmla="*/ 145051 h 4158886"/>
              <a:gd name="connsiteX6" fmla="*/ 1241904 w 3646356"/>
              <a:gd name="connsiteY6" fmla="*/ 160767 h 41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356" h="4158886">
                <a:moveTo>
                  <a:pt x="1241904" y="160767"/>
                </a:moveTo>
                <a:cubicBezTo>
                  <a:pt x="804945" y="277324"/>
                  <a:pt x="386785" y="455546"/>
                  <a:pt x="0" y="690072"/>
                </a:cubicBezTo>
                <a:lnTo>
                  <a:pt x="0" y="4158886"/>
                </a:lnTo>
                <a:cubicBezTo>
                  <a:pt x="228589" y="3262393"/>
                  <a:pt x="922588" y="2559105"/>
                  <a:pt x="1815281" y="2319323"/>
                </a:cubicBezTo>
                <a:cubicBezTo>
                  <a:pt x="2236341" y="2207566"/>
                  <a:pt x="2678857" y="2204680"/>
                  <a:pt x="3101335" y="2310941"/>
                </a:cubicBezTo>
                <a:lnTo>
                  <a:pt x="3646356" y="145051"/>
                </a:lnTo>
                <a:cubicBezTo>
                  <a:pt x="2856465" y="-53537"/>
                  <a:pt x="2029141" y="-48129"/>
                  <a:pt x="1241904" y="160767"/>
                </a:cubicBez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pic>
        <p:nvPicPr>
          <p:cNvPr id="3" name="Billede 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F667635-566C-314E-9135-DFD4A333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2050" y="2313189"/>
            <a:ext cx="4787900" cy="2231622"/>
          </a:xfrm>
          <a:prstGeom prst="rect">
            <a:avLst/>
          </a:prstGeom>
        </p:spPr>
      </p:pic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CE3BB38-5BD2-4C45-A176-F02A84F8F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ACC052C-711F-9E49-B09F-8BCA8E5C0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C35D1BA6-E424-344B-8F3E-E9E0EC3382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Logo Leon 6">
            <a:extLst>
              <a:ext uri="{FF2B5EF4-FFF2-40B4-BE49-F238E27FC236}">
                <a16:creationId xmlns:a16="http://schemas.microsoft.com/office/drawing/2014/main" id="{46226E7E-0A82-514E-8B99-2EB9D4061A6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7263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1E9F49D7-21A1-9D46-80A3-C1BA507FE8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H="1">
            <a:off x="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6DAF7D5-A0E2-F648-BC47-24481D2E98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1682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7A9D76-9BB2-024B-B235-03196D05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2A62C83-6C54-664C-BBAD-9699D08E4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F8214544-7189-1D4F-8F02-562ED205F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8C97264-2727-AF4C-BD51-FDC5B7F1E9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25" y="1608138"/>
            <a:ext cx="5472113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DB1F3889-93C5-7049-AD72-EB1E4B1FBB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0463" y="1608879"/>
            <a:ext cx="5468400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9909B4A-4D99-9646-90E5-D895BA17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0463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EEDD9A-FD01-2D4B-9EDC-959CD4A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EB7A01A-1A7E-CE46-A269-7356E6B26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4FAB571-C4C7-ED40-AD12-A2146502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F6747C8-461B-A440-95B5-1C7F383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46F2B31-84EA-CE43-ACB5-AC7C8D9C6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7548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400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39499D4-4649-1F49-B43D-A643803D1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856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AA70D1-4E91-6445-8ED4-441D7BB09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4EBD1B5-49B2-C24A-A6F4-E70F7764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6016B-F0B4-994F-997B-1E078716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08881"/>
            <a:ext cx="11233150" cy="4449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C14C6F-F359-924E-BF92-1FBAD3DB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0000" y="6083301"/>
            <a:ext cx="1219200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393347-490E-D94A-824A-DD27B4D0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083301"/>
            <a:ext cx="61277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sidefod 21">
            <a:extLst>
              <a:ext uri="{FF2B5EF4-FFF2-40B4-BE49-F238E27FC236}">
                <a16:creationId xmlns:a16="http://schemas.microsoft.com/office/drawing/2014/main" id="{9FB02DAE-26EB-DB4D-99A2-0C5FFC5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00" y="6057900"/>
            <a:ext cx="3221038" cy="4572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5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49" r:id="rId2"/>
    <p:sldLayoutId id="2147483677" r:id="rId3"/>
    <p:sldLayoutId id="2147483684" r:id="rId4"/>
    <p:sldLayoutId id="2147483686" r:id="rId5"/>
    <p:sldLayoutId id="214748365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4" r:id="rId12"/>
    <p:sldLayoutId id="2147483665" r:id="rId13"/>
    <p:sldLayoutId id="2147483660" r:id="rId14"/>
    <p:sldLayoutId id="2147483658" r:id="rId15"/>
    <p:sldLayoutId id="2147483661" r:id="rId16"/>
    <p:sldLayoutId id="2147483659" r:id="rId17"/>
    <p:sldLayoutId id="2147483698" r:id="rId18"/>
    <p:sldLayoutId id="2147483666" r:id="rId19"/>
    <p:sldLayoutId id="2147483667" r:id="rId20"/>
    <p:sldLayoutId id="2147483663" r:id="rId21"/>
    <p:sldLayoutId id="2147483668" r:id="rId22"/>
    <p:sldLayoutId id="2147483675" r:id="rId23"/>
    <p:sldLayoutId id="2147483674" r:id="rId24"/>
    <p:sldLayoutId id="2147483673" r:id="rId25"/>
    <p:sldLayoutId id="2147483682" r:id="rId26"/>
    <p:sldLayoutId id="2147483683" r:id="rId27"/>
    <p:sldLayoutId id="2147483692" r:id="rId28"/>
    <p:sldLayoutId id="2147483693" r:id="rId29"/>
    <p:sldLayoutId id="2147483694" r:id="rId30"/>
    <p:sldLayoutId id="2147483695" r:id="rId31"/>
    <p:sldLayoutId id="2147483689" r:id="rId32"/>
    <p:sldLayoutId id="2147483696" r:id="rId33"/>
    <p:sldLayoutId id="2147483688" r:id="rId34"/>
    <p:sldLayoutId id="2147483697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8EC90778-BEC3-BB4A-BD2C-918C00B62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Navn på sundhedsformidlere 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27C6F0-211F-8844-A3C3-123918F5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676" y="1768381"/>
            <a:ext cx="8259462" cy="2220371"/>
          </a:xfrm>
        </p:spPr>
        <p:txBody>
          <a:bodyPr/>
          <a:lstStyle/>
          <a:p>
            <a:pPr algn="ctr"/>
            <a:r>
              <a:rPr lang="da-DK" dirty="0" smtClean="0"/>
              <a:t>Tobaksforebyggende undervisning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   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3239589" y="3988752"/>
            <a:ext cx="60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/>
              <a:t>Navn på skolen 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55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Opsamling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9425" y="1308435"/>
            <a:ext cx="11233150" cy="444902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Hvorfor </a:t>
            </a:r>
            <a:r>
              <a:rPr lang="da-DK" dirty="0"/>
              <a:t>får man dårligere kondition, hvis man </a:t>
            </a:r>
            <a:r>
              <a:rPr lang="da-DK" dirty="0" smtClean="0"/>
              <a:t>ryger? 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Hvorfor </a:t>
            </a:r>
            <a:r>
              <a:rPr lang="da-DK" dirty="0"/>
              <a:t>bliver man oftere forkølet, hvis man ryger? </a:t>
            </a:r>
            <a:endParaRPr lang="da-DK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Hvorfor </a:t>
            </a:r>
            <a:r>
              <a:rPr lang="da-DK" dirty="0"/>
              <a:t>kan man få dårlig ånde, hvis man ryger? </a:t>
            </a:r>
            <a:endParaRPr lang="da-DK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Kan </a:t>
            </a:r>
            <a:r>
              <a:rPr lang="da-DK" dirty="0"/>
              <a:t>du finde andre kortidskonsekvenser ved rygning</a:t>
            </a:r>
            <a:r>
              <a:rPr lang="da-DK" dirty="0" smtClean="0"/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 </a:t>
            </a:r>
            <a:r>
              <a:rPr lang="da-DK" dirty="0"/>
              <a:t>Hvilke sygdomme har man større risiko for at få, hvis man ryger? </a:t>
            </a:r>
            <a:endParaRPr lang="da-DK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Kan </a:t>
            </a:r>
            <a:r>
              <a:rPr lang="da-DK" dirty="0"/>
              <a:t>du finde andre langtidskonsekvenser ved rygning? </a:t>
            </a:r>
            <a:endParaRPr lang="da-DK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a-DK" dirty="0" smtClean="0"/>
              <a:t>Kan </a:t>
            </a:r>
            <a:r>
              <a:rPr lang="da-DK" dirty="0"/>
              <a:t>man opveje for rygningens konsekvenser ved at dyrke motion og spise sundt? </a:t>
            </a:r>
            <a:br>
              <a:rPr lang="da-DK" dirty="0"/>
            </a:br>
            <a:r>
              <a:rPr lang="da-DK" dirty="0"/>
              <a:t>		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343" y="441325"/>
            <a:ext cx="1707028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5 minutters pause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395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AB4EF-418C-7342-B310-96D03BEE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Fordele og ulemper ved rygning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F08D0D-C543-3642-983F-1E8661A26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Find 3 fordele og 3 ulemper ved rygning 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16C8889-4104-C147-B34B-AA0D37084B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9425" y="1608881"/>
            <a:ext cx="5472113" cy="4449020"/>
          </a:xfrm>
        </p:spPr>
        <p:txBody>
          <a:bodyPr/>
          <a:lstStyle/>
          <a:p>
            <a:pPr marL="0" indent="0">
              <a:buNone/>
            </a:pPr>
            <a:r>
              <a:rPr lang="da-DK" b="1" dirty="0" smtClean="0"/>
              <a:t>Fordele</a:t>
            </a:r>
            <a:r>
              <a:rPr lang="da-DK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En del af et fælleskab </a:t>
            </a:r>
            <a:endParaRPr lang="da-DK" dirty="0"/>
          </a:p>
          <a:p>
            <a:pPr>
              <a:lnSpc>
                <a:spcPct val="200000"/>
              </a:lnSpc>
            </a:pPr>
            <a:r>
              <a:rPr lang="da-DK" dirty="0" smtClean="0"/>
              <a:t>Føles angstdæmpende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Forstærker gode følelser 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F52F80E-ADBA-6140-B91D-24257EF8CB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40463" y="1608881"/>
            <a:ext cx="5468400" cy="4453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b="1" dirty="0" smtClean="0"/>
              <a:t>Ulemper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Langtidskonsekvenser</a:t>
            </a:r>
            <a:r>
              <a:rPr lang="da-DK" dirty="0"/>
              <a:t>: Øget risiko for kræft, blodpropper og hjerte-kar sygdomme mm</a:t>
            </a:r>
            <a:r>
              <a:rPr lang="da-DK" dirty="0" smtClean="0"/>
              <a:t>.)</a:t>
            </a:r>
            <a:endParaRPr lang="da-DK" dirty="0"/>
          </a:p>
          <a:p>
            <a:pPr>
              <a:lnSpc>
                <a:spcPct val="200000"/>
              </a:lnSpc>
            </a:pPr>
            <a:r>
              <a:rPr lang="da-DK" dirty="0"/>
              <a:t>Kortidskonsekvenser: Hurtig ældning af hud, dårlig mundhygiejne (misfarvning af tænder, dårlig ånde) og dårligere kondition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Afhængighed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Miljøet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Det er dyrt at ryge 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114" y="4062464"/>
            <a:ext cx="1999617" cy="199961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198" y="4232674"/>
            <a:ext cx="1829407" cy="18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3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Når unge ryger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8" y="952500"/>
            <a:ext cx="11761803" cy="5735637"/>
          </a:xfrm>
        </p:spPr>
      </p:pic>
    </p:spTree>
    <p:extLst>
      <p:ext uri="{BB962C8B-B14F-4D97-AF65-F5344CB8AC3E}">
        <p14:creationId xmlns:p14="http://schemas.microsoft.com/office/powerpoint/2010/main" val="128457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ryger unge?</a:t>
            </a:r>
            <a:endParaRPr lang="da-DK" dirty="0"/>
          </a:p>
        </p:txBody>
      </p:sp>
      <p:pic>
        <p:nvPicPr>
          <p:cNvPr id="5" name="Hvorfor egentlig ryge - ep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950" y="1608138"/>
            <a:ext cx="7910513" cy="444976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Film fra sundhedsstyrelsens kampagne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39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5" name="Hvorfor egentlig ryge - ep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531" y="914400"/>
            <a:ext cx="9044623" cy="5087713"/>
          </a:xfrm>
        </p:spPr>
      </p:pic>
    </p:spTree>
    <p:extLst>
      <p:ext uri="{BB962C8B-B14F-4D97-AF65-F5344CB8AC3E}">
        <p14:creationId xmlns:p14="http://schemas.microsoft.com/office/powerpoint/2010/main" val="26953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har I lært?  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26034" y="0"/>
            <a:ext cx="3867566" cy="6883345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 smtClean="0"/>
              <a:t>Kahoot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019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7200" dirty="0" smtClean="0"/>
              <a:t>Spørgsmål?</a:t>
            </a:r>
            <a:endParaRPr lang="da-DK" sz="7200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16" y="1447659"/>
            <a:ext cx="4713143" cy="5052281"/>
          </a:xfrm>
        </p:spPr>
      </p:pic>
    </p:spTree>
    <p:extLst>
      <p:ext uri="{BB962C8B-B14F-4D97-AF65-F5344CB8AC3E}">
        <p14:creationId xmlns:p14="http://schemas.microsoft.com/office/powerpoint/2010/main" val="371435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/>
              <a:t>Ikoner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røde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73299"/>
            <a:ext cx="1092204" cy="109220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73299"/>
            <a:ext cx="1092204" cy="109220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73299"/>
            <a:ext cx="1092204" cy="109220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73299"/>
            <a:ext cx="1092204" cy="109220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73299"/>
            <a:ext cx="1092204" cy="109220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73299"/>
            <a:ext cx="1092204" cy="10922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30130"/>
            <a:ext cx="1092204" cy="1092204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30130"/>
            <a:ext cx="1092204" cy="10922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30130"/>
            <a:ext cx="1092204" cy="1092204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30130"/>
            <a:ext cx="1092204" cy="1092204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30130"/>
            <a:ext cx="1092204" cy="1092204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30130"/>
            <a:ext cx="1092204" cy="1092204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30130"/>
            <a:ext cx="1092204" cy="1092204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30130"/>
            <a:ext cx="1092204" cy="1092204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Dagens program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297985"/>
            <a:ext cx="11233150" cy="444902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a-DK" dirty="0"/>
              <a:t>P</a:t>
            </a:r>
            <a:r>
              <a:rPr lang="da-DK" dirty="0" smtClean="0"/>
              <a:t>ræsentation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 mange unge ryger?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Rygning og helbred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Fordele og ulemper ved rygning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Hvorfor ryger unge?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Hvis tid: Tip en 13’er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Tak for i dag 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9" y="2782738"/>
            <a:ext cx="199966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Ikoner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grå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32" name="Billed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69069"/>
            <a:ext cx="1092204" cy="1092204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69069"/>
            <a:ext cx="1092204" cy="1092204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69069"/>
            <a:ext cx="1092204" cy="1092204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69069"/>
            <a:ext cx="1092204" cy="1092204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69069"/>
            <a:ext cx="1092204" cy="1092204"/>
          </a:xfrm>
          <a:prstGeom prst="rect">
            <a:avLst/>
          </a:prstGeom>
        </p:spPr>
      </p:pic>
      <p:pic>
        <p:nvPicPr>
          <p:cNvPr id="38" name="Billed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69069"/>
            <a:ext cx="1092204" cy="1092204"/>
          </a:xfrm>
          <a:prstGeom prst="rect">
            <a:avLst/>
          </a:prstGeom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40" name="Billed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41" name="Billed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08864"/>
            <a:ext cx="1092204" cy="1092204"/>
          </a:xfrm>
          <a:prstGeom prst="rect">
            <a:avLst/>
          </a:prstGeom>
        </p:spPr>
      </p:pic>
      <p:pic>
        <p:nvPicPr>
          <p:cNvPr id="42" name="Billed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08864"/>
            <a:ext cx="1092204" cy="1092204"/>
          </a:xfrm>
          <a:prstGeom prst="rect">
            <a:avLst/>
          </a:prstGeom>
        </p:spPr>
      </p:pic>
      <p:pic>
        <p:nvPicPr>
          <p:cNvPr id="43" name="Billed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08864"/>
            <a:ext cx="1092204" cy="1092204"/>
          </a:xfrm>
          <a:prstGeom prst="rect">
            <a:avLst/>
          </a:prstGeom>
        </p:spPr>
      </p:pic>
      <p:pic>
        <p:nvPicPr>
          <p:cNvPr id="44" name="Billed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08864"/>
            <a:ext cx="1092204" cy="109220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08864"/>
            <a:ext cx="1092204" cy="1092204"/>
          </a:xfrm>
          <a:prstGeom prst="rect">
            <a:avLst/>
          </a:prstGeom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08864"/>
            <a:ext cx="1092204" cy="1092204"/>
          </a:xfrm>
          <a:prstGeom prst="rect">
            <a:avLst/>
          </a:prstGeom>
        </p:spPr>
      </p:pic>
      <p:pic>
        <p:nvPicPr>
          <p:cNvPr id="47" name="Billed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08864"/>
            <a:ext cx="1092204" cy="1092204"/>
          </a:xfrm>
          <a:prstGeom prst="rect">
            <a:avLst/>
          </a:prstGeom>
        </p:spPr>
      </p:pic>
      <p:pic>
        <p:nvPicPr>
          <p:cNvPr id="48" name="Billed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08864"/>
            <a:ext cx="1092204" cy="1092204"/>
          </a:xfrm>
          <a:prstGeom prst="rect">
            <a:avLst/>
          </a:prstGeom>
        </p:spPr>
      </p:pic>
      <p:pic>
        <p:nvPicPr>
          <p:cNvPr id="49" name="Billed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50" name="Billed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53" name="Billede 5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54" name="Billede 5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56" name="Billede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57" name="Billede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" y="2926080"/>
            <a:ext cx="2554753" cy="3119074"/>
          </a:xfr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1" y="133532"/>
            <a:ext cx="2048976" cy="364453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9" y="2171337"/>
            <a:ext cx="1967743" cy="412786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41" y="543536"/>
            <a:ext cx="2809093" cy="299139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3" y="3778069"/>
            <a:ext cx="3102930" cy="25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3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tror I?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 mange 15-årige i Danmark, tror I, ryger hver dag?</a:t>
            </a:r>
          </a:p>
          <a:p>
            <a:r>
              <a:rPr lang="da-DK" b="1" dirty="0" smtClean="0"/>
              <a:t>5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</a:t>
            </a:r>
            <a:r>
              <a:rPr lang="da-DK" dirty="0"/>
              <a:t>m</a:t>
            </a:r>
            <a:r>
              <a:rPr lang="da-DK" dirty="0" smtClean="0"/>
              <a:t>ange 15-årige i Danmark, tror I, ryger regelmæssigt (mindst én gang om måneden, f.eks. Til fester)? </a:t>
            </a:r>
          </a:p>
          <a:p>
            <a:r>
              <a:rPr lang="da-DK" b="1" dirty="0" smtClean="0"/>
              <a:t>18 procent</a:t>
            </a:r>
          </a:p>
          <a:p>
            <a:pPr marL="457200" lvl="1" indent="0">
              <a:buNone/>
            </a:pPr>
            <a:r>
              <a:rPr lang="da-DK" dirty="0" smtClean="0"/>
              <a:t> </a:t>
            </a:r>
          </a:p>
          <a:p>
            <a:r>
              <a:rPr lang="da-DK" dirty="0" smtClean="0"/>
              <a:t>Hvor mange 15-24 årige unge mænd i Danmark, tror I, tager snus dagligt eller ugentligt?</a:t>
            </a:r>
          </a:p>
          <a:p>
            <a:r>
              <a:rPr lang="da-DK" b="1" dirty="0" smtClean="0"/>
              <a:t>10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mange penge tror I det koster at ryge en pakke cigaretter om dagen i et år?</a:t>
            </a:r>
          </a:p>
          <a:p>
            <a:r>
              <a:rPr lang="da-DK" b="1" dirty="0" smtClean="0"/>
              <a:t>20.075 kr.</a:t>
            </a: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D22166-15AE-F348-AAE5-59FA0C749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9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Flertalsmisforståels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805" y="441325"/>
            <a:ext cx="9984801" cy="5616575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4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292"/>
          <a:stretch/>
        </p:blipFill>
        <p:spPr>
          <a:xfrm>
            <a:off x="375339" y="1123406"/>
            <a:ext cx="11160635" cy="47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588" y="216951"/>
            <a:ext cx="8125098" cy="63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er det skadeligt?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6868" y="914400"/>
            <a:ext cx="5747498" cy="5747498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Indhold i en cigaret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83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Hvis cigaretter blev opfundet i dag </a:t>
            </a:r>
            <a:endParaRPr lang="da-DK" dirty="0"/>
          </a:p>
        </p:txBody>
      </p:sp>
      <p:pic>
        <p:nvPicPr>
          <p:cNvPr id="5" name="Løvens bule – CIGARET _ DR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967" y="952500"/>
            <a:ext cx="9397320" cy="5286109"/>
          </a:xfrm>
        </p:spPr>
      </p:pic>
    </p:spTree>
    <p:extLst>
      <p:ext uri="{BB962C8B-B14F-4D97-AF65-F5344CB8AC3E}">
        <p14:creationId xmlns:p14="http://schemas.microsoft.com/office/powerpoint/2010/main" val="40090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 smtClean="0"/>
              <a:t>Rygning og helbred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da-DK" dirty="0" smtClean="0"/>
              <a:t>Søg på nettet om rygningens konsekvenser for helbredet </a:t>
            </a:r>
          </a:p>
          <a:p>
            <a:pPr>
              <a:lnSpc>
                <a:spcPct val="250000"/>
              </a:lnSpc>
            </a:pPr>
            <a:r>
              <a:rPr lang="da-DK" dirty="0" smtClean="0"/>
              <a:t>Besvar undervejs spørgsmålene på arket </a:t>
            </a:r>
          </a:p>
          <a:p>
            <a:pPr>
              <a:lnSpc>
                <a:spcPct val="250000"/>
              </a:lnSpc>
            </a:pPr>
            <a:r>
              <a:rPr lang="da-DK" dirty="0" smtClean="0"/>
              <a:t>20 min. </a:t>
            </a:r>
          </a:p>
          <a:p>
            <a:pPr>
              <a:lnSpc>
                <a:spcPct val="250000"/>
              </a:lnSpc>
            </a:pPr>
            <a:r>
              <a:rPr lang="da-DK" dirty="0" smtClean="0"/>
              <a:t>Vi gennemgår svarene sammen 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Øvelse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443" y="2704011"/>
            <a:ext cx="4296399" cy="24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8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aeftens Bekaempelse Skabelon">
  <a:themeElements>
    <a:clrScheme name="Kr">
      <a:dk1>
        <a:srgbClr val="F0001D"/>
      </a:dk1>
      <a:lt1>
        <a:srgbClr val="FFFFFF"/>
      </a:lt1>
      <a:dk2>
        <a:srgbClr val="3C3C3C"/>
      </a:dk2>
      <a:lt2>
        <a:srgbClr val="FFFFFF"/>
      </a:lt2>
      <a:accent1>
        <a:srgbClr val="F0001D"/>
      </a:accent1>
      <a:accent2>
        <a:srgbClr val="DEDAD6"/>
      </a:accent2>
      <a:accent3>
        <a:srgbClr val="D9AC82"/>
      </a:accent3>
      <a:accent4>
        <a:srgbClr val="202243"/>
      </a:accent4>
      <a:accent5>
        <a:srgbClr val="82A9D9"/>
      </a:accent5>
      <a:accent6>
        <a:srgbClr val="82D9C9"/>
      </a:accent6>
      <a:hlink>
        <a:srgbClr val="F0001D"/>
      </a:hlink>
      <a:folHlink>
        <a:srgbClr val="3C3C3C"/>
      </a:folHlink>
    </a:clrScheme>
    <a:fontScheme name="Kontor 2">
      <a:majorFont>
        <a:latin typeface="Fighter-Overskrif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ighter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K_basis skabelon" id="{821CB8C1-7AEE-47E1-A139-6E66205D9E99}" vid="{CDCF2848-9E5C-4B57-8583-35C82D62F08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94E57CFBDD404F8F062C02BE94149C" ma:contentTypeVersion="13" ma:contentTypeDescription="Opret et nyt dokument." ma:contentTypeScope="" ma:versionID="3fb5a929a441cc238fb84b24f7c96801">
  <xsd:schema xmlns:xsd="http://www.w3.org/2001/XMLSchema" xmlns:xs="http://www.w3.org/2001/XMLSchema" xmlns:p="http://schemas.microsoft.com/office/2006/metadata/properties" xmlns:ns2="1f140cdb-cc4f-4315-8970-bed924af52ca" xmlns:ns3="2a6c9f93-3d3a-4771-b9c5-d57a0c45e634" targetNamespace="http://schemas.microsoft.com/office/2006/metadata/properties" ma:root="true" ma:fieldsID="5bf308f7573b13ba5eb4f8dc38dc31ab" ns2:_="" ns3:_="">
    <xsd:import namespace="1f140cdb-cc4f-4315-8970-bed924af52ca"/>
    <xsd:import namespace="2a6c9f93-3d3a-4771-b9c5-d57a0c45e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40cdb-cc4f-4315-8970-bed924af5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22326893-d167-47d4-9a45-6c9c6b2efa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c9f93-3d3a-4771-b9c5-d57a0c45e6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15140d-cf0c-4a0a-9a92-2615ffc4eaaa}" ma:internalName="TaxCatchAll" ma:showField="CatchAllData" ma:web="2a6c9f93-3d3a-4771-b9c5-d57a0c45e6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2326893-d167-47d4-9a45-6c9c6b2efaff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6c9f93-3d3a-4771-b9c5-d57a0c45e634" xsi:nil="true"/>
    <lcf76f155ced4ddcb4097134ff3c332f xmlns="1f140cdb-cc4f-4315-8970-bed924af52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2D6811-A611-4599-9F31-930AABF67788}"/>
</file>

<file path=customXml/itemProps2.xml><?xml version="1.0" encoding="utf-8"?>
<ds:datastoreItem xmlns:ds="http://schemas.openxmlformats.org/officeDocument/2006/customXml" ds:itemID="{946B3A7C-6346-4C20-8664-46A4E63F9F93}"/>
</file>

<file path=customXml/itemProps3.xml><?xml version="1.0" encoding="utf-8"?>
<ds:datastoreItem xmlns:ds="http://schemas.openxmlformats.org/officeDocument/2006/customXml" ds:itemID="{D7BDA5B8-71E6-489A-9360-966658CC9A03}"/>
</file>

<file path=customXml/itemProps4.xml><?xml version="1.0" encoding="utf-8"?>
<ds:datastoreItem xmlns:ds="http://schemas.openxmlformats.org/officeDocument/2006/customXml" ds:itemID="{FD43C24B-C917-4C61-8F06-27188F2DBA5A}"/>
</file>

<file path=docProps/app.xml><?xml version="1.0" encoding="utf-8"?>
<Properties xmlns="http://schemas.openxmlformats.org/officeDocument/2006/extended-properties" xmlns:vt="http://schemas.openxmlformats.org/officeDocument/2006/docPropsVTypes">
  <Template>DK_basis skabelon</Template>
  <TotalTime>186</TotalTime>
  <Words>1259</Words>
  <Application>Microsoft Office PowerPoint</Application>
  <PresentationFormat>Widescreen</PresentationFormat>
  <Paragraphs>150</Paragraphs>
  <Slides>21</Slides>
  <Notes>19</Notes>
  <HiddenSlides>0</HiddenSlides>
  <MMClips>4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7" baseType="lpstr">
      <vt:lpstr>Arial</vt:lpstr>
      <vt:lpstr>Wingdings</vt:lpstr>
      <vt:lpstr>Fighter-Overskrift</vt:lpstr>
      <vt:lpstr>Fighter-Regular</vt:lpstr>
      <vt:lpstr>Fighter</vt:lpstr>
      <vt:lpstr>Kraeftens Bekaempelse Skabelon</vt:lpstr>
      <vt:lpstr>Tobaksforebyggende undervisning      </vt:lpstr>
      <vt:lpstr>Dagens program </vt:lpstr>
      <vt:lpstr>Hvad tror I?</vt:lpstr>
      <vt:lpstr>PowerPoint-præsentation</vt:lpstr>
      <vt:lpstr>PowerPoint-præsentation</vt:lpstr>
      <vt:lpstr>PowerPoint-præsentation</vt:lpstr>
      <vt:lpstr>Hvorfor er det skadeligt?</vt:lpstr>
      <vt:lpstr>Hvis cigaretter blev opfundet i dag </vt:lpstr>
      <vt:lpstr>Rygning og helbred </vt:lpstr>
      <vt:lpstr>Opsamling </vt:lpstr>
      <vt:lpstr>5 minutters pause</vt:lpstr>
      <vt:lpstr>Fordele og ulemper ved rygning</vt:lpstr>
      <vt:lpstr>Når unge ryger</vt:lpstr>
      <vt:lpstr>Hvorfor ryger unge?</vt:lpstr>
      <vt:lpstr> </vt:lpstr>
      <vt:lpstr>Hvad har I lært?  </vt:lpstr>
      <vt:lpstr>Spørgsmål?</vt:lpstr>
      <vt:lpstr>PowerPoint-præsentation</vt:lpstr>
      <vt:lpstr>Ikoner</vt:lpstr>
      <vt:lpstr>Ikoner</vt:lpstr>
      <vt:lpstr>PowerPoint-præsentation</vt:lpstr>
    </vt:vector>
  </TitlesOfParts>
  <Manager/>
  <Company>Kraftens Bekampelse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Tobaksforebyggende undervisning </dc:title>
  <dc:subject/>
  <dc:creator>Josefine Frahm</dc:creator>
  <cp:keywords/>
  <dc:description/>
  <cp:lastModifiedBy>Josefine Frahm</cp:lastModifiedBy>
  <cp:revision>48</cp:revision>
  <dcterms:created xsi:type="dcterms:W3CDTF">2021-09-29T07:33:32Z</dcterms:created>
  <dcterms:modified xsi:type="dcterms:W3CDTF">2021-11-17T13:34:17Z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0x0101009294E57CFBDD404F8F062C02BE94149C</vt:lpwstr>
  </property>
</Properties>
</file>