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332" r:id="rId2"/>
    <p:sldId id="340" r:id="rId3"/>
    <p:sldId id="355" r:id="rId4"/>
    <p:sldId id="366" r:id="rId5"/>
    <p:sldId id="363" r:id="rId6"/>
    <p:sldId id="369" r:id="rId7"/>
    <p:sldId id="364" r:id="rId8"/>
    <p:sldId id="368" r:id="rId9"/>
    <p:sldId id="361" r:id="rId10"/>
    <p:sldId id="356" r:id="rId11"/>
    <p:sldId id="341" r:id="rId12"/>
    <p:sldId id="342" r:id="rId13"/>
    <p:sldId id="345" r:id="rId14"/>
    <p:sldId id="346" r:id="rId15"/>
    <p:sldId id="357" r:id="rId16"/>
    <p:sldId id="360" r:id="rId17"/>
    <p:sldId id="370" r:id="rId18"/>
  </p:sldIdLst>
  <p:sldSz cx="12192000" cy="6858000"/>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8F006-BFAA-3940-C899-D17DD0546F0D}" name="Andrea Stadil Glahn" initials="AG" userId="S::angl@cancer.dk::99aa3bc8-c33f-4378-9261-2007eb571213" providerId="AD"/>
  <p188:author id="{8C36030B-B850-F8D6-BE64-07A4CFB9E701}" name="Marie Bergmann" initials="MB" userId="S::marber@cancer.dk::569bec7c-20af-4981-a5bc-4af62d9b33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na Dahl Bunde-Pedersen" initials="NDB" lastIdx="1" clrIdx="0">
    <p:extLst>
      <p:ext uri="{19B8F6BF-5375-455C-9EA6-DF929625EA0E}">
        <p15:presenceInfo xmlns:p15="http://schemas.microsoft.com/office/powerpoint/2012/main" userId="S-1-5-21-2431388123-1585144882-552047939-24829" providerId="AD"/>
      </p:ext>
    </p:extLst>
  </p:cmAuthor>
  <p:cmAuthor id="2" name="Louise Jespersen" initials="LJ" lastIdx="3" clrIdx="1">
    <p:extLst>
      <p:ext uri="{19B8F6BF-5375-455C-9EA6-DF929625EA0E}">
        <p15:presenceInfo xmlns:p15="http://schemas.microsoft.com/office/powerpoint/2012/main" userId="S-1-5-21-2431388123-1585144882-552047939-17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1E"/>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74022" autoAdjust="0"/>
  </p:normalViewPr>
  <p:slideViewPr>
    <p:cSldViewPr snapToGrid="0">
      <p:cViewPr varScale="1">
        <p:scale>
          <a:sx n="85" d="100"/>
          <a:sy n="85" d="100"/>
        </p:scale>
        <p:origin x="1392" y="90"/>
      </p:cViewPr>
      <p:guideLst/>
    </p:cSldViewPr>
  </p:slideViewPr>
  <p:notesTextViewPr>
    <p:cViewPr>
      <p:scale>
        <a:sx n="1" d="1"/>
        <a:sy n="1" d="1"/>
      </p:scale>
      <p:origin x="0" y="0"/>
    </p:cViewPr>
  </p:notesTextViewPr>
  <p:notesViewPr>
    <p:cSldViewPr snapToGrid="0">
      <p:cViewPr varScale="1">
        <p:scale>
          <a:sx n="62" d="100"/>
          <a:sy n="62" d="100"/>
        </p:scale>
        <p:origin x="325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B8E36A2-82A7-4D35-B658-40A75A0ED830}" type="datetimeFigureOut">
              <a:rPr lang="da-DK" smtClean="0"/>
              <a:t>19-06-2024</a:t>
            </a:fld>
            <a:endParaRPr lang="da-DK"/>
          </a:p>
        </p:txBody>
      </p:sp>
      <p:sp>
        <p:nvSpPr>
          <p:cNvPr id="4" name="Pladsholder til sidefod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EB9A804F-FE3D-4DBD-8848-0166B39D1B39}" type="slidenum">
              <a:rPr lang="da-DK" smtClean="0"/>
              <a:t>‹nr.›</a:t>
            </a:fld>
            <a:endParaRPr lang="da-DK"/>
          </a:p>
        </p:txBody>
      </p:sp>
    </p:spTree>
    <p:extLst>
      <p:ext uri="{BB962C8B-B14F-4D97-AF65-F5344CB8AC3E}">
        <p14:creationId xmlns:p14="http://schemas.microsoft.com/office/powerpoint/2010/main" val="201510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91C417D-F271-411A-9343-96A0FC0351F3}" type="datetimeFigureOut">
              <a:rPr lang="da-DK" smtClean="0"/>
              <a:t>19-06-2024</a:t>
            </a:fld>
            <a:endParaRPr lang="da-DK"/>
          </a:p>
        </p:txBody>
      </p:sp>
      <p:sp>
        <p:nvSpPr>
          <p:cNvPr id="4" name="Pladsholder til slidebille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E090E03-A87F-40EC-83EC-39658C422E43}" type="slidenum">
              <a:rPr lang="da-DK" smtClean="0"/>
              <a:t>‹nr.›</a:t>
            </a:fld>
            <a:endParaRPr lang="da-DK"/>
          </a:p>
        </p:txBody>
      </p:sp>
    </p:spTree>
    <p:extLst>
      <p:ext uri="{BB962C8B-B14F-4D97-AF65-F5344CB8AC3E}">
        <p14:creationId xmlns:p14="http://schemas.microsoft.com/office/powerpoint/2010/main" val="135338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E090E03-A87F-40EC-83EC-39658C422E43}" type="slidenum">
              <a:rPr lang="da-DK" smtClean="0"/>
              <a:t>1</a:t>
            </a:fld>
            <a:endParaRPr lang="da-DK"/>
          </a:p>
        </p:txBody>
      </p:sp>
    </p:spTree>
    <p:extLst>
      <p:ext uri="{BB962C8B-B14F-4D97-AF65-F5344CB8AC3E}">
        <p14:creationId xmlns:p14="http://schemas.microsoft.com/office/powerpoint/2010/main" val="49641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rPr>
              <a:t>Meget kort skitsere produkter: e-cigaretter/</a:t>
            </a:r>
            <a:r>
              <a:rPr kumimoji="0" lang="da-DK" sz="1200" b="0" i="0" u="none" strike="noStrike" kern="1200" cap="none" spc="0" normalizeH="0" baseline="0" noProof="0" dirty="0" err="1">
                <a:ln>
                  <a:noFill/>
                </a:ln>
                <a:solidFill>
                  <a:prstClr val="black"/>
                </a:solidFill>
                <a:effectLst/>
                <a:uLnTx/>
                <a:uFillTx/>
                <a:latin typeface="Fighter" panose="00000500000000000000" pitchFamily="50" charset="0"/>
                <a:ea typeface="+mn-ea"/>
                <a:cs typeface="+mn-cs"/>
              </a:rPr>
              <a:t>vapes</a:t>
            </a:r>
            <a:r>
              <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rPr>
              <a:t> og nikotinposer/snus. Bruge mest tid på snus, som er svært at opdage (overgang til næste punkt om røgfri skoletid)</a:t>
            </a:r>
            <a:endParaRPr kumimoji="0" lang="en-US" alt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10</a:t>
            </a:fld>
            <a:endParaRPr lang="da-DK" dirty="0"/>
          </a:p>
        </p:txBody>
      </p:sp>
    </p:spTree>
    <p:extLst>
      <p:ext uri="{BB962C8B-B14F-4D97-AF65-F5344CB8AC3E}">
        <p14:creationId xmlns:p14="http://schemas.microsoft.com/office/powerpoint/2010/main" val="99746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Pointer her: </a:t>
            </a:r>
          </a:p>
          <a:p>
            <a:pPr marL="171450" indent="-171450">
              <a:buFont typeface="Arial" panose="020B0604020202020204" pitchFamily="34" charset="0"/>
              <a:buChar char="•"/>
            </a:pPr>
            <a:r>
              <a:rPr lang="da-DK" dirty="0"/>
              <a:t>Forældre er de voksne</a:t>
            </a:r>
            <a:r>
              <a:rPr lang="da-DK" baseline="0" dirty="0"/>
              <a:t> med størst betydning for unges start med rygning og andre nikotinprodukter. </a:t>
            </a:r>
            <a:endParaRPr lang="da-DK" dirty="0"/>
          </a:p>
        </p:txBody>
      </p:sp>
      <p:sp>
        <p:nvSpPr>
          <p:cNvPr id="4" name="Slide Number Placeholder 3"/>
          <p:cNvSpPr>
            <a:spLocks noGrp="1"/>
          </p:cNvSpPr>
          <p:nvPr>
            <p:ph type="sldNum" sz="quarter" idx="10"/>
          </p:nvPr>
        </p:nvSpPr>
        <p:spPr/>
        <p:txBody>
          <a:bodyPr/>
          <a:lstStyle/>
          <a:p>
            <a:fld id="{12CE85EA-A19D-374D-8A1B-9CEE347FE92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6399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CE85EA-A19D-374D-8A1B-9CEE347FE92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491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røgfri aftale kan bruges både med og uden tilknytning til X:IT</a:t>
            </a:r>
          </a:p>
          <a:p>
            <a:endParaRPr lang="da-DK" dirty="0"/>
          </a:p>
          <a:p>
            <a:r>
              <a:rPr lang="da-DK" dirty="0"/>
              <a:t>Røgfri aftaler har vist en effekt på 30-50% i Norge og Sverige, som har brugt dem gennem de seneste 10 år.</a:t>
            </a:r>
          </a:p>
          <a:p>
            <a:endParaRPr lang="da-DK" sz="1200" dirty="0"/>
          </a:p>
          <a:p>
            <a:r>
              <a:rPr lang="da-DK" sz="1200" dirty="0"/>
              <a:t>Et aftaleforløb </a:t>
            </a:r>
            <a:r>
              <a:rPr lang="da-DK" sz="1200" baseline="0" dirty="0"/>
              <a:t>for hele klassen </a:t>
            </a:r>
            <a:r>
              <a:rPr lang="da-DK" sz="1200" dirty="0"/>
              <a:t>er tænkt, som:</a:t>
            </a:r>
          </a:p>
          <a:p>
            <a:pPr>
              <a:buFont typeface="Wingdings" pitchFamily="2" charset="2"/>
              <a:buNone/>
            </a:pPr>
            <a:r>
              <a:rPr lang="da-DK" altLang="da-DK" sz="1200" dirty="0"/>
              <a:t>1. Orientering v. forældremøde</a:t>
            </a:r>
          </a:p>
          <a:p>
            <a:pPr>
              <a:buFont typeface="Wingdings" pitchFamily="2" charset="2"/>
              <a:buNone/>
            </a:pPr>
            <a:r>
              <a:rPr lang="da-DK" altLang="da-DK" sz="1200" dirty="0"/>
              <a:t>2. Elever orienteres og får den røgfri aftale</a:t>
            </a:r>
          </a:p>
          <a:p>
            <a:pPr>
              <a:buFont typeface="Wingdings" pitchFamily="2" charset="2"/>
              <a:buNone/>
            </a:pPr>
            <a:r>
              <a:rPr lang="da-DK" altLang="da-DK" sz="1200" dirty="0"/>
              <a:t>3. Rygeforebyggende dialog ml. elev og forældre</a:t>
            </a:r>
          </a:p>
          <a:p>
            <a:pPr>
              <a:buFont typeface="Wingdings" pitchFamily="2" charset="2"/>
              <a:buNone/>
            </a:pPr>
            <a:r>
              <a:rPr lang="da-DK" altLang="da-DK" sz="1200" dirty="0"/>
              <a:t>4. Aflevere kopi af kontrakt til klasselærer </a:t>
            </a:r>
          </a:p>
          <a:p>
            <a:pPr>
              <a:buFont typeface="Wingdings" pitchFamily="2" charset="2"/>
              <a:buNone/>
            </a:pPr>
            <a:r>
              <a:rPr lang="da-DK" altLang="da-DK" sz="1200" dirty="0"/>
              <a:t>5. Klasselærer afleverer til skolekoordinator </a:t>
            </a:r>
          </a:p>
          <a:p>
            <a:pPr>
              <a:buFont typeface="Wingdings" pitchFamily="2" charset="2"/>
              <a:buNone/>
            </a:pPr>
            <a:r>
              <a:rPr lang="da-DK" altLang="da-DK" sz="1200" dirty="0"/>
              <a:t>6. Evt. brud meddeles klasselærer og forældre</a:t>
            </a:r>
          </a:p>
          <a:p>
            <a:pPr>
              <a:buFont typeface="Wingdings" pitchFamily="2" charset="2"/>
              <a:buNone/>
            </a:pPr>
            <a:r>
              <a:rPr lang="da-DK" altLang="da-DK" sz="1200" dirty="0"/>
              <a:t>7. Dialog med barnet – henvisning til rygestop</a:t>
            </a:r>
          </a:p>
          <a:p>
            <a:pPr>
              <a:buFont typeface="Wingdings" pitchFamily="2" charset="2"/>
              <a:buNone/>
            </a:pPr>
            <a:r>
              <a:rPr lang="da-DK" altLang="da-DK" sz="1200" dirty="0"/>
              <a:t>8. Lodtrækning inden sommerferien</a:t>
            </a:r>
          </a:p>
          <a:p>
            <a:pPr>
              <a:buFont typeface="Wingdings" pitchFamily="2" charset="2"/>
              <a:buNone/>
            </a:pPr>
            <a:endParaRPr lang="da-DK" altLang="da-DK" sz="1200" dirty="0"/>
          </a:p>
          <a:p>
            <a:pPr>
              <a:lnSpc>
                <a:spcPct val="104000"/>
              </a:lnSpc>
              <a:buSzPct val="90000"/>
              <a:buFont typeface="Arial" pitchFamily="34" charset="0"/>
              <a:buChar char="•"/>
              <a:tabLst>
                <a:tab pos="0" algn="l"/>
                <a:tab pos="389312" algn="l"/>
                <a:tab pos="780353" algn="l"/>
                <a:tab pos="1171395" algn="l"/>
                <a:tab pos="1562438" algn="l"/>
                <a:tab pos="1953480" algn="l"/>
                <a:tab pos="2344521" algn="l"/>
                <a:tab pos="2735563" algn="l"/>
                <a:tab pos="3126605" algn="l"/>
                <a:tab pos="3517646" algn="l"/>
                <a:tab pos="3908688" algn="l"/>
                <a:tab pos="4299730" algn="l"/>
                <a:tab pos="4690771" algn="l"/>
                <a:tab pos="5081813" algn="l"/>
                <a:tab pos="5472856" algn="l"/>
                <a:tab pos="5863897" algn="l"/>
                <a:tab pos="6254939" algn="l"/>
                <a:tab pos="6645981" algn="l"/>
                <a:tab pos="7037022" algn="l"/>
                <a:tab pos="7428064" algn="l"/>
                <a:tab pos="7819106" algn="l"/>
              </a:tabLst>
            </a:pPr>
            <a:r>
              <a:rPr lang="da-DK" altLang="da-DK" dirty="0"/>
              <a:t>Vigtigt at eleverne er ærlige hvis de bryder aftalen– principielt betyder det man er ude af konkurrencen det år, men vigtigt at fortælle eleven, at han kan være med næste år, hvis han er røgfri</a:t>
            </a:r>
          </a:p>
          <a:p>
            <a:pPr>
              <a:lnSpc>
                <a:spcPct val="104000"/>
              </a:lnSpc>
              <a:buSzPct val="90000"/>
              <a:buFont typeface="Arial" pitchFamily="34" charset="0"/>
              <a:buChar char="•"/>
              <a:tabLst>
                <a:tab pos="0" algn="l"/>
                <a:tab pos="389312" algn="l"/>
                <a:tab pos="780353" algn="l"/>
                <a:tab pos="1171395" algn="l"/>
                <a:tab pos="1562438" algn="l"/>
                <a:tab pos="1953480" algn="l"/>
                <a:tab pos="2344521" algn="l"/>
                <a:tab pos="2735563" algn="l"/>
                <a:tab pos="3126605" algn="l"/>
                <a:tab pos="3517646" algn="l"/>
                <a:tab pos="3908688" algn="l"/>
                <a:tab pos="4299730" algn="l"/>
                <a:tab pos="4690771" algn="l"/>
                <a:tab pos="5081813" algn="l"/>
                <a:tab pos="5472856" algn="l"/>
                <a:tab pos="5863897" algn="l"/>
                <a:tab pos="6254939" algn="l"/>
                <a:tab pos="6645981" algn="l"/>
                <a:tab pos="7037022" algn="l"/>
                <a:tab pos="7428064" algn="l"/>
                <a:tab pos="7819106" algn="l"/>
              </a:tabLst>
            </a:pPr>
            <a:r>
              <a:rPr lang="da-DK" altLang="da-DK" dirty="0"/>
              <a:t>Vinderen udtrækkes på hver skole og bliver bragt i lokalpressen</a:t>
            </a:r>
          </a:p>
          <a:p>
            <a:endParaRPr lang="da-DK" dirty="0"/>
          </a:p>
        </p:txBody>
      </p:sp>
      <p:sp>
        <p:nvSpPr>
          <p:cNvPr id="4" name="Pladsholder til slidenummer 3"/>
          <p:cNvSpPr>
            <a:spLocks noGrp="1"/>
          </p:cNvSpPr>
          <p:nvPr>
            <p:ph type="sldNum" sz="quarter" idx="10"/>
          </p:nvPr>
        </p:nvSpPr>
        <p:spPr/>
        <p:txBody>
          <a:bodyPr/>
          <a:lstStyle/>
          <a:p>
            <a:fld id="{832B61D4-B0FD-4ED0-A613-5455DA304F5D}" type="slidenum">
              <a:rPr lang="da-DK" smtClean="0">
                <a:solidFill>
                  <a:prstClr val="black"/>
                </a:solidFill>
              </a:rPr>
              <a:pPr/>
              <a:t>13</a:t>
            </a:fld>
            <a:endParaRPr lang="da-DK">
              <a:solidFill>
                <a:prstClr val="black"/>
              </a:solidFill>
            </a:endParaRPr>
          </a:p>
        </p:txBody>
      </p:sp>
    </p:spTree>
    <p:extLst>
      <p:ext uri="{BB962C8B-B14F-4D97-AF65-F5344CB8AC3E}">
        <p14:creationId xmlns:p14="http://schemas.microsoft.com/office/powerpoint/2010/main" val="3010672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C4E1BF-0D91-4DB6-86AB-6DD2FB2F6108}" type="slidenum">
              <a:rPr lang="da-DK" smtClean="0"/>
              <a:t>14</a:t>
            </a:fld>
            <a:endParaRPr lang="da-DK"/>
          </a:p>
        </p:txBody>
      </p:sp>
    </p:spTree>
    <p:extLst>
      <p:ext uri="{BB962C8B-B14F-4D97-AF65-F5344CB8AC3E}">
        <p14:creationId xmlns:p14="http://schemas.microsoft.com/office/powerpoint/2010/main" val="138401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E090E03-A87F-40EC-83EC-39658C422E43}" type="slidenum">
              <a:rPr lang="da-DK" smtClean="0"/>
              <a:t>15</a:t>
            </a:fld>
            <a:endParaRPr lang="da-DK"/>
          </a:p>
        </p:txBody>
      </p:sp>
    </p:spTree>
    <p:extLst>
      <p:ext uri="{BB962C8B-B14F-4D97-AF65-F5344CB8AC3E}">
        <p14:creationId xmlns:p14="http://schemas.microsoft.com/office/powerpoint/2010/main" val="305038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Hvorfor begyndte jeg at ryge? </a:t>
            </a:r>
          </a:p>
          <a:p>
            <a:pPr marL="171450" indent="-171450">
              <a:buFontTx/>
              <a:buChar char="-"/>
            </a:pPr>
            <a:r>
              <a:rPr lang="da-DK" dirty="0"/>
              <a:t>Ifølge de unge selv. </a:t>
            </a:r>
          </a:p>
          <a:p>
            <a:pPr marL="0" indent="0">
              <a:buFontTx/>
              <a:buNone/>
            </a:pPr>
            <a:r>
              <a:rPr lang="da-DK" dirty="0"/>
              <a:t>De tre vigtigste er markeret, </a:t>
            </a:r>
          </a:p>
        </p:txBody>
      </p:sp>
      <p:sp>
        <p:nvSpPr>
          <p:cNvPr id="4" name="Pladsholder til slidenummer 3"/>
          <p:cNvSpPr>
            <a:spLocks noGrp="1"/>
          </p:cNvSpPr>
          <p:nvPr>
            <p:ph type="sldNum" sz="quarter" idx="10"/>
          </p:nvPr>
        </p:nvSpPr>
        <p:spPr/>
        <p:txBody>
          <a:bodyPr/>
          <a:lstStyle/>
          <a:p>
            <a:fld id="{28EEFB0E-F36A-4B9E-AFB6-815C04F1D08B}" type="slidenum">
              <a:rPr lang="da-DK" smtClean="0"/>
              <a:t>2</a:t>
            </a:fld>
            <a:endParaRPr lang="da-DK"/>
          </a:p>
        </p:txBody>
      </p:sp>
    </p:spTree>
    <p:extLst>
      <p:ext uri="{BB962C8B-B14F-4D97-AF65-F5344CB8AC3E}">
        <p14:creationId xmlns:p14="http://schemas.microsoft.com/office/powerpoint/2010/main" val="33437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3</a:t>
            </a:fld>
            <a:endParaRPr lang="da-DK" dirty="0"/>
          </a:p>
        </p:txBody>
      </p:sp>
    </p:spTree>
    <p:extLst>
      <p:ext uri="{BB962C8B-B14F-4D97-AF65-F5344CB8AC3E}">
        <p14:creationId xmlns:p14="http://schemas.microsoft.com/office/powerpoint/2010/main" val="208929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4</a:t>
            </a:fld>
            <a:endParaRPr lang="da-DK" dirty="0"/>
          </a:p>
        </p:txBody>
      </p:sp>
    </p:spTree>
    <p:extLst>
      <p:ext uri="{BB962C8B-B14F-4D97-AF65-F5344CB8AC3E}">
        <p14:creationId xmlns:p14="http://schemas.microsoft.com/office/powerpoint/2010/main" val="117104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5</a:t>
            </a:fld>
            <a:endParaRPr lang="da-DK" dirty="0"/>
          </a:p>
        </p:txBody>
      </p:sp>
    </p:spTree>
    <p:extLst>
      <p:ext uri="{BB962C8B-B14F-4D97-AF65-F5344CB8AC3E}">
        <p14:creationId xmlns:p14="http://schemas.microsoft.com/office/powerpoint/2010/main" val="301576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6</a:t>
            </a:fld>
            <a:endParaRPr lang="da-DK" dirty="0"/>
          </a:p>
        </p:txBody>
      </p:sp>
    </p:spTree>
    <p:extLst>
      <p:ext uri="{BB962C8B-B14F-4D97-AF65-F5344CB8AC3E}">
        <p14:creationId xmlns:p14="http://schemas.microsoft.com/office/powerpoint/2010/main" val="404637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7</a:t>
            </a:fld>
            <a:endParaRPr lang="da-DK" dirty="0"/>
          </a:p>
        </p:txBody>
      </p:sp>
    </p:spTree>
    <p:extLst>
      <p:ext uri="{BB962C8B-B14F-4D97-AF65-F5344CB8AC3E}">
        <p14:creationId xmlns:p14="http://schemas.microsoft.com/office/powerpoint/2010/main" val="8699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8</a:t>
            </a:fld>
            <a:endParaRPr lang="da-DK" dirty="0"/>
          </a:p>
        </p:txBody>
      </p:sp>
    </p:spTree>
    <p:extLst>
      <p:ext uri="{BB962C8B-B14F-4D97-AF65-F5344CB8AC3E}">
        <p14:creationId xmlns:p14="http://schemas.microsoft.com/office/powerpoint/2010/main" val="91241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slidenummer 4"/>
          <p:cNvSpPr>
            <a:spLocks noGrp="1"/>
          </p:cNvSpPr>
          <p:nvPr>
            <p:ph type="sldNum" sz="quarter" idx="11"/>
          </p:nvPr>
        </p:nvSpPr>
        <p:spPr/>
        <p:txBody>
          <a:bodyPr/>
          <a:lstStyle/>
          <a:p>
            <a:fld id="{6B7EE48D-0010-914E-B2E8-612C99007E8C}" type="slidenum">
              <a:rPr lang="da-DK" smtClean="0"/>
              <a:pPr/>
              <a:t>9</a:t>
            </a:fld>
            <a:endParaRPr lang="da-DK" dirty="0"/>
          </a:p>
        </p:txBody>
      </p:sp>
      <p:sp>
        <p:nvSpPr>
          <p:cNvPr id="4" name="Pladsholder til dato 3"/>
          <p:cNvSpPr>
            <a:spLocks noGrp="1"/>
          </p:cNvSpPr>
          <p:nvPr>
            <p:ph type="dt" idx="12"/>
          </p:nvPr>
        </p:nvSpPr>
        <p:spPr/>
        <p:txBody>
          <a:bodyPr/>
          <a:lstStyle/>
          <a:p>
            <a:r>
              <a:rPr lang="da-DK"/>
              <a:t>28-09-2022</a:t>
            </a:r>
            <a:endParaRPr lang="da-DK" dirty="0"/>
          </a:p>
        </p:txBody>
      </p:sp>
    </p:spTree>
    <p:extLst>
      <p:ext uri="{BB962C8B-B14F-4D97-AF65-F5344CB8AC3E}">
        <p14:creationId xmlns:p14="http://schemas.microsoft.com/office/powerpoint/2010/main" val="428937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dirty="0"/>
          </a:p>
        </p:txBody>
      </p:sp>
      <p:sp>
        <p:nvSpPr>
          <p:cNvPr id="4" name="Pladsholder til sidefod 3"/>
          <p:cNvSpPr>
            <a:spLocks noGrp="1"/>
          </p:cNvSpPr>
          <p:nvPr>
            <p:ph type="ftr" sz="quarter" idx="10"/>
          </p:nvPr>
        </p:nvSpPr>
        <p:spPr/>
        <p:txBody>
          <a:bodyPr/>
          <a:lstStyle/>
          <a:p>
            <a:endParaRPr lang="da-DK" dirty="0"/>
          </a:p>
        </p:txBody>
      </p:sp>
    </p:spTree>
    <p:extLst>
      <p:ext uri="{BB962C8B-B14F-4D97-AF65-F5344CB8AC3E}">
        <p14:creationId xmlns:p14="http://schemas.microsoft.com/office/powerpoint/2010/main" val="22940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79456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20253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i master</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spTree>
    <p:extLst>
      <p:ext uri="{BB962C8B-B14F-4D97-AF65-F5344CB8AC3E}">
        <p14:creationId xmlns:p14="http://schemas.microsoft.com/office/powerpoint/2010/main" val="183654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19-06-2024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326563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19-06-2024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530931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19-06-2024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Tree>
    <p:extLst>
      <p:ext uri="{BB962C8B-B14F-4D97-AF65-F5344CB8AC3E}">
        <p14:creationId xmlns:p14="http://schemas.microsoft.com/office/powerpoint/2010/main" val="230146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19-06-2024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spTree>
    <p:extLst>
      <p:ext uri="{BB962C8B-B14F-4D97-AF65-F5344CB8AC3E}">
        <p14:creationId xmlns:p14="http://schemas.microsoft.com/office/powerpoint/2010/main" val="400403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19-06-2024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Rediger typografien i masterens</a:t>
            </a:r>
          </a:p>
        </p:txBody>
      </p:sp>
    </p:spTree>
    <p:extLst>
      <p:ext uri="{BB962C8B-B14F-4D97-AF65-F5344CB8AC3E}">
        <p14:creationId xmlns:p14="http://schemas.microsoft.com/office/powerpoint/2010/main" val="4155501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a:xfrm>
            <a:off x="479425" y="1608881"/>
            <a:ext cx="5472113" cy="4449020"/>
          </a:xfrm>
        </p:spPr>
        <p:txBody>
          <a:bodyPr>
            <a:normAutofit/>
          </a:bodyPr>
          <a:lstStyle>
            <a:lvl1pPr>
              <a:defRPr sz="1400"/>
            </a:lvl1pPr>
          </a:lstStyle>
          <a:p>
            <a:pPr lvl="0"/>
            <a:r>
              <a:rPr lang="da-DK"/>
              <a:t>Rediger typografien i masterens</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r>
              <a:rPr lang="da-DK"/>
              <a:t>28.02.22</a:t>
            </a:r>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7" name="Pladsholder til indhold 2">
            <a:extLst>
              <a:ext uri="{FF2B5EF4-FFF2-40B4-BE49-F238E27FC236}">
                <a16:creationId xmlns:a16="http://schemas.microsoft.com/office/drawing/2014/main" id="{E175F7D2-0A74-024B-824D-629186D0462C}"/>
              </a:ext>
            </a:extLst>
          </p:cNvPr>
          <p:cNvSpPr>
            <a:spLocks noGrp="1"/>
          </p:cNvSpPr>
          <p:nvPr>
            <p:ph idx="15"/>
          </p:nvPr>
        </p:nvSpPr>
        <p:spPr>
          <a:xfrm>
            <a:off x="6240463" y="1608881"/>
            <a:ext cx="5472113" cy="4449020"/>
          </a:xfrm>
        </p:spPr>
        <p:txBody>
          <a:bodyPr>
            <a:normAutofit/>
          </a:bodyPr>
          <a:lstStyle>
            <a:lvl1pPr>
              <a:defRPr sz="1400"/>
            </a:lvl1pPr>
          </a:lstStyle>
          <a:p>
            <a:pPr lvl="0"/>
            <a:r>
              <a:rPr lang="da-DK"/>
              <a:t>Rediger typografien i masterens</a:t>
            </a:r>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pic>
        <p:nvPicPr>
          <p:cNvPr id="10" name="Billede 9" descr="Et billede, der indeholder tegning&#10;&#10;Automatisk genereret beskrivelse">
            <a:extLst>
              <a:ext uri="{FF2B5EF4-FFF2-40B4-BE49-F238E27FC236}">
                <a16:creationId xmlns:a16="http://schemas.microsoft.com/office/drawing/2014/main" id="{398DFD38-8525-8E4F-AA94-120EE335329E}"/>
              </a:ext>
            </a:extLst>
          </p:cNvPr>
          <p:cNvPicPr>
            <a:picLocks noChangeAspect="1"/>
          </p:cNvPicPr>
          <p:nvPr userDrawn="1"/>
        </p:nvPicPr>
        <p:blipFill>
          <a:blip r:embed="rId2"/>
          <a:stretch>
            <a:fillRect/>
          </a:stretch>
        </p:blipFill>
        <p:spPr>
          <a:xfrm>
            <a:off x="11245850" y="6290176"/>
            <a:ext cx="495300" cy="281124"/>
          </a:xfrm>
          <a:prstGeom prst="rect">
            <a:avLst/>
          </a:prstGeom>
        </p:spPr>
      </p:pic>
      <p:pic>
        <p:nvPicPr>
          <p:cNvPr id="13" name="Billede 12" descr="Et billede, der indeholder tekst&#10;&#10;Automatisk genereret beskrivelse">
            <a:extLst>
              <a:ext uri="{FF2B5EF4-FFF2-40B4-BE49-F238E27FC236}">
                <a16:creationId xmlns:a16="http://schemas.microsoft.com/office/drawing/2014/main" id="{43430272-0F25-6246-8034-4DB4D72760EF}"/>
              </a:ext>
            </a:extLst>
          </p:cNvPr>
          <p:cNvPicPr>
            <a:picLocks noChangeAspect="1"/>
          </p:cNvPicPr>
          <p:nvPr userDrawn="1"/>
        </p:nvPicPr>
        <p:blipFill rotWithShape="1">
          <a:blip r:embed="rId3"/>
          <a:srcRect t="5810"/>
          <a:stretch/>
        </p:blipFill>
        <p:spPr>
          <a:xfrm>
            <a:off x="-2423886" y="4933353"/>
            <a:ext cx="2206173" cy="1968188"/>
          </a:xfrm>
          <a:prstGeom prst="rect">
            <a:avLst/>
          </a:prstGeom>
        </p:spPr>
      </p:pic>
      <p:sp>
        <p:nvSpPr>
          <p:cNvPr id="14" name="TextBox 17">
            <a:extLst>
              <a:ext uri="{FF2B5EF4-FFF2-40B4-BE49-F238E27FC236}">
                <a16:creationId xmlns:a16="http://schemas.microsoft.com/office/drawing/2014/main" id="{CD20BD5B-05E3-8343-BCB4-452D60AE675A}"/>
              </a:ext>
            </a:extLst>
          </p:cNvPr>
          <p:cNvSpPr txBox="1"/>
          <p:nvPr userDrawn="1"/>
        </p:nvSpPr>
        <p:spPr>
          <a:xfrm>
            <a:off x="-2607130" y="4139562"/>
            <a:ext cx="2332039" cy="630942"/>
          </a:xfrm>
          <a:prstGeom prst="rect">
            <a:avLst/>
          </a:prstGeom>
          <a:noFill/>
        </p:spPr>
        <p:txBody>
          <a:bodyPr wrap="square" lIns="0" tIns="0" rIns="0" bIns="0">
            <a:spAutoFit/>
          </a:bodyPr>
          <a:lstStyle/>
          <a:p>
            <a:pPr algn="r">
              <a:spcBef>
                <a:spcPts val="600"/>
              </a:spcBef>
              <a:defRPr/>
            </a:pPr>
            <a:r>
              <a:rPr lang="en-GB" sz="900" b="1" noProof="1">
                <a:solidFill>
                  <a:schemeClr val="tx2"/>
                </a:solidFill>
                <a:latin typeface="Arial" panose="020B0604020202020204" pitchFamily="34" charset="0"/>
                <a:cs typeface="Arial" panose="020B0604020202020204" pitchFamily="34" charset="0"/>
              </a:rPr>
              <a:t>Vælg layout</a:t>
            </a:r>
            <a:br>
              <a:rPr lang="en-GB" sz="900" b="1" noProof="1">
                <a:solidFill>
                  <a:schemeClr val="tx2"/>
                </a:solidFill>
                <a:latin typeface="Arial" panose="020B0604020202020204" pitchFamily="34" charset="0"/>
                <a:cs typeface="Arial" panose="020B0604020202020204" pitchFamily="34" charset="0"/>
              </a:rPr>
            </a:br>
            <a:r>
              <a:rPr lang="en-GB" sz="900" b="1" noProof="1">
                <a:solidFill>
                  <a:schemeClr val="tx2"/>
                </a:solidFill>
                <a:latin typeface="Arial" panose="020B0604020202020204" pitchFamily="34" charset="0"/>
                <a:cs typeface="Arial" panose="020B0604020202020204" pitchFamily="34" charset="0"/>
              </a:rPr>
              <a:t>1. </a:t>
            </a:r>
            <a:r>
              <a:rPr lang="en-GB" sz="900" noProof="1">
                <a:solidFill>
                  <a:schemeClr val="tx2"/>
                </a:solidFill>
                <a:latin typeface="Arial" panose="020B0604020202020204" pitchFamily="34" charset="0"/>
                <a:cs typeface="Arial" panose="020B0604020202020204" pitchFamily="34" charset="0"/>
              </a:rPr>
              <a:t>Fra værktøjslinjen klik på “ny slide”</a:t>
            </a:r>
          </a:p>
          <a:p>
            <a:pPr algn="r">
              <a:spcBef>
                <a:spcPts val="600"/>
              </a:spcBef>
              <a:defRPr/>
            </a:pPr>
            <a:r>
              <a:rPr lang="en-GB" sz="900" b="1" noProof="1">
                <a:solidFill>
                  <a:schemeClr val="tx2"/>
                </a:solidFill>
                <a:latin typeface="Arial" panose="020B0604020202020204" pitchFamily="34" charset="0"/>
                <a:cs typeface="Arial" panose="020B0604020202020204" pitchFamily="34" charset="0"/>
              </a:rPr>
              <a:t>2. </a:t>
            </a:r>
            <a:r>
              <a:rPr lang="en-GB" sz="900" noProof="1">
                <a:solidFill>
                  <a:schemeClr val="tx2"/>
                </a:solidFill>
                <a:latin typeface="Arial" panose="020B0604020202020204" pitchFamily="34" charset="0"/>
                <a:cs typeface="Arial" panose="020B0604020202020204" pitchFamily="34" charset="0"/>
              </a:rPr>
              <a:t>Vælg et passende layout fra drop ned menuen</a:t>
            </a:r>
          </a:p>
        </p:txBody>
      </p:sp>
      <p:sp>
        <p:nvSpPr>
          <p:cNvPr id="15" name="AutoShape 4">
            <a:extLst>
              <a:ext uri="{FF2B5EF4-FFF2-40B4-BE49-F238E27FC236}">
                <a16:creationId xmlns:a16="http://schemas.microsoft.com/office/drawing/2014/main" id="{B83B0EA6-9578-FC4C-B1EE-0162F2EF29EA}"/>
              </a:ext>
            </a:extLst>
          </p:cNvPr>
          <p:cNvSpPr>
            <a:spLocks/>
          </p:cNvSpPr>
          <p:nvPr userDrawn="1"/>
        </p:nvSpPr>
        <p:spPr bwMode="gray">
          <a:xfrm>
            <a:off x="-3498781" y="0"/>
            <a:ext cx="326179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900" b="1" dirty="0">
                <a:solidFill>
                  <a:schemeClr val="tx2"/>
                </a:solidFill>
                <a:latin typeface="Arial" panose="020B0604020202020204" pitchFamily="34" charset="0"/>
                <a:cs typeface="Arial" panose="020B0604020202020204" pitchFamily="34" charset="0"/>
              </a:rPr>
              <a:t>Vis hjælpelinjer</a:t>
            </a:r>
          </a:p>
          <a:p>
            <a:pPr algn="r" defTabSz="457200">
              <a:tabLst>
                <a:tab pos="177800" algn="l"/>
              </a:tabLst>
              <a:defRPr/>
            </a:pPr>
            <a:r>
              <a:rPr lang="da-DK" sz="900" dirty="0">
                <a:solidFill>
                  <a:schemeClr val="tx2"/>
                </a:solidFill>
                <a:latin typeface="Arial" panose="020B0604020202020204" pitchFamily="34" charset="0"/>
                <a:cs typeface="Arial" panose="020B0604020202020204" pitchFamily="34" charset="0"/>
              </a:rPr>
              <a:t>1.	Højreklik udenfor slidet og vælg ”Gitter og hjælpelinjer”</a:t>
            </a:r>
          </a:p>
          <a:p>
            <a:pPr marL="228600" indent="-228600" algn="r" defTabSz="457200">
              <a:buFontTx/>
              <a:buAutoNum type="arabicPeriod" startAt="2"/>
              <a:tabLst>
                <a:tab pos="177800" algn="l"/>
              </a:tabLst>
              <a:defRPr/>
            </a:pPr>
            <a:r>
              <a:rPr lang="da-DK" sz="900" dirty="0">
                <a:solidFill>
                  <a:schemeClr val="tx2"/>
                </a:solidFill>
                <a:latin typeface="Arial" panose="020B0604020202020204" pitchFamily="34" charset="0"/>
                <a:cs typeface="Arial" panose="020B0604020202020204" pitchFamily="34" charset="0"/>
              </a:rPr>
              <a:t>Klik ved ”hjælpelinjer” fra drop ned menuen</a:t>
            </a:r>
          </a:p>
        </p:txBody>
      </p:sp>
      <p:sp>
        <p:nvSpPr>
          <p:cNvPr id="16" name="AutoShape 4">
            <a:extLst>
              <a:ext uri="{FF2B5EF4-FFF2-40B4-BE49-F238E27FC236}">
                <a16:creationId xmlns:a16="http://schemas.microsoft.com/office/drawing/2014/main" id="{42DA5C6F-6E37-7E40-B93F-EC0F4AAC8428}"/>
              </a:ext>
            </a:extLst>
          </p:cNvPr>
          <p:cNvSpPr>
            <a:spLocks/>
          </p:cNvSpPr>
          <p:nvPr userDrawn="1"/>
        </p:nvSpPr>
        <p:spPr bwMode="gray">
          <a:xfrm>
            <a:off x="-3285811" y="3390464"/>
            <a:ext cx="3020768" cy="553998"/>
          </a:xfrm>
          <a:prstGeom prst="rect">
            <a:avLst/>
          </a:prstGeom>
          <a:noFill/>
          <a:ln w="12700" algn="ctr">
            <a:noFill/>
            <a:miter lim="800000"/>
            <a:headEnd/>
            <a:tailEnd/>
          </a:ln>
          <a:effectLst/>
        </p:spPr>
        <p:txBody>
          <a:bodyPr wrap="square" lIns="0" tIns="0" rIns="0" bIns="0">
            <a:spAutoFit/>
          </a:bodyPr>
          <a:lstStyle/>
          <a:p>
            <a:pPr algn="r" defTabSz="914491" fontAlgn="base">
              <a:spcAft>
                <a:spcPct val="0"/>
              </a:spcAft>
              <a:defRPr/>
            </a:pPr>
            <a:r>
              <a:rPr lang="da-DK" sz="900" b="1" noProof="0" dirty="0">
                <a:solidFill>
                  <a:schemeClr val="tx2"/>
                </a:solidFill>
                <a:latin typeface="Arial" panose="020B0604020202020204" pitchFamily="34" charset="0"/>
                <a:ea typeface="ＭＳ Ｐゴシック" charset="-128"/>
                <a:cs typeface="Arial" panose="020B0604020202020204" pitchFamily="34" charset="0"/>
              </a:rPr>
              <a:t>Indsæt dato/sidetal eller sidefod </a:t>
            </a:r>
          </a:p>
          <a:p>
            <a:pPr algn="r" defTabSz="457200">
              <a:tabLst>
                <a:tab pos="177800" algn="l"/>
              </a:tabLst>
              <a:defRPr/>
            </a:pPr>
            <a:r>
              <a:rPr lang="da-DK" sz="900" noProof="0" dirty="0">
                <a:solidFill>
                  <a:schemeClr val="tx2"/>
                </a:solidFill>
                <a:latin typeface="Arial" panose="020B0604020202020204" pitchFamily="34" charset="0"/>
                <a:cs typeface="Arial" panose="020B0604020202020204" pitchFamily="34" charset="0"/>
              </a:rPr>
              <a:t>1. Via ”indsæt” vælg ”Sidehoved og Sidefod…”</a:t>
            </a:r>
          </a:p>
          <a:p>
            <a:pPr marL="0" indent="0" algn="r" defTabSz="457200">
              <a:buFontTx/>
              <a:buNone/>
              <a:tabLst>
                <a:tab pos="177800" algn="l"/>
              </a:tabLst>
              <a:defRPr/>
            </a:pPr>
            <a:r>
              <a:rPr lang="da-DK" sz="900" noProof="0" dirty="0">
                <a:solidFill>
                  <a:schemeClr val="tx2"/>
                </a:solidFill>
                <a:latin typeface="Arial" panose="020B0604020202020204" pitchFamily="34" charset="0"/>
                <a:cs typeface="Arial" panose="020B0604020202020204" pitchFamily="34" charset="0"/>
              </a:rPr>
              <a:t>2. Klik ved dato, slidenummer eller indsæt tekst i sidefoden</a:t>
            </a:r>
          </a:p>
          <a:p>
            <a:pPr marL="0" indent="0" algn="r" defTabSz="457200">
              <a:buFontTx/>
              <a:buNone/>
              <a:tabLst>
                <a:tab pos="177800" algn="l"/>
              </a:tabLst>
              <a:defRPr/>
            </a:pPr>
            <a:r>
              <a:rPr lang="da-DK" sz="900" noProof="0" dirty="0">
                <a:solidFill>
                  <a:schemeClr val="tx2"/>
                </a:solidFill>
                <a:latin typeface="Arial" panose="020B0604020202020204" pitchFamily="34" charset="0"/>
                <a:cs typeface="Arial" panose="020B0604020202020204" pitchFamily="34" charset="0"/>
              </a:rPr>
              <a:t>3. Klik på ”Anvend på alle”</a:t>
            </a:r>
          </a:p>
        </p:txBody>
      </p:sp>
      <p:sp>
        <p:nvSpPr>
          <p:cNvPr id="18" name="TextBox 20">
            <a:extLst>
              <a:ext uri="{FF2B5EF4-FFF2-40B4-BE49-F238E27FC236}">
                <a16:creationId xmlns:a16="http://schemas.microsoft.com/office/drawing/2014/main" id="{3D208120-4A9C-6147-9183-E65874563B1C}"/>
              </a:ext>
            </a:extLst>
          </p:cNvPr>
          <p:cNvSpPr txBox="1">
            <a:spLocks noChangeArrowheads="1"/>
          </p:cNvSpPr>
          <p:nvPr userDrawn="1"/>
        </p:nvSpPr>
        <p:spPr bwMode="auto">
          <a:xfrm>
            <a:off x="-2649076" y="602222"/>
            <a:ext cx="2412094" cy="159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Tekstslide</a:t>
            </a:r>
            <a:b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Den primære skrifttype er ”Fighter”</a:t>
            </a:r>
          </a:p>
          <a:p>
            <a:pPr marL="0" marR="0" lvl="0" indent="0" algn="r" defTabSz="914400" eaLnBrk="1" fontAlgn="auto" latinLnBrk="0" hangingPunct="1">
              <a:lnSpc>
                <a:spcPct val="100000"/>
              </a:lnSpc>
              <a:spcBef>
                <a:spcPct val="5000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Skriftstørrelserne i diverse tekstbokse er foruddefineret og kan med fordel bruges sådan. Det anbefales at skrive brødtekster i maksimum punkt 24 og minimum i punkt 10.- </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Punktopstiling</a:t>
            </a:r>
            <a:b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Brug knapperne ‘Indryk / indryk mindre’ eller tabulator for at skifte mellem de forskellige tekst niveauer</a:t>
            </a:r>
          </a:p>
        </p:txBody>
      </p:sp>
    </p:spTree>
    <p:extLst>
      <p:ext uri="{BB962C8B-B14F-4D97-AF65-F5344CB8AC3E}">
        <p14:creationId xmlns:p14="http://schemas.microsoft.com/office/powerpoint/2010/main" val="305363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41944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45839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38866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81737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29144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99958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57470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19-06-2024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2529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pic>
        <p:nvPicPr>
          <p:cNvPr id="9" name="Billede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673" y="5901680"/>
            <a:ext cx="1965512" cy="835448"/>
          </a:xfrm>
          <a:prstGeom prst="rect">
            <a:avLst/>
          </a:prstGeom>
        </p:spPr>
      </p:pic>
      <p:pic>
        <p:nvPicPr>
          <p:cNvPr id="6" name="Billede 5"/>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027596" y="6595533"/>
            <a:ext cx="871633" cy="141817"/>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22"/>
          <a:stretch>
            <a:fillRect/>
          </a:stretch>
        </p:blipFill>
        <p:spPr>
          <a:xfrm>
            <a:off x="11121338" y="6473247"/>
            <a:ext cx="464923" cy="263881"/>
          </a:xfrm>
          <a:prstGeom prst="rect">
            <a:avLst/>
          </a:prstGeom>
        </p:spPr>
      </p:pic>
    </p:spTree>
    <p:extLst>
      <p:ext uri="{BB962C8B-B14F-4D97-AF65-F5344CB8AC3E}">
        <p14:creationId xmlns:p14="http://schemas.microsoft.com/office/powerpoint/2010/main" val="3727943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 id="2147483711" r:id="rId13"/>
    <p:sldLayoutId id="2147483712" r:id="rId14"/>
    <p:sldLayoutId id="2147483713" r:id="rId15"/>
    <p:sldLayoutId id="2147483714" r:id="rId16"/>
    <p:sldLayoutId id="2147483717" r:id="rId17"/>
    <p:sldLayoutId id="214748371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www.r&#248;gfrifremtid.dk/for&#230;ldre"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undhedsstyrelsen.dk/da/Nikotin" TargetMode="External"/><Relationship Id="rId2" Type="http://schemas.openxmlformats.org/officeDocument/2006/relationships/hyperlink" Target="https://www.roegfrifremtid.dk/foraeld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Q4_FCE5h4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B392BF-3124-9049-A64C-BACFEE90203A}"/>
              </a:ext>
            </a:extLst>
          </p:cNvPr>
          <p:cNvSpPr>
            <a:spLocks noGrp="1"/>
          </p:cNvSpPr>
          <p:nvPr>
            <p:ph type="title"/>
          </p:nvPr>
        </p:nvSpPr>
        <p:spPr/>
        <p:txBody>
          <a:bodyPr>
            <a:normAutofit/>
          </a:bodyPr>
          <a:lstStyle/>
          <a:p>
            <a:r>
              <a:rPr lang="da-DK" sz="4400" b="1" dirty="0">
                <a:solidFill>
                  <a:srgbClr val="FF461E"/>
                </a:solidFill>
                <a:latin typeface="Intro SemiBold" panose="02000000000000000000" pitchFamily="2" charset="77"/>
              </a:rPr>
              <a:t>Unge og </a:t>
            </a:r>
            <a:r>
              <a:rPr lang="da-DK" b="1" dirty="0">
                <a:solidFill>
                  <a:srgbClr val="FF461E"/>
                </a:solidFill>
                <a:latin typeface="Intro SemiBold" panose="02000000000000000000" pitchFamily="2" charset="77"/>
              </a:rPr>
              <a:t>nikotin</a:t>
            </a:r>
            <a:r>
              <a:rPr lang="da-DK" sz="4400" b="1" dirty="0">
                <a:solidFill>
                  <a:srgbClr val="FF461E"/>
                </a:solidFill>
                <a:latin typeface="Intro SemiBold" panose="02000000000000000000" pitchFamily="2" charset="77"/>
              </a:rPr>
              <a:t>: Forældres rolle</a:t>
            </a:r>
          </a:p>
        </p:txBody>
      </p:sp>
      <p:pic>
        <p:nvPicPr>
          <p:cNvPr id="7" name="Pladsholder til ind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42905" y="1825625"/>
            <a:ext cx="6906190" cy="4351338"/>
          </a:xfrm>
        </p:spPr>
      </p:pic>
    </p:spTree>
    <p:extLst>
      <p:ext uri="{BB962C8B-B14F-4D97-AF65-F5344CB8AC3E}">
        <p14:creationId xmlns:p14="http://schemas.microsoft.com/office/powerpoint/2010/main" val="217478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9"/>
          </p:nvPr>
        </p:nvSpPr>
        <p:spPr>
          <a:xfrm>
            <a:off x="5488888" y="1872662"/>
            <a:ext cx="3214958" cy="4569991"/>
          </a:xfrm>
        </p:spPr>
        <p:txBody>
          <a:bodyPr>
            <a:noAutofit/>
          </a:bodyPr>
          <a:lstStyle/>
          <a:p>
            <a:pPr marL="285750" indent="-285750">
              <a:buFont typeface="Arial" panose="020B0604020202020204" pitchFamily="34" charset="0"/>
              <a:buChar char="•"/>
            </a:pPr>
            <a:r>
              <a:rPr lang="da-DK" sz="2000" dirty="0">
                <a:solidFill>
                  <a:srgbClr val="4B5055"/>
                </a:solidFill>
                <a:latin typeface="Intro Regular" panose="02000000000000000000" pitchFamily="2" charset="77"/>
              </a:rPr>
              <a:t>Mistanke om, at de kan være en vej til rygning </a:t>
            </a:r>
          </a:p>
          <a:p>
            <a:pPr marL="285750" indent="-285750">
              <a:buFont typeface="Arial" panose="020B0604020202020204" pitchFamily="34" charset="0"/>
              <a:buChar char="•"/>
            </a:pPr>
            <a:r>
              <a:rPr lang="da-DK" sz="2000" dirty="0">
                <a:solidFill>
                  <a:srgbClr val="4B5055"/>
                </a:solidFill>
                <a:latin typeface="Intro Regular" panose="02000000000000000000" pitchFamily="2" charset="77"/>
              </a:rPr>
              <a:t>Vi ved endnu ikke, hvor skadelige de er (men der er fundet kræftfremkaldende stoffer i dem)</a:t>
            </a:r>
          </a:p>
          <a:p>
            <a:pPr marL="285750" indent="-285750">
              <a:buFont typeface="Arial" panose="020B0604020202020204" pitchFamily="34" charset="0"/>
              <a:buChar char="•"/>
            </a:pPr>
            <a:r>
              <a:rPr lang="da-DK" sz="2000" dirty="0">
                <a:solidFill>
                  <a:srgbClr val="4B5055"/>
                </a:solidFill>
                <a:latin typeface="Intro Regular" panose="02000000000000000000" pitchFamily="2" charset="77"/>
              </a:rPr>
              <a:t>Partikler og smagsstoffer i væske og damp kan være skadelige</a:t>
            </a:r>
          </a:p>
          <a:p>
            <a:pPr marL="285750" indent="-285750">
              <a:buFont typeface="Arial" panose="020B0604020202020204" pitchFamily="34" charset="0"/>
              <a:buChar char="•"/>
            </a:pPr>
            <a:r>
              <a:rPr lang="da-DK" sz="2000" dirty="0">
                <a:solidFill>
                  <a:srgbClr val="4B5055"/>
                </a:solidFill>
                <a:latin typeface="Intro Regular" panose="02000000000000000000" pitchFamily="2" charset="77"/>
              </a:rPr>
              <a:t>Må kun smage af tobak og mentol. </a:t>
            </a:r>
            <a:r>
              <a:rPr lang="da-DK" sz="2000" dirty="0" err="1">
                <a:solidFill>
                  <a:srgbClr val="4B5055"/>
                </a:solidFill>
                <a:latin typeface="Intro Regular" panose="02000000000000000000" pitchFamily="2" charset="77"/>
              </a:rPr>
              <a:t>Vapes</a:t>
            </a:r>
            <a:r>
              <a:rPr lang="da-DK" sz="2000" dirty="0">
                <a:solidFill>
                  <a:srgbClr val="4B5055"/>
                </a:solidFill>
                <a:latin typeface="Intro Regular" panose="02000000000000000000" pitchFamily="2" charset="77"/>
              </a:rPr>
              <a:t> med smag af  fx frugt eller slik er ulovlige i Danmark. </a:t>
            </a:r>
            <a:endParaRPr lang="da-DK" sz="2000" dirty="0">
              <a:solidFill>
                <a:srgbClr val="4B5055"/>
              </a:solidFill>
              <a:latin typeface="Intro Regular" panose="02000000000000000000" pitchFamily="2" charset="77"/>
              <a:sym typeface="Wingdings" panose="05000000000000000000" pitchFamily="2" charset="2"/>
            </a:endParaRPr>
          </a:p>
          <a:p>
            <a:pPr marL="285750" indent="-285750">
              <a:buFont typeface="Arial" panose="020B0604020202020204" pitchFamily="34" charset="0"/>
              <a:buChar char="•"/>
            </a:pPr>
            <a:endParaRPr lang="da-DK" sz="2000" dirty="0">
              <a:solidFill>
                <a:srgbClr val="000000"/>
              </a:solidFill>
              <a:sym typeface="Wingdings" panose="05000000000000000000" pitchFamily="2" charset="2"/>
            </a:endParaRPr>
          </a:p>
          <a:p>
            <a:pPr marL="285750" indent="-285750">
              <a:buFont typeface="Arial" panose="020B0604020202020204" pitchFamily="34" charset="0"/>
              <a:buChar char="•"/>
            </a:pPr>
            <a:endParaRPr lang="da-DK" sz="2000" dirty="0">
              <a:sym typeface="Wingdings" panose="05000000000000000000" pitchFamily="2" charset="2"/>
            </a:endParaRPr>
          </a:p>
          <a:p>
            <a:pPr marL="285750" indent="-285750">
              <a:buFont typeface="Arial" panose="020B0604020202020204" pitchFamily="34" charset="0"/>
              <a:buChar char="•"/>
            </a:pPr>
            <a:endParaRPr lang="da-DK" sz="2000" dirty="0"/>
          </a:p>
        </p:txBody>
      </p:sp>
      <p:sp>
        <p:nvSpPr>
          <p:cNvPr id="5" name="Pladsholder til tekst 4"/>
          <p:cNvSpPr>
            <a:spLocks noGrp="1"/>
          </p:cNvSpPr>
          <p:nvPr>
            <p:ph type="body" sz="quarter" idx="21"/>
          </p:nvPr>
        </p:nvSpPr>
        <p:spPr>
          <a:xfrm>
            <a:off x="5424873" y="1138677"/>
            <a:ext cx="3278973" cy="699696"/>
          </a:xfrm>
        </p:spPr>
        <p:txBody>
          <a:bodyPr>
            <a:normAutofit lnSpcReduction="10000"/>
          </a:bodyPr>
          <a:lstStyle/>
          <a:p>
            <a:r>
              <a:rPr lang="da-DK" sz="1800" dirty="0">
                <a:solidFill>
                  <a:srgbClr val="FF461E"/>
                </a:solidFill>
                <a:latin typeface="Intro Bold" panose="02000000000000000000" pitchFamily="50" charset="0"/>
              </a:rPr>
              <a:t>E-cigaretter </a:t>
            </a:r>
          </a:p>
          <a:p>
            <a:r>
              <a:rPr lang="da-DK" sz="1800" dirty="0">
                <a:solidFill>
                  <a:srgbClr val="FF461E"/>
                </a:solidFill>
                <a:latin typeface="Intro Bold" panose="02000000000000000000" pitchFamily="50" charset="0"/>
              </a:rPr>
              <a:t>- kaldes </a:t>
            </a:r>
            <a:r>
              <a:rPr lang="da-DK" sz="1800" dirty="0" err="1">
                <a:solidFill>
                  <a:srgbClr val="FF461E"/>
                </a:solidFill>
                <a:latin typeface="Intro Bold" panose="02000000000000000000" pitchFamily="50" charset="0"/>
              </a:rPr>
              <a:t>vapes</a:t>
            </a:r>
            <a:r>
              <a:rPr lang="da-DK" sz="1800" dirty="0">
                <a:solidFill>
                  <a:srgbClr val="FF461E"/>
                </a:solidFill>
                <a:latin typeface="Intro Bold" panose="02000000000000000000" pitchFamily="50" charset="0"/>
              </a:rPr>
              <a:t> og </a:t>
            </a:r>
            <a:r>
              <a:rPr lang="da-DK" sz="1800" dirty="0" err="1">
                <a:solidFill>
                  <a:srgbClr val="FF461E"/>
                </a:solidFill>
                <a:latin typeface="Intro Bold" panose="02000000000000000000" pitchFamily="50" charset="0"/>
              </a:rPr>
              <a:t>Puff</a:t>
            </a:r>
            <a:r>
              <a:rPr lang="da-DK" sz="1800" dirty="0">
                <a:solidFill>
                  <a:srgbClr val="FF461E"/>
                </a:solidFill>
                <a:latin typeface="Intro Bold" panose="02000000000000000000" pitchFamily="50" charset="0"/>
              </a:rPr>
              <a:t> bars</a:t>
            </a:r>
          </a:p>
        </p:txBody>
      </p:sp>
      <p:sp>
        <p:nvSpPr>
          <p:cNvPr id="8" name="Pladsholder til tekst 7"/>
          <p:cNvSpPr>
            <a:spLocks noGrp="1"/>
          </p:cNvSpPr>
          <p:nvPr>
            <p:ph type="body" sz="quarter" idx="25"/>
          </p:nvPr>
        </p:nvSpPr>
        <p:spPr>
          <a:xfrm>
            <a:off x="825890" y="1959288"/>
            <a:ext cx="3746109" cy="2943303"/>
          </a:xfrm>
        </p:spPr>
        <p:txBody>
          <a:bodyPr>
            <a:normAutofit/>
          </a:bodyPr>
          <a:lstStyle/>
          <a:p>
            <a:r>
              <a:rPr lang="da-DK" sz="2000" dirty="0">
                <a:solidFill>
                  <a:srgbClr val="FF461E"/>
                </a:solidFill>
                <a:latin typeface="Intro Bold" panose="02000000000000000000" pitchFamily="50" charset="0"/>
              </a:rPr>
              <a:t>Udover cigaretter er dette de mest brugte produkter blandt unge</a:t>
            </a:r>
          </a:p>
          <a:p>
            <a:r>
              <a:rPr lang="da-DK" sz="2000" dirty="0">
                <a:solidFill>
                  <a:srgbClr val="4B5055"/>
                </a:solidFill>
                <a:latin typeface="Intro Regular" panose="02000000000000000000" pitchFamily="2" charset="77"/>
              </a:rPr>
              <a:t>Fælles er, at de alle indeholder </a:t>
            </a:r>
            <a:r>
              <a:rPr lang="da-DK" sz="2000" dirty="0">
                <a:solidFill>
                  <a:srgbClr val="FF461E"/>
                </a:solidFill>
                <a:latin typeface="Intro Regular" panose="02000000000000000000" pitchFamily="2" charset="77"/>
              </a:rPr>
              <a:t>nikotin</a:t>
            </a:r>
            <a:r>
              <a:rPr lang="da-DK" sz="2000" dirty="0">
                <a:solidFill>
                  <a:srgbClr val="4B5055"/>
                </a:solidFill>
                <a:latin typeface="Intro Regular" panose="02000000000000000000" pitchFamily="2" charset="77"/>
              </a:rPr>
              <a:t>, der er skadeligt for børn og unges hjerner, og gør dem fortrolige med nikotin. </a:t>
            </a:r>
          </a:p>
        </p:txBody>
      </p:sp>
      <p:sp>
        <p:nvSpPr>
          <p:cNvPr id="10" name="Pladsholder til tekst 9"/>
          <p:cNvSpPr>
            <a:spLocks noGrp="1"/>
          </p:cNvSpPr>
          <p:nvPr>
            <p:ph type="body" sz="quarter" idx="28"/>
          </p:nvPr>
        </p:nvSpPr>
        <p:spPr>
          <a:xfrm>
            <a:off x="9171375" y="1909154"/>
            <a:ext cx="2840454" cy="2997200"/>
          </a:xfrm>
        </p:spPr>
        <p:txBody>
          <a:bodyPr>
            <a:noAutofit/>
          </a:bodyPr>
          <a:lstStyle/>
          <a:p>
            <a:pPr marL="285750" lvl="0" indent="-285750">
              <a:buClr>
                <a:srgbClr val="F0001D"/>
              </a:buClr>
              <a:buFont typeface="Arial" panose="020B0604020202020204" pitchFamily="34" charset="0"/>
              <a:buChar char="•"/>
            </a:pPr>
            <a:r>
              <a:rPr lang="da-DK" sz="2000" dirty="0">
                <a:solidFill>
                  <a:schemeClr val="accent3">
                    <a:lumMod val="50000"/>
                  </a:schemeClr>
                </a:solidFill>
                <a:latin typeface="Intro Regular" panose="02000000000000000000" pitchFamily="2" charset="77"/>
              </a:rPr>
              <a:t>Mund: </a:t>
            </a:r>
            <a:r>
              <a:rPr lang="da-DK" sz="2000" dirty="0">
                <a:solidFill>
                  <a:schemeClr val="accent3">
                    <a:lumMod val="50000"/>
                  </a:schemeClr>
                </a:solidFill>
                <a:latin typeface="Intro Regular" panose="02000000000000000000" pitchFamily="50" charset="0"/>
              </a:rPr>
              <a:t>Kan skade slimhinderne i munden og få tandkødet til at trække sig tilbage</a:t>
            </a:r>
          </a:p>
          <a:p>
            <a:pPr marL="285750" lvl="0" indent="-285750">
              <a:buClr>
                <a:srgbClr val="F0001D"/>
              </a:buClr>
              <a:buFont typeface="Arial" panose="020B0604020202020204" pitchFamily="34" charset="0"/>
              <a:buChar char="•"/>
              <a:defRPr/>
            </a:pPr>
            <a:r>
              <a:rPr lang="da-DK" sz="2000" dirty="0">
                <a:solidFill>
                  <a:srgbClr val="4B5055"/>
                </a:solidFill>
                <a:latin typeface="Intro Regular" panose="02000000000000000000" pitchFamily="2" charset="77"/>
              </a:rPr>
              <a:t>Findes i form af svensk snus, tyggetobak og nikotinposer </a:t>
            </a:r>
          </a:p>
        </p:txBody>
      </p:sp>
      <p:sp>
        <p:nvSpPr>
          <p:cNvPr id="11" name="Pladsholder til tekst 10"/>
          <p:cNvSpPr>
            <a:spLocks noGrp="1"/>
          </p:cNvSpPr>
          <p:nvPr>
            <p:ph type="body" sz="quarter" idx="30"/>
          </p:nvPr>
        </p:nvSpPr>
        <p:spPr>
          <a:xfrm>
            <a:off x="9132570" y="1188720"/>
            <a:ext cx="3059430" cy="662940"/>
          </a:xfrm>
        </p:spPr>
        <p:txBody>
          <a:bodyPr>
            <a:normAutofit fontScale="92500" lnSpcReduction="10000"/>
          </a:bodyPr>
          <a:lstStyle/>
          <a:p>
            <a:r>
              <a:rPr lang="da-DK" sz="1800" dirty="0">
                <a:solidFill>
                  <a:srgbClr val="FF461E"/>
                </a:solidFill>
                <a:latin typeface="Intro Bold" panose="02000000000000000000" pitchFamily="50" charset="0"/>
              </a:rPr>
              <a:t>Nikotinposer </a:t>
            </a:r>
          </a:p>
          <a:p>
            <a:r>
              <a:rPr lang="da-DK" sz="1800" dirty="0">
                <a:solidFill>
                  <a:srgbClr val="FF461E"/>
                </a:solidFill>
                <a:latin typeface="Intro Bold" panose="02000000000000000000" pitchFamily="50" charset="0"/>
              </a:rPr>
              <a:t>– kaldes snus</a:t>
            </a:r>
          </a:p>
        </p:txBody>
      </p:sp>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354" y="492302"/>
            <a:ext cx="1520892" cy="634297"/>
          </a:xfrm>
          <a:prstGeom prst="rect">
            <a:avLst/>
          </a:prstGeom>
        </p:spPr>
      </p:pic>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511" y="593918"/>
            <a:ext cx="1223984" cy="510470"/>
          </a:xfrm>
          <a:prstGeom prst="rect">
            <a:avLst/>
          </a:prstGeom>
        </p:spPr>
      </p:pic>
      <p:sp>
        <p:nvSpPr>
          <p:cNvPr id="2" name="Titel 1">
            <a:extLst>
              <a:ext uri="{FF2B5EF4-FFF2-40B4-BE49-F238E27FC236}">
                <a16:creationId xmlns:a16="http://schemas.microsoft.com/office/drawing/2014/main" id="{ECDFE554-63A8-139D-D6F2-7017141A46D9}"/>
              </a:ext>
            </a:extLst>
          </p:cNvPr>
          <p:cNvSpPr>
            <a:spLocks noGrp="1"/>
          </p:cNvSpPr>
          <p:nvPr>
            <p:ph type="title"/>
          </p:nvPr>
        </p:nvSpPr>
        <p:spPr>
          <a:xfrm>
            <a:off x="838200" y="365125"/>
            <a:ext cx="4591050" cy="1325563"/>
          </a:xfrm>
        </p:spPr>
        <p:txBody>
          <a:bodyPr>
            <a:normAutofit/>
          </a:bodyPr>
          <a:lstStyle/>
          <a:p>
            <a:r>
              <a:rPr lang="da-DK" sz="3600" dirty="0">
                <a:solidFill>
                  <a:srgbClr val="FF461E"/>
                </a:solidFill>
                <a:latin typeface="Intro Black" panose="02000000000000000000" pitchFamily="50" charset="0"/>
              </a:rPr>
              <a:t>Hvad med de andre produkter?</a:t>
            </a:r>
          </a:p>
        </p:txBody>
      </p:sp>
    </p:spTree>
    <p:extLst>
      <p:ext uri="{BB962C8B-B14F-4D97-AF65-F5344CB8AC3E}">
        <p14:creationId xmlns:p14="http://schemas.microsoft.com/office/powerpoint/2010/main" val="300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C1ACDBCF-6139-004E-9305-CB61ED509E38}"/>
              </a:ext>
            </a:extLst>
          </p:cNvPr>
          <p:cNvSpPr txBox="1">
            <a:spLocks/>
          </p:cNvSpPr>
          <p:nvPr/>
        </p:nvSpPr>
        <p:spPr>
          <a:xfrm>
            <a:off x="1099393" y="1790401"/>
            <a:ext cx="2981117" cy="387083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Calibri Light" panose="020F0302020204030204" pitchFamily="34" charset="0"/>
              </a:rPr>
              <a:t>DIALOG OG AFTALER</a:t>
            </a:r>
            <a:endParaRPr lang="en-US" sz="2000" dirty="0">
              <a:solidFill>
                <a:srgbClr val="FF461E"/>
              </a:solidFill>
              <a:latin typeface="Intro Regular" panose="02000000000000000000" pitchFamily="2" charset="77"/>
              <a:ea typeface="FoundrySans-Normal" charset="0"/>
              <a:cs typeface="FoundrySans-Normal" charset="0"/>
            </a:endParaRPr>
          </a:p>
          <a:p>
            <a:pPr algn="l">
              <a:lnSpc>
                <a:spcPct val="100000"/>
              </a:lnSpc>
            </a:pPr>
            <a:r>
              <a:rPr lang="da-DK" sz="1800" dirty="0">
                <a:effectLst/>
                <a:latin typeface="Segoe UI" panose="020B0502040204020203" pitchFamily="34" charset="0"/>
              </a:rPr>
              <a:t>Interesse og åben dialog kombineret med klare rammer er med til at forebygge start på røg og nikotin.</a:t>
            </a:r>
          </a:p>
          <a:p>
            <a:pPr algn="l">
              <a:lnSpc>
                <a:spcPct val="100000"/>
              </a:lnSpc>
            </a:pPr>
            <a:endParaRPr lang="da-DK" sz="1800" dirty="0">
              <a:solidFill>
                <a:srgbClr val="5E5E5E"/>
              </a:solidFill>
              <a:latin typeface="Segoe UI" panose="020B0502040204020203" pitchFamily="34" charset="0"/>
              <a:ea typeface="FoundrySans-Normal" charset="0"/>
              <a:cs typeface="FoundrySans-Normal" charset="0"/>
            </a:endParaRPr>
          </a:p>
          <a:p>
            <a:pPr algn="l">
              <a:lnSpc>
                <a:spcPct val="100000"/>
              </a:lnSpc>
            </a:pPr>
            <a:r>
              <a:rPr lang="da-DK" sz="1800" dirty="0">
                <a:effectLst/>
                <a:latin typeface="Segoe UI" panose="020B0502040204020203" pitchFamily="34" charset="0"/>
              </a:rPr>
              <a:t>Unge, der laver aftaler med deres forældre om nikotin, er mindre tilbøjelige til at bruge produkterne.</a:t>
            </a:r>
            <a:endParaRPr lang="da-DK" sz="1800" dirty="0">
              <a:solidFill>
                <a:srgbClr val="5E5E5E"/>
              </a:solidFill>
              <a:latin typeface="Calibri" panose="020F0502020204030204"/>
              <a:ea typeface="FoundrySans-Normal" charset="0"/>
              <a:cs typeface="FoundrySans-Normal" charset="0"/>
            </a:endParaRPr>
          </a:p>
          <a:p>
            <a:pPr algn="l">
              <a:lnSpc>
                <a:spcPct val="100000"/>
              </a:lnSpc>
            </a:pPr>
            <a:endParaRPr lang="en-US" sz="1400" dirty="0">
              <a:solidFill>
                <a:srgbClr val="414041"/>
              </a:solidFill>
              <a:latin typeface="FoundrySans-Normal" charset="0"/>
              <a:ea typeface="FoundrySans-Normal" charset="0"/>
              <a:cs typeface="FoundrySans-Normal" charset="0"/>
            </a:endParaRPr>
          </a:p>
          <a:p>
            <a:pPr algn="l">
              <a:lnSpc>
                <a:spcPct val="100000"/>
              </a:lnSpc>
            </a:pPr>
            <a:endParaRPr lang="en-US" sz="1400" dirty="0">
              <a:solidFill>
                <a:srgbClr val="FF1D23"/>
              </a:solidFill>
              <a:latin typeface="FoundrySans-Normal" charset="0"/>
              <a:ea typeface="FoundrySans-Normal" charset="0"/>
              <a:cs typeface="FoundrySans-Normal" charset="0"/>
            </a:endParaRPr>
          </a:p>
        </p:txBody>
      </p:sp>
      <p:sp>
        <p:nvSpPr>
          <p:cNvPr id="23" name="Subtitle 2">
            <a:extLst>
              <a:ext uri="{FF2B5EF4-FFF2-40B4-BE49-F238E27FC236}">
                <a16:creationId xmlns:a16="http://schemas.microsoft.com/office/drawing/2014/main" id="{53957871-7464-DF4F-9604-403CA6AC88C8}"/>
              </a:ext>
            </a:extLst>
          </p:cNvPr>
          <p:cNvSpPr txBox="1">
            <a:spLocks/>
          </p:cNvSpPr>
          <p:nvPr/>
        </p:nvSpPr>
        <p:spPr>
          <a:xfrm>
            <a:off x="1099394" y="4169018"/>
            <a:ext cx="2358699" cy="73459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0"/>
              </a:lnSpc>
            </a:pPr>
            <a:endParaRPr lang="en-US" sz="1400" dirty="0">
              <a:solidFill>
                <a:srgbClr val="FF1D23"/>
              </a:solidFill>
              <a:latin typeface="Calibri" panose="020F0502020204030204"/>
              <a:ea typeface="FoundrySans-Normal" charset="0"/>
              <a:cs typeface="FoundrySans-Normal" charset="0"/>
            </a:endParaRPr>
          </a:p>
          <a:p>
            <a:pPr algn="l">
              <a:lnSpc>
                <a:spcPts val="1370"/>
              </a:lnSpc>
            </a:pPr>
            <a:endParaRPr lang="en-US" sz="1400" dirty="0">
              <a:solidFill>
                <a:srgbClr val="414041"/>
              </a:solidFill>
              <a:latin typeface="FoundrySans-Normal" charset="0"/>
              <a:ea typeface="FoundrySans-Normal" charset="0"/>
              <a:cs typeface="FoundrySans-Normal" charset="0"/>
            </a:endParaRPr>
          </a:p>
          <a:p>
            <a:pPr algn="l">
              <a:lnSpc>
                <a:spcPts val="1370"/>
              </a:lnSpc>
            </a:pPr>
            <a:endParaRPr lang="en-US" sz="1400" dirty="0">
              <a:solidFill>
                <a:srgbClr val="FF1D23"/>
              </a:solidFill>
              <a:latin typeface="FoundrySans-Normal" charset="0"/>
              <a:ea typeface="FoundrySans-Normal" charset="0"/>
              <a:cs typeface="FoundrySans-Normal" charset="0"/>
            </a:endParaRPr>
          </a:p>
        </p:txBody>
      </p:sp>
      <p:sp>
        <p:nvSpPr>
          <p:cNvPr id="24" name="Subtitle 2">
            <a:extLst>
              <a:ext uri="{FF2B5EF4-FFF2-40B4-BE49-F238E27FC236}">
                <a16:creationId xmlns:a16="http://schemas.microsoft.com/office/drawing/2014/main" id="{9E790F79-18A9-E14B-BD06-932D978AA0D6}"/>
              </a:ext>
            </a:extLst>
          </p:cNvPr>
          <p:cNvSpPr txBox="1">
            <a:spLocks/>
          </p:cNvSpPr>
          <p:nvPr/>
        </p:nvSpPr>
        <p:spPr>
          <a:xfrm>
            <a:off x="5130094" y="1790401"/>
            <a:ext cx="3145226" cy="320604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Calibri Light" panose="020F0302020204030204" pitchFamily="34" charset="0"/>
              </a:rPr>
              <a:t>TAL MED DE UNGE</a:t>
            </a:r>
            <a:endParaRPr lang="da-DK" sz="1800" dirty="0">
              <a:solidFill>
                <a:srgbClr val="4B5055"/>
              </a:solidFill>
              <a:latin typeface="Intro Regular" panose="02000000000000000000" pitchFamily="2" charset="77"/>
              <a:ea typeface="FoundrySans-Normal" charset="0"/>
              <a:cs typeface="Calibri Light" panose="020F0302020204030204" pitchFamily="34" charset="0"/>
            </a:endParaRPr>
          </a:p>
          <a:p>
            <a:pPr algn="l">
              <a:lnSpc>
                <a:spcPct val="100000"/>
              </a:lnSpc>
            </a:pPr>
            <a:r>
              <a:rPr lang="da-DK" sz="1800" dirty="0">
                <a:solidFill>
                  <a:srgbClr val="4B5055"/>
                </a:solidFill>
                <a:latin typeface="Intro Regular" panose="02000000000000000000" pitchFamily="2" charset="77"/>
                <a:ea typeface="FoundrySans-Normal" charset="0"/>
                <a:cs typeface="Calibri Light" panose="020F0302020204030204" pitchFamily="34" charset="0"/>
              </a:rPr>
              <a:t>Unge har større chance for at holde sig røg- og nikotinfri, hvis deres forældre taler med dem om røg og nikotin og følger med i deres og vennernes erfaringer med rygning, </a:t>
            </a:r>
            <a:r>
              <a:rPr lang="da-DK" sz="1800" dirty="0" err="1">
                <a:solidFill>
                  <a:srgbClr val="4B5055"/>
                </a:solidFill>
                <a:latin typeface="Intro Regular" panose="02000000000000000000" pitchFamily="2" charset="77"/>
                <a:ea typeface="FoundrySans-Normal" charset="0"/>
                <a:cs typeface="Calibri Light" panose="020F0302020204030204" pitchFamily="34" charset="0"/>
              </a:rPr>
              <a:t>vapes</a:t>
            </a:r>
            <a:r>
              <a:rPr lang="da-DK" sz="1800" dirty="0">
                <a:solidFill>
                  <a:srgbClr val="4B5055"/>
                </a:solidFill>
                <a:latin typeface="Intro Regular" panose="02000000000000000000" pitchFamily="2" charset="77"/>
                <a:ea typeface="FoundrySans-Normal" charset="0"/>
                <a:cs typeface="Calibri Light" panose="020F0302020204030204" pitchFamily="34" charset="0"/>
              </a:rPr>
              <a:t> og snus.</a:t>
            </a:r>
          </a:p>
          <a:p>
            <a:pPr algn="l">
              <a:lnSpc>
                <a:spcPct val="100000"/>
              </a:lnSpc>
            </a:pPr>
            <a:endParaRPr lang="en-US" sz="1400" dirty="0">
              <a:solidFill>
                <a:srgbClr val="414041"/>
              </a:solidFill>
              <a:latin typeface="+mj-lt"/>
              <a:ea typeface="FoundrySans-Normal" charset="0"/>
              <a:cs typeface="FoundrySans-Normal" charset="0"/>
            </a:endParaRPr>
          </a:p>
          <a:p>
            <a:pPr algn="l">
              <a:lnSpc>
                <a:spcPct val="100000"/>
              </a:lnSpc>
            </a:pPr>
            <a:endParaRPr lang="en-US" sz="1400" dirty="0">
              <a:solidFill>
                <a:srgbClr val="FF1D23"/>
              </a:solidFill>
              <a:latin typeface="+mj-lt"/>
              <a:ea typeface="FoundrySans-Normal" charset="0"/>
              <a:cs typeface="FoundrySans-Normal" charset="0"/>
            </a:endParaRPr>
          </a:p>
        </p:txBody>
      </p:sp>
      <p:sp>
        <p:nvSpPr>
          <p:cNvPr id="25" name="Subtitle 2">
            <a:extLst>
              <a:ext uri="{FF2B5EF4-FFF2-40B4-BE49-F238E27FC236}">
                <a16:creationId xmlns:a16="http://schemas.microsoft.com/office/drawing/2014/main" id="{D2131918-50B2-0449-9D66-39298D59C94C}"/>
              </a:ext>
            </a:extLst>
          </p:cNvPr>
          <p:cNvSpPr txBox="1">
            <a:spLocks/>
          </p:cNvSpPr>
          <p:nvPr/>
        </p:nvSpPr>
        <p:spPr>
          <a:xfrm>
            <a:off x="8877991" y="1790401"/>
            <a:ext cx="2475809" cy="265204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FoundrySans-Normal" charset="0"/>
              </a:rPr>
              <a:t>BETYDNING</a:t>
            </a:r>
          </a:p>
          <a:p>
            <a:pPr algn="l">
              <a:lnSpc>
                <a:spcPct val="100000"/>
              </a:lnSpc>
            </a:pPr>
            <a:r>
              <a:rPr lang="da-DK" sz="1800" dirty="0">
                <a:solidFill>
                  <a:srgbClr val="4B5055"/>
                </a:solidFill>
                <a:latin typeface="Intro Regular" panose="02000000000000000000" pitchFamily="2" charset="77"/>
                <a:ea typeface="FoundrySans-Normal" charset="0"/>
                <a:cs typeface="FoundrySans-Normal" charset="0"/>
              </a:rPr>
              <a:t>Forældre kan gøre en stor forskel i forhold til, om den unge begynder at ryge, </a:t>
            </a:r>
            <a:r>
              <a:rPr lang="da-DK" sz="1800" dirty="0" err="1">
                <a:solidFill>
                  <a:srgbClr val="4B5055"/>
                </a:solidFill>
                <a:latin typeface="Intro Regular" panose="02000000000000000000" pitchFamily="2" charset="77"/>
                <a:ea typeface="FoundrySans-Normal" charset="0"/>
                <a:cs typeface="FoundrySans-Normal" charset="0"/>
              </a:rPr>
              <a:t>vape</a:t>
            </a:r>
            <a:r>
              <a:rPr lang="da-DK" sz="1800" dirty="0">
                <a:solidFill>
                  <a:srgbClr val="4B5055"/>
                </a:solidFill>
                <a:latin typeface="Intro Regular" panose="02000000000000000000" pitchFamily="2" charset="77"/>
                <a:ea typeface="FoundrySans-Normal" charset="0"/>
                <a:cs typeface="FoundrySans-Normal" charset="0"/>
              </a:rPr>
              <a:t> eller tage snus.</a:t>
            </a:r>
          </a:p>
          <a:p>
            <a:pPr algn="l">
              <a:lnSpc>
                <a:spcPct val="100000"/>
              </a:lnSpc>
            </a:pPr>
            <a:endParaRPr lang="en-US" sz="1400" dirty="0">
              <a:solidFill>
                <a:srgbClr val="414041"/>
              </a:solidFill>
              <a:latin typeface="FoundrySans-Normal" charset="0"/>
              <a:ea typeface="FoundrySans-Normal" charset="0"/>
              <a:cs typeface="FoundrySans-Normal" charset="0"/>
            </a:endParaRPr>
          </a:p>
          <a:p>
            <a:pPr algn="l">
              <a:lnSpc>
                <a:spcPct val="100000"/>
              </a:lnSpc>
            </a:pPr>
            <a:endParaRPr lang="en-US" sz="1400" dirty="0">
              <a:solidFill>
                <a:srgbClr val="FF1D23"/>
              </a:solidFill>
              <a:latin typeface="FoundrySans-Normal" charset="0"/>
              <a:ea typeface="FoundrySans-Normal" charset="0"/>
              <a:cs typeface="FoundrySans-Normal" charset="0"/>
            </a:endParaRPr>
          </a:p>
        </p:txBody>
      </p:sp>
      <p:sp>
        <p:nvSpPr>
          <p:cNvPr id="2" name="Titel 1"/>
          <p:cNvSpPr>
            <a:spLocks noGrp="1"/>
          </p:cNvSpPr>
          <p:nvPr>
            <p:ph type="title"/>
          </p:nvPr>
        </p:nvSpPr>
        <p:spPr/>
        <p:txBody>
          <a:bodyPr/>
          <a:lstStyle/>
          <a:p>
            <a:r>
              <a:rPr lang="da-DK" b="1" dirty="0">
                <a:solidFill>
                  <a:srgbClr val="FF461E"/>
                </a:solidFill>
                <a:latin typeface="Intro SemiBold" panose="02000000000000000000" pitchFamily="2" charset="77"/>
              </a:rPr>
              <a:t>Forældre må gerne blande sig</a:t>
            </a:r>
          </a:p>
        </p:txBody>
      </p:sp>
    </p:spTree>
    <p:extLst>
      <p:ext uri="{BB962C8B-B14F-4D97-AF65-F5344CB8AC3E}">
        <p14:creationId xmlns:p14="http://schemas.microsoft.com/office/powerpoint/2010/main" val="108586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a-DK" b="1" dirty="0">
                <a:solidFill>
                  <a:srgbClr val="FF461E"/>
                </a:solidFill>
                <a:latin typeface="Intro SemiBold" panose="02000000000000000000" pitchFamily="2" charset="77"/>
              </a:rPr>
              <a:t>Fem råd til forældre</a:t>
            </a:r>
          </a:p>
        </p:txBody>
      </p:sp>
      <p:sp>
        <p:nvSpPr>
          <p:cNvPr id="7" name="Pladsholder til indhold 6"/>
          <p:cNvSpPr>
            <a:spLocks noGrp="1"/>
          </p:cNvSpPr>
          <p:nvPr>
            <p:ph idx="1"/>
          </p:nvPr>
        </p:nvSpPr>
        <p:spPr>
          <a:xfrm>
            <a:off x="479424" y="1290957"/>
            <a:ext cx="10927130" cy="5180181"/>
          </a:xfrm>
        </p:spPr>
        <p:txBody>
          <a:bodyPr>
            <a:normAutofit/>
          </a:bodyPr>
          <a:lstStyle/>
          <a:p>
            <a:pPr marL="457200" indent="-457200">
              <a:buFont typeface="+mj-lt"/>
              <a:buAutoNum type="arabicPeriod"/>
            </a:pPr>
            <a:r>
              <a:rPr lang="da-DK" sz="1800" dirty="0">
                <a:solidFill>
                  <a:srgbClr val="4B5055"/>
                </a:solidFill>
                <a:latin typeface="Intro Regular" panose="02000000000000000000" pitchFamily="2" charset="77"/>
              </a:rPr>
              <a:t>Vær tydelig - så dit barn ikke er i tvivl om, hvad du synes.</a:t>
            </a:r>
          </a:p>
          <a:p>
            <a:pPr marL="457200" indent="-457200">
              <a:buFont typeface="+mj-lt"/>
              <a:buAutoNum type="arabicPeriod"/>
            </a:pPr>
            <a:r>
              <a:rPr lang="da-DK" sz="1800" dirty="0">
                <a:solidFill>
                  <a:srgbClr val="4B5055"/>
                </a:solidFill>
                <a:latin typeface="Intro Regular" panose="02000000000000000000" pitchFamily="2" charset="77"/>
              </a:rPr>
              <a:t>Tal jævnligt med dit barn om nikotin, uanset om du selv ryger, </a:t>
            </a:r>
            <a:r>
              <a:rPr lang="da-DK" sz="1800" dirty="0" err="1">
                <a:solidFill>
                  <a:srgbClr val="4B5055"/>
                </a:solidFill>
                <a:latin typeface="Intro Regular" panose="02000000000000000000" pitchFamily="2" charset="77"/>
              </a:rPr>
              <a:t>vaper</a:t>
            </a:r>
            <a:r>
              <a:rPr lang="da-DK" sz="1800" dirty="0">
                <a:solidFill>
                  <a:srgbClr val="4B5055"/>
                </a:solidFill>
                <a:latin typeface="Intro Regular" panose="02000000000000000000" pitchFamily="2" charset="77"/>
              </a:rPr>
              <a:t> eller tager snus eller ej - uden løftede pegefingre.</a:t>
            </a:r>
          </a:p>
          <a:p>
            <a:pPr marL="457200" indent="-457200">
              <a:buFont typeface="+mj-lt"/>
              <a:buAutoNum type="arabicPeriod"/>
            </a:pPr>
            <a:r>
              <a:rPr lang="da-DK" sz="1800" dirty="0">
                <a:solidFill>
                  <a:srgbClr val="4B5055"/>
                </a:solidFill>
                <a:latin typeface="Intro Regular" panose="02000000000000000000" pitchFamily="2" charset="77"/>
              </a:rPr>
              <a:t>Lav en aftale med dit barn om ikke at begynde at ryge, </a:t>
            </a:r>
            <a:r>
              <a:rPr lang="da-DK" sz="1800" dirty="0" err="1">
                <a:solidFill>
                  <a:srgbClr val="4B5055"/>
                </a:solidFill>
                <a:latin typeface="Intro Regular" panose="02000000000000000000" pitchFamily="2" charset="77"/>
              </a:rPr>
              <a:t>vape</a:t>
            </a:r>
            <a:r>
              <a:rPr lang="da-DK" sz="1800" dirty="0">
                <a:solidFill>
                  <a:srgbClr val="4B5055"/>
                </a:solidFill>
                <a:latin typeface="Intro Regular" panose="02000000000000000000" pitchFamily="2" charset="77"/>
              </a:rPr>
              <a:t> eller bruge snus.</a:t>
            </a:r>
          </a:p>
          <a:p>
            <a:pPr marL="457200" indent="-457200">
              <a:buFont typeface="+mj-lt"/>
              <a:buAutoNum type="arabicPeriod"/>
            </a:pPr>
            <a:r>
              <a:rPr lang="da-DK" sz="1800" dirty="0">
                <a:solidFill>
                  <a:srgbClr val="4B5055"/>
                </a:solidFill>
                <a:latin typeface="Intro Regular" panose="02000000000000000000" pitchFamily="2" charset="77"/>
              </a:rPr>
              <a:t>Tal med de andre forældre og lav fælles aftaler i klassen.</a:t>
            </a:r>
          </a:p>
          <a:p>
            <a:pPr marL="457200" indent="-457200">
              <a:buFont typeface="+mj-lt"/>
              <a:buAutoNum type="arabicPeriod"/>
            </a:pPr>
            <a:r>
              <a:rPr lang="da-DK" sz="1800" dirty="0">
                <a:solidFill>
                  <a:schemeClr val="accent3">
                    <a:lumMod val="50000"/>
                  </a:schemeClr>
                </a:solidFill>
                <a:effectLst/>
                <a:latin typeface="Intro Regular" panose="02000000000000000000" pitchFamily="2" charset="77"/>
              </a:rPr>
              <a:t>L</a:t>
            </a:r>
            <a:r>
              <a:rPr lang="da-DK" sz="1800" dirty="0">
                <a:solidFill>
                  <a:schemeClr val="accent3">
                    <a:lumMod val="50000"/>
                  </a:schemeClr>
                </a:solidFill>
                <a:effectLst/>
                <a:latin typeface="Segoe UI" panose="020B0502040204020203" pitchFamily="34" charset="0"/>
              </a:rPr>
              <a:t>ad være med at ryge, </a:t>
            </a:r>
            <a:r>
              <a:rPr lang="da-DK" sz="1800" dirty="0" err="1">
                <a:solidFill>
                  <a:schemeClr val="accent3">
                    <a:lumMod val="50000"/>
                  </a:schemeClr>
                </a:solidFill>
                <a:effectLst/>
                <a:latin typeface="Segoe UI" panose="020B0502040204020203" pitchFamily="34" charset="0"/>
              </a:rPr>
              <a:t>vape</a:t>
            </a:r>
            <a:r>
              <a:rPr lang="da-DK" sz="1800" dirty="0">
                <a:solidFill>
                  <a:schemeClr val="accent3">
                    <a:lumMod val="50000"/>
                  </a:schemeClr>
                </a:solidFill>
                <a:effectLst/>
                <a:latin typeface="Segoe UI" panose="020B0502040204020203" pitchFamily="34" charset="0"/>
              </a:rPr>
              <a:t> eller bruge snus, når du er sammen med dit barn </a:t>
            </a:r>
          </a:p>
          <a:p>
            <a:pPr marL="457200" indent="-457200">
              <a:buFont typeface="+mj-lt"/>
              <a:buAutoNum type="arabicPeriod"/>
            </a:pPr>
            <a:r>
              <a:rPr lang="da-DK" sz="1800" dirty="0">
                <a:solidFill>
                  <a:srgbClr val="4B5055"/>
                </a:solidFill>
                <a:latin typeface="Intro Regular" panose="02000000000000000000" pitchFamily="2" charset="77"/>
              </a:rPr>
              <a:t>Gør hjemmet røg- og nikotinfrit eller </a:t>
            </a:r>
            <a:r>
              <a:rPr lang="da-DK" sz="1800" dirty="0">
                <a:solidFill>
                  <a:schemeClr val="accent3">
                    <a:lumMod val="50000"/>
                  </a:schemeClr>
                </a:solidFill>
                <a:latin typeface="Intro Regular" panose="02000000000000000000" pitchFamily="2" charset="77"/>
              </a:rPr>
              <a:t>l</a:t>
            </a:r>
            <a:r>
              <a:rPr lang="da-DK" sz="1800" dirty="0">
                <a:solidFill>
                  <a:schemeClr val="accent3">
                    <a:lumMod val="50000"/>
                  </a:schemeClr>
                </a:solidFill>
                <a:effectLst/>
                <a:latin typeface="Segoe UI" panose="020B0502040204020203" pitchFamily="34" charset="0"/>
              </a:rPr>
              <a:t>ad være med at ryge, </a:t>
            </a:r>
            <a:r>
              <a:rPr lang="da-DK" sz="1800" dirty="0" err="1">
                <a:solidFill>
                  <a:schemeClr val="accent3">
                    <a:lumMod val="50000"/>
                  </a:schemeClr>
                </a:solidFill>
                <a:effectLst/>
                <a:latin typeface="Segoe UI" panose="020B0502040204020203" pitchFamily="34" charset="0"/>
              </a:rPr>
              <a:t>vape</a:t>
            </a:r>
            <a:r>
              <a:rPr lang="da-DK" sz="1800" dirty="0">
                <a:solidFill>
                  <a:schemeClr val="accent3">
                    <a:lumMod val="50000"/>
                  </a:schemeClr>
                </a:solidFill>
                <a:effectLst/>
                <a:latin typeface="Segoe UI" panose="020B0502040204020203" pitchFamily="34" charset="0"/>
              </a:rPr>
              <a:t> eller bruge snus, når du er sammen med dit barn</a:t>
            </a:r>
            <a:endParaRPr lang="da-DK" sz="1800" dirty="0">
              <a:solidFill>
                <a:schemeClr val="accent3">
                  <a:lumMod val="50000"/>
                </a:schemeClr>
              </a:solidFill>
              <a:effectLst/>
              <a:latin typeface="Arial" panose="020B0604020202020204" pitchFamily="34" charset="0"/>
            </a:endParaRPr>
          </a:p>
          <a:p>
            <a:pPr marL="457200" indent="-457200">
              <a:buFont typeface="+mj-lt"/>
              <a:buAutoNum type="arabicPeriod"/>
            </a:pPr>
            <a:endParaRPr lang="da-DK" sz="2000" dirty="0">
              <a:latin typeface="Intro Regular" panose="02000000000000000000" pitchFamily="50" charset="0"/>
            </a:endParaRPr>
          </a:p>
          <a:p>
            <a:pPr marL="0" indent="0">
              <a:buNone/>
            </a:pPr>
            <a:endParaRPr lang="da-DK" sz="2000" dirty="0">
              <a:latin typeface="Intro Regular" panose="02000000000000000000" pitchFamily="50" charset="0"/>
            </a:endParaRPr>
          </a:p>
        </p:txBody>
      </p:sp>
    </p:spTree>
    <p:extLst>
      <p:ext uri="{BB962C8B-B14F-4D97-AF65-F5344CB8AC3E}">
        <p14:creationId xmlns:p14="http://schemas.microsoft.com/office/powerpoint/2010/main" val="44448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425" y="441325"/>
            <a:ext cx="10247190" cy="829335"/>
          </a:xfrm>
        </p:spPr>
        <p:txBody>
          <a:bodyPr>
            <a:normAutofit fontScale="90000"/>
          </a:bodyPr>
          <a:lstStyle/>
          <a:p>
            <a:r>
              <a:rPr lang="da-DK" b="1" dirty="0">
                <a:solidFill>
                  <a:srgbClr val="FF461E"/>
                </a:solidFill>
                <a:latin typeface="Intro SemiBold" panose="02000000000000000000" pitchFamily="2" charset="77"/>
              </a:rPr>
              <a:t>Røg- og nikotinfri aftale mellem barn og forældre</a:t>
            </a:r>
          </a:p>
        </p:txBody>
      </p:sp>
      <p:sp>
        <p:nvSpPr>
          <p:cNvPr id="3" name="Pladsholder til indhold 2"/>
          <p:cNvSpPr>
            <a:spLocks noGrp="1"/>
          </p:cNvSpPr>
          <p:nvPr>
            <p:ph idx="1"/>
          </p:nvPr>
        </p:nvSpPr>
        <p:spPr>
          <a:xfrm>
            <a:off x="481031" y="1716324"/>
            <a:ext cx="6788449" cy="4021285"/>
          </a:xfrm>
        </p:spPr>
        <p:txBody>
          <a:bodyPr>
            <a:noAutofit/>
          </a:bodyPr>
          <a:lstStyle/>
          <a:p>
            <a:pPr>
              <a:spcBef>
                <a:spcPts val="1200"/>
              </a:spcBef>
            </a:pPr>
            <a:r>
              <a:rPr lang="da-DK" sz="2000" dirty="0">
                <a:solidFill>
                  <a:srgbClr val="4B5055"/>
                </a:solidFill>
                <a:latin typeface="Intro Regular" panose="02000000000000000000" pitchFamily="2" charset="77"/>
              </a:rPr>
              <a:t>Frivillig aftale</a:t>
            </a:r>
          </a:p>
          <a:p>
            <a:pPr>
              <a:spcBef>
                <a:spcPts val="1200"/>
              </a:spcBef>
            </a:pPr>
            <a:r>
              <a:rPr lang="da-DK" sz="2000" dirty="0">
                <a:solidFill>
                  <a:srgbClr val="4B5055"/>
                </a:solidFill>
                <a:latin typeface="Intro Regular" panose="02000000000000000000" pitchFamily="2" charset="77"/>
              </a:rPr>
              <a:t>Den unge lover at holde sig fri for røg og nikotin i det kommende skoleår</a:t>
            </a:r>
          </a:p>
          <a:p>
            <a:pPr>
              <a:spcBef>
                <a:spcPts val="1200"/>
              </a:spcBef>
            </a:pPr>
            <a:r>
              <a:rPr lang="da-DK" sz="2000" dirty="0">
                <a:solidFill>
                  <a:srgbClr val="4B5055"/>
                </a:solidFill>
                <a:latin typeface="Intro Regular" panose="02000000000000000000" pitchFamily="2" charset="77"/>
              </a:rPr>
              <a:t>Forældre eller anden voksen lover at tale med den unge om røg og nikotin</a:t>
            </a:r>
          </a:p>
          <a:p>
            <a:pPr>
              <a:spcBef>
                <a:spcPts val="1200"/>
              </a:spcBef>
            </a:pPr>
            <a:r>
              <a:rPr lang="da-DK" sz="2000" dirty="0">
                <a:solidFill>
                  <a:srgbClr val="4B5055"/>
                </a:solidFill>
                <a:latin typeface="Intro Regular" panose="02000000000000000000" pitchFamily="2" charset="77"/>
              </a:rPr>
              <a:t>Skaber dialog, stillingtagen, motivation og støtte fra voksne</a:t>
            </a:r>
          </a:p>
          <a:p>
            <a:pPr>
              <a:spcBef>
                <a:spcPts val="1200"/>
              </a:spcBef>
            </a:pPr>
            <a:r>
              <a:rPr lang="da-DK" sz="2000" dirty="0">
                <a:solidFill>
                  <a:srgbClr val="4B5055"/>
                </a:solidFill>
                <a:latin typeface="Intro Regular" panose="02000000000000000000" pitchFamily="2" charset="77"/>
              </a:rPr>
              <a:t>I slutningen af skoleåret kan lærerne lave lodtrækning om en præmie blandt de af klassens elever, der har indgået og overholdt en aftale</a:t>
            </a:r>
          </a:p>
          <a:p>
            <a:pPr>
              <a:spcBef>
                <a:spcPts val="1200"/>
              </a:spcBef>
            </a:pPr>
            <a:r>
              <a:rPr lang="da-DK" sz="2000" dirty="0">
                <a:solidFill>
                  <a:srgbClr val="4B5055"/>
                </a:solidFill>
                <a:latin typeface="Intro Regular" panose="02000000000000000000" pitchFamily="2" charset="77"/>
              </a:rPr>
              <a:t>Tiltænkt hele klassen – men kan bruges individuelt</a:t>
            </a:r>
          </a:p>
          <a:p>
            <a:pPr>
              <a:spcBef>
                <a:spcPts val="1200"/>
              </a:spcBef>
            </a:pPr>
            <a:endParaRPr lang="da-DK" sz="2000" dirty="0"/>
          </a:p>
          <a:p>
            <a:pPr>
              <a:spcBef>
                <a:spcPts val="1200"/>
              </a:spcBef>
            </a:pPr>
            <a:endParaRPr lang="da-DK" sz="2000" dirty="0"/>
          </a:p>
        </p:txBody>
      </p:sp>
      <p:pic>
        <p:nvPicPr>
          <p:cNvPr id="6" name="Billede 5">
            <a:extLst>
              <a:ext uri="{FF2B5EF4-FFF2-40B4-BE49-F238E27FC236}">
                <a16:creationId xmlns:a16="http://schemas.microsoft.com/office/drawing/2014/main" id="{5BF80BED-7EE2-0AB4-696A-E7365D09693D}"/>
              </a:ext>
            </a:extLst>
          </p:cNvPr>
          <p:cNvPicPr>
            <a:picLocks noChangeAspect="1"/>
          </p:cNvPicPr>
          <p:nvPr/>
        </p:nvPicPr>
        <p:blipFill rotWithShape="1">
          <a:blip r:embed="rId3"/>
          <a:srcRect l="33333" t="11359" r="33611" b="5184"/>
          <a:stretch/>
        </p:blipFill>
        <p:spPr>
          <a:xfrm>
            <a:off x="8526019" y="1270660"/>
            <a:ext cx="2977358" cy="4228350"/>
          </a:xfrm>
          <a:prstGeom prst="rect">
            <a:avLst/>
          </a:prstGeom>
        </p:spPr>
      </p:pic>
    </p:spTree>
    <p:extLst>
      <p:ext uri="{BB962C8B-B14F-4D97-AF65-F5344CB8AC3E}">
        <p14:creationId xmlns:p14="http://schemas.microsoft.com/office/powerpoint/2010/main" val="110763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3312" y="214315"/>
            <a:ext cx="10515600" cy="1325563"/>
          </a:xfrm>
        </p:spPr>
        <p:txBody>
          <a:bodyPr>
            <a:normAutofit/>
          </a:bodyPr>
          <a:lstStyle/>
          <a:p>
            <a:r>
              <a:rPr lang="da-DK" sz="4000" b="1" dirty="0">
                <a:solidFill>
                  <a:srgbClr val="FF461E"/>
                </a:solidFill>
                <a:latin typeface="Intro SemiBold" panose="02000000000000000000" pitchFamily="2" charset="77"/>
              </a:rPr>
              <a:t>Til hele forældregruppen</a:t>
            </a:r>
          </a:p>
        </p:txBody>
      </p:sp>
      <p:sp>
        <p:nvSpPr>
          <p:cNvPr id="7" name="Pladsholder til tekst 6"/>
          <p:cNvSpPr>
            <a:spLocks noGrp="1"/>
          </p:cNvSpPr>
          <p:nvPr>
            <p:ph type="body" sz="quarter" idx="14"/>
          </p:nvPr>
        </p:nvSpPr>
        <p:spPr>
          <a:xfrm>
            <a:off x="473312" y="1184278"/>
            <a:ext cx="11233150" cy="355600"/>
          </a:xfrm>
        </p:spPr>
        <p:txBody>
          <a:bodyPr>
            <a:normAutofit lnSpcReduction="10000"/>
          </a:bodyPr>
          <a:lstStyle/>
          <a:p>
            <a:endParaRPr lang="da-DK" dirty="0"/>
          </a:p>
        </p:txBody>
      </p:sp>
      <p:sp>
        <p:nvSpPr>
          <p:cNvPr id="8" name="Pladsholder til indhold 7"/>
          <p:cNvSpPr>
            <a:spLocks noGrp="1"/>
          </p:cNvSpPr>
          <p:nvPr>
            <p:ph sz="quarter" idx="17"/>
          </p:nvPr>
        </p:nvSpPr>
        <p:spPr/>
        <p:txBody>
          <a:bodyPr>
            <a:normAutofit/>
          </a:bodyPr>
          <a:lstStyle/>
          <a:p>
            <a:pPr marL="0" indent="0">
              <a:buNone/>
            </a:pPr>
            <a:r>
              <a:rPr lang="da-DK" sz="2000" b="1" dirty="0">
                <a:solidFill>
                  <a:srgbClr val="4B5055"/>
                </a:solidFill>
                <a:latin typeface="Intro SemiBold" panose="02000000000000000000" pitchFamily="2" charset="77"/>
              </a:rPr>
              <a:t>Aftaler i klassen</a:t>
            </a:r>
          </a:p>
          <a:p>
            <a:r>
              <a:rPr lang="da-DK" sz="2000" dirty="0">
                <a:solidFill>
                  <a:srgbClr val="4B5055"/>
                </a:solidFill>
                <a:latin typeface="Intro Regular" panose="02000000000000000000" pitchFamily="2" charset="77"/>
              </a:rPr>
              <a:t>Som klassens forældre aftaler I i fællesskab, hvordan I vil forholde jer til en række spørgsmål fx:</a:t>
            </a:r>
          </a:p>
          <a:p>
            <a:pPr lvl="1"/>
            <a:r>
              <a:rPr lang="da-DK" sz="2000" dirty="0">
                <a:solidFill>
                  <a:srgbClr val="4B5055"/>
                </a:solidFill>
                <a:latin typeface="Intro Regular" panose="02000000000000000000" pitchFamily="2" charset="77"/>
              </a:rPr>
              <a:t>Må eleverne ryge, </a:t>
            </a:r>
            <a:r>
              <a:rPr lang="da-DK" sz="2000" dirty="0" err="1">
                <a:solidFill>
                  <a:srgbClr val="4B5055"/>
                </a:solidFill>
                <a:latin typeface="Intro Regular" panose="02000000000000000000" pitchFamily="2" charset="77"/>
              </a:rPr>
              <a:t>vape</a:t>
            </a:r>
            <a:r>
              <a:rPr lang="da-DK" sz="2000" dirty="0">
                <a:solidFill>
                  <a:srgbClr val="4B5055"/>
                </a:solidFill>
                <a:latin typeface="Intro Regular" panose="02000000000000000000" pitchFamily="2" charset="77"/>
              </a:rPr>
              <a:t> og tage snus hjemme hos hinanden?</a:t>
            </a:r>
          </a:p>
          <a:p>
            <a:pPr lvl="1"/>
            <a:r>
              <a:rPr lang="da-DK" sz="2000" dirty="0">
                <a:solidFill>
                  <a:srgbClr val="4B5055"/>
                </a:solidFill>
                <a:latin typeface="Intro Regular" panose="02000000000000000000" pitchFamily="2" charset="77"/>
              </a:rPr>
              <a:t>Er klassefester røg- og nikotinfri?</a:t>
            </a:r>
          </a:p>
          <a:p>
            <a:pPr lvl="1"/>
            <a:r>
              <a:rPr lang="da-DK" sz="2000" dirty="0">
                <a:solidFill>
                  <a:srgbClr val="4B5055"/>
                </a:solidFill>
                <a:latin typeface="Intro Regular" panose="02000000000000000000" pitchFamily="2" charset="77"/>
              </a:rPr>
              <a:t>Fortæller forældre hinanden, hvis eleverne ryger, </a:t>
            </a:r>
            <a:r>
              <a:rPr lang="da-DK" sz="2000" dirty="0" err="1">
                <a:solidFill>
                  <a:srgbClr val="4B5055"/>
                </a:solidFill>
                <a:latin typeface="Intro Regular" panose="02000000000000000000" pitchFamily="2" charset="77"/>
              </a:rPr>
              <a:t>vaper</a:t>
            </a:r>
            <a:r>
              <a:rPr lang="da-DK" sz="2000" dirty="0">
                <a:solidFill>
                  <a:srgbClr val="4B5055"/>
                </a:solidFill>
                <a:latin typeface="Intro Regular" panose="02000000000000000000" pitchFamily="2" charset="77"/>
              </a:rPr>
              <a:t> eller bruger snus?</a:t>
            </a:r>
          </a:p>
        </p:txBody>
      </p:sp>
      <p:sp>
        <p:nvSpPr>
          <p:cNvPr id="9" name="Pladsholder til indhold 8"/>
          <p:cNvSpPr>
            <a:spLocks noGrp="1"/>
          </p:cNvSpPr>
          <p:nvPr>
            <p:ph sz="quarter" idx="18"/>
          </p:nvPr>
        </p:nvSpPr>
        <p:spPr/>
        <p:txBody>
          <a:bodyPr>
            <a:normAutofit/>
          </a:bodyPr>
          <a:lstStyle/>
          <a:p>
            <a:pPr marL="0" indent="0">
              <a:buNone/>
            </a:pPr>
            <a:r>
              <a:rPr lang="da-DK" sz="2000" b="1" dirty="0">
                <a:solidFill>
                  <a:srgbClr val="4B5055"/>
                </a:solidFill>
                <a:latin typeface="Intro SemiBold" panose="02000000000000000000" pitchFamily="2" charset="77"/>
              </a:rPr>
              <a:t>Dialogkort</a:t>
            </a:r>
          </a:p>
          <a:p>
            <a:r>
              <a:rPr lang="da-DK" sz="2000" dirty="0">
                <a:solidFill>
                  <a:srgbClr val="4B5055"/>
                </a:solidFill>
                <a:latin typeface="Intro Regular" panose="02000000000000000000" pitchFamily="2" charset="77"/>
              </a:rPr>
              <a:t>I skal i små grupper tale om dilemmafyldte situationer, som I måske endnu ikke har stået i.</a:t>
            </a:r>
          </a:p>
          <a:p>
            <a:r>
              <a:rPr lang="da-DK" sz="2000" dirty="0">
                <a:solidFill>
                  <a:srgbClr val="4B5055"/>
                </a:solidFill>
                <a:latin typeface="Intro Regular" panose="02000000000000000000" pitchFamily="2" charset="77"/>
              </a:rPr>
              <a:t>I hører hinandens forskellige perspektiver på en række situationer. Der er ikke nogen rigtige eller forkerte svar.</a:t>
            </a:r>
          </a:p>
          <a:p>
            <a:pPr marL="0" indent="0">
              <a:buNone/>
            </a:pPr>
            <a:endParaRPr lang="da-DK" sz="2000" b="1" dirty="0"/>
          </a:p>
        </p:txBody>
      </p:sp>
      <p:sp>
        <p:nvSpPr>
          <p:cNvPr id="4" name="Rektangel 3"/>
          <p:cNvSpPr/>
          <p:nvPr/>
        </p:nvSpPr>
        <p:spPr>
          <a:xfrm>
            <a:off x="3399392" y="5477782"/>
            <a:ext cx="10095123" cy="1138773"/>
          </a:xfrm>
          <a:prstGeom prst="rect">
            <a:avLst/>
          </a:prstGeom>
        </p:spPr>
        <p:txBody>
          <a:bodyPr wrap="square">
            <a:spAutoFit/>
          </a:bodyPr>
          <a:lstStyle/>
          <a:p>
            <a:pPr lvl="1"/>
            <a:endParaRPr lang="da-DK" sz="2000" dirty="0"/>
          </a:p>
          <a:p>
            <a:r>
              <a:rPr lang="da-DK" sz="2400" dirty="0">
                <a:solidFill>
                  <a:srgbClr val="FF461E"/>
                </a:solidFill>
                <a:latin typeface="Intro Regular" panose="02000000000000000000" pitchFamily="2" charset="77"/>
              </a:rPr>
              <a:t>Find dialogkort og aftaler i klassen her: </a:t>
            </a:r>
          </a:p>
          <a:p>
            <a:r>
              <a:rPr lang="da-DK" sz="2400" dirty="0">
                <a:solidFill>
                  <a:srgbClr val="FF461E"/>
                </a:solidFill>
                <a:latin typeface="Intro Regular" panose="02000000000000000000" pitchFamily="2" charset="77"/>
                <a:hlinkClick r:id="rId3"/>
              </a:rPr>
              <a:t>www.røgfrifremtid.dk/forældre</a:t>
            </a:r>
            <a:r>
              <a:rPr lang="da-DK" sz="2400" dirty="0">
                <a:solidFill>
                  <a:srgbClr val="FF461E"/>
                </a:solidFill>
                <a:latin typeface="Intro Regular" panose="02000000000000000000" pitchFamily="2" charset="77"/>
              </a:rPr>
              <a:t> </a:t>
            </a:r>
          </a:p>
        </p:txBody>
      </p:sp>
    </p:spTree>
    <p:extLst>
      <p:ext uri="{BB962C8B-B14F-4D97-AF65-F5344CB8AC3E}">
        <p14:creationId xmlns:p14="http://schemas.microsoft.com/office/powerpoint/2010/main" val="119842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B392BF-3124-9049-A64C-BACFEE90203A}"/>
              </a:ext>
            </a:extLst>
          </p:cNvPr>
          <p:cNvSpPr>
            <a:spLocks noGrp="1"/>
          </p:cNvSpPr>
          <p:nvPr>
            <p:ph type="title"/>
          </p:nvPr>
        </p:nvSpPr>
        <p:spPr/>
        <p:txBody>
          <a:bodyPr/>
          <a:lstStyle/>
          <a:p>
            <a:r>
              <a:rPr lang="da-DK" b="1" dirty="0">
                <a:solidFill>
                  <a:srgbClr val="FF461E"/>
                </a:solidFill>
                <a:latin typeface="Intro SemiBold" panose="02000000000000000000" pitchFamily="2" charset="77"/>
              </a:rPr>
              <a:t>Skolen som røg- og nikotinfri ramme </a:t>
            </a:r>
          </a:p>
        </p:txBody>
      </p:sp>
      <p:pic>
        <p:nvPicPr>
          <p:cNvPr id="5" name="Pladsholder til ind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8376" y="1825625"/>
            <a:ext cx="7735248" cy="4351338"/>
          </a:xfrm>
        </p:spPr>
      </p:pic>
    </p:spTree>
    <p:extLst>
      <p:ext uri="{BB962C8B-B14F-4D97-AF65-F5344CB8AC3E}">
        <p14:creationId xmlns:p14="http://schemas.microsoft.com/office/powerpoint/2010/main" val="97743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solidFill>
                  <a:srgbClr val="FF461E"/>
                </a:solidFill>
                <a:latin typeface="Intro SemiBold" panose="02000000000000000000" pitchFamily="50" charset="0"/>
              </a:rPr>
              <a:t>Røgfri skoletid</a:t>
            </a:r>
          </a:p>
        </p:txBody>
      </p:sp>
      <p:sp>
        <p:nvSpPr>
          <p:cNvPr id="6" name="Pladsholder til indhold 5"/>
          <p:cNvSpPr>
            <a:spLocks noGrp="1"/>
          </p:cNvSpPr>
          <p:nvPr>
            <p:ph sz="half" idx="1"/>
          </p:nvPr>
        </p:nvSpPr>
        <p:spPr>
          <a:xfrm>
            <a:off x="838200" y="1825625"/>
            <a:ext cx="4888230" cy="4351338"/>
          </a:xfrm>
        </p:spPr>
        <p:txBody>
          <a:bodyPr>
            <a:normAutofit fontScale="92500"/>
          </a:bodyPr>
          <a:lstStyle/>
          <a:p>
            <a:pPr marL="0" lvl="0" indent="0">
              <a:lnSpc>
                <a:spcPct val="100000"/>
              </a:lnSpc>
              <a:buClr>
                <a:srgbClr val="F0001D"/>
              </a:buClr>
              <a:buNone/>
            </a:pPr>
            <a:r>
              <a:rPr lang="en-US" sz="1800" dirty="0">
                <a:solidFill>
                  <a:srgbClr val="FF461E"/>
                </a:solidFill>
                <a:latin typeface="Intro Regular" panose="02000000000000000000" pitchFamily="50" charset="0"/>
                <a:ea typeface="FoundrySans-Normal" charset="0"/>
                <a:cs typeface="FoundrySans-Normal" charset="0"/>
              </a:rPr>
              <a:t>LOVGIVNING</a:t>
            </a:r>
          </a:p>
          <a:p>
            <a:pPr lvl="0">
              <a:lnSpc>
                <a:spcPct val="120000"/>
              </a:lnSpc>
              <a:buClr>
                <a:srgbClr val="F0001D"/>
              </a:buClr>
            </a:pPr>
            <a:r>
              <a:rPr lang="en-US" sz="2000" dirty="0" err="1">
                <a:solidFill>
                  <a:srgbClr val="4B5055"/>
                </a:solidFill>
                <a:latin typeface="Intro Regular" panose="02000000000000000000" pitchFamily="2" charset="77"/>
              </a:rPr>
              <a:t>Siden</a:t>
            </a:r>
            <a:r>
              <a:rPr lang="en-US" sz="2000" dirty="0">
                <a:solidFill>
                  <a:srgbClr val="4B5055"/>
                </a:solidFill>
                <a:latin typeface="Intro Regular" panose="02000000000000000000" pitchFamily="2" charset="77"/>
              </a:rPr>
              <a:t> 1. </a:t>
            </a:r>
            <a:r>
              <a:rPr lang="en-US" sz="2000" dirty="0" err="1">
                <a:solidFill>
                  <a:srgbClr val="4B5055"/>
                </a:solidFill>
                <a:latin typeface="Intro Regular" panose="02000000000000000000" pitchFamily="2" charset="77"/>
              </a:rPr>
              <a:t>januar</a:t>
            </a:r>
            <a:r>
              <a:rPr lang="en-US" sz="2000" dirty="0">
                <a:solidFill>
                  <a:srgbClr val="4B5055"/>
                </a:solidFill>
                <a:latin typeface="Intro Regular" panose="02000000000000000000" pitchFamily="2" charset="77"/>
              </a:rPr>
              <a:t> 2021 </a:t>
            </a:r>
            <a:r>
              <a:rPr lang="en-US" sz="2000" dirty="0" err="1">
                <a:solidFill>
                  <a:srgbClr val="4B5055"/>
                </a:solidFill>
                <a:latin typeface="Intro Regular" panose="02000000000000000000" pitchFamily="2" charset="77"/>
              </a:rPr>
              <a:t>har</a:t>
            </a:r>
            <a:r>
              <a:rPr lang="en-US" sz="2000" dirty="0">
                <a:solidFill>
                  <a:srgbClr val="4B5055"/>
                </a:solidFill>
                <a:latin typeface="Intro Regular" panose="02000000000000000000" pitchFamily="2" charset="77"/>
              </a:rPr>
              <a:t> alle </a:t>
            </a:r>
            <a:r>
              <a:rPr lang="en-US" sz="2000" dirty="0" err="1">
                <a:solidFill>
                  <a:srgbClr val="4B5055"/>
                </a:solidFill>
                <a:latin typeface="Intro Regular" panose="02000000000000000000" pitchFamily="2" charset="77"/>
              </a:rPr>
              <a:t>grundskoler</a:t>
            </a:r>
            <a:r>
              <a:rPr lang="en-US" sz="2000" dirty="0">
                <a:solidFill>
                  <a:srgbClr val="4B5055"/>
                </a:solidFill>
                <a:latin typeface="Intro Regular" panose="02000000000000000000" pitchFamily="2" charset="77"/>
              </a:rPr>
              <a:t> </a:t>
            </a:r>
            <a:r>
              <a:rPr lang="en-US" sz="2000" dirty="0" err="1">
                <a:solidFill>
                  <a:srgbClr val="4B5055"/>
                </a:solidFill>
                <a:latin typeface="Intro Regular" panose="02000000000000000000" pitchFamily="2" charset="77"/>
              </a:rPr>
              <a:t>skullet</a:t>
            </a:r>
            <a:r>
              <a:rPr lang="en-US" sz="2000" dirty="0">
                <a:solidFill>
                  <a:srgbClr val="4B5055"/>
                </a:solidFill>
                <a:latin typeface="Intro Regular" panose="02000000000000000000" pitchFamily="2" charset="77"/>
              </a:rPr>
              <a:t> </a:t>
            </a:r>
            <a:r>
              <a:rPr lang="en-US" sz="2000" dirty="0" err="1">
                <a:solidFill>
                  <a:srgbClr val="4B5055"/>
                </a:solidFill>
                <a:latin typeface="Intro Regular" panose="02000000000000000000" pitchFamily="2" charset="77"/>
              </a:rPr>
              <a:t>indføre</a:t>
            </a:r>
            <a:r>
              <a:rPr lang="en-US" sz="2000" dirty="0">
                <a:solidFill>
                  <a:srgbClr val="4B5055"/>
                </a:solidFill>
                <a:latin typeface="Intro Regular" panose="02000000000000000000" pitchFamily="2" charset="77"/>
              </a:rPr>
              <a:t> </a:t>
            </a:r>
            <a:r>
              <a:rPr lang="en-US" sz="2000" dirty="0" err="1">
                <a:solidFill>
                  <a:srgbClr val="4B5055"/>
                </a:solidFill>
                <a:latin typeface="Intro Regular" panose="02000000000000000000" pitchFamily="2" charset="77"/>
              </a:rPr>
              <a:t>røg</a:t>
            </a:r>
            <a:r>
              <a:rPr lang="en-US" sz="2000" dirty="0">
                <a:solidFill>
                  <a:srgbClr val="4B5055"/>
                </a:solidFill>
                <a:latin typeface="Intro Regular" panose="02000000000000000000" pitchFamily="2" charset="77"/>
              </a:rPr>
              <a:t>- og </a:t>
            </a:r>
            <a:r>
              <a:rPr lang="en-US" sz="2000" dirty="0" err="1">
                <a:solidFill>
                  <a:srgbClr val="4B5055"/>
                </a:solidFill>
                <a:latin typeface="Intro Regular" panose="02000000000000000000" pitchFamily="2" charset="77"/>
              </a:rPr>
              <a:t>nikotinfri</a:t>
            </a:r>
            <a:r>
              <a:rPr lang="en-US" sz="2000" dirty="0">
                <a:solidFill>
                  <a:srgbClr val="4B5055"/>
                </a:solidFill>
                <a:latin typeface="Intro Regular" panose="02000000000000000000" pitchFamily="2" charset="77"/>
              </a:rPr>
              <a:t> </a:t>
            </a:r>
            <a:r>
              <a:rPr lang="en-US" sz="2000" dirty="0" err="1">
                <a:solidFill>
                  <a:srgbClr val="4B5055"/>
                </a:solidFill>
                <a:latin typeface="Intro Regular" panose="02000000000000000000" pitchFamily="2" charset="77"/>
              </a:rPr>
              <a:t>skoletid</a:t>
            </a:r>
            <a:r>
              <a:rPr lang="en-US" sz="2000" dirty="0">
                <a:solidFill>
                  <a:srgbClr val="4B5055"/>
                </a:solidFill>
                <a:latin typeface="Intro Regular" panose="02000000000000000000" pitchFamily="2" charset="77"/>
              </a:rPr>
              <a:t> for </a:t>
            </a:r>
            <a:r>
              <a:rPr lang="en-US" sz="2000" dirty="0" err="1">
                <a:solidFill>
                  <a:srgbClr val="4B5055"/>
                </a:solidFill>
                <a:latin typeface="Intro Regular" panose="02000000000000000000" pitchFamily="2" charset="77"/>
              </a:rPr>
              <a:t>elever</a:t>
            </a:r>
            <a:r>
              <a:rPr lang="en-US" sz="2000" dirty="0">
                <a:solidFill>
                  <a:srgbClr val="4B5055"/>
                </a:solidFill>
                <a:latin typeface="Intro Regular" panose="02000000000000000000" pitchFamily="2" charset="77"/>
              </a:rPr>
              <a:t>. </a:t>
            </a:r>
          </a:p>
          <a:p>
            <a:pPr lvl="0">
              <a:lnSpc>
                <a:spcPct val="120000"/>
              </a:lnSpc>
              <a:buClr>
                <a:srgbClr val="F0001D"/>
              </a:buClr>
            </a:pPr>
            <a:r>
              <a:rPr lang="da-DK" sz="2000" dirty="0">
                <a:solidFill>
                  <a:srgbClr val="4B5055"/>
                </a:solidFill>
                <a:latin typeface="Intro Regular" panose="02000000000000000000" pitchFamily="2" charset="77"/>
              </a:rPr>
              <a:t>Det betyder, at elever ikke må ryge, </a:t>
            </a:r>
            <a:r>
              <a:rPr lang="da-DK" sz="2000" dirty="0" err="1">
                <a:solidFill>
                  <a:srgbClr val="4B5055"/>
                </a:solidFill>
                <a:latin typeface="Intro Regular" panose="02000000000000000000" pitchFamily="2" charset="77"/>
              </a:rPr>
              <a:t>vape</a:t>
            </a:r>
            <a:r>
              <a:rPr lang="da-DK" sz="2000" dirty="0">
                <a:solidFill>
                  <a:srgbClr val="4B5055"/>
                </a:solidFill>
                <a:latin typeface="Intro Regular" panose="02000000000000000000" pitchFamily="2" charset="77"/>
              </a:rPr>
              <a:t> eller snuse i skoletiden – hverken på skolen eller på skolens område.  </a:t>
            </a:r>
            <a:endParaRPr lang="en-US" sz="2000" dirty="0">
              <a:solidFill>
                <a:srgbClr val="4B5055"/>
              </a:solidFill>
              <a:latin typeface="Intro Regular" panose="02000000000000000000" pitchFamily="2" charset="77"/>
            </a:endParaRPr>
          </a:p>
          <a:p>
            <a:pPr>
              <a:lnSpc>
                <a:spcPct val="120000"/>
              </a:lnSpc>
              <a:buClr>
                <a:srgbClr val="F0001D"/>
              </a:buClr>
            </a:pPr>
            <a:r>
              <a:rPr lang="da-DK" sz="2000" dirty="0">
                <a:solidFill>
                  <a:schemeClr val="tx2"/>
                </a:solidFill>
                <a:effectLst/>
                <a:latin typeface="Intro Regular" panose="02000000000000000000" pitchFamily="50" charset="0"/>
              </a:rPr>
              <a:t>Kræftens Bekæmpelse anbefaler, at reglerne også omfatter ansatte, hvilket også er besluttet lokalt på langt de fleste skoler. </a:t>
            </a:r>
          </a:p>
          <a:p>
            <a:pPr lvl="0">
              <a:lnSpc>
                <a:spcPct val="120000"/>
              </a:lnSpc>
              <a:buClr>
                <a:srgbClr val="F0001D"/>
              </a:buClr>
            </a:pPr>
            <a:endParaRPr lang="da-DK" sz="2000" dirty="0">
              <a:solidFill>
                <a:srgbClr val="4B5055"/>
              </a:solidFill>
              <a:latin typeface="Intro Regular" panose="02000000000000000000" pitchFamily="50" charset="0"/>
            </a:endParaRPr>
          </a:p>
          <a:p>
            <a:endParaRPr lang="da-DK" dirty="0"/>
          </a:p>
        </p:txBody>
      </p:sp>
      <p:sp>
        <p:nvSpPr>
          <p:cNvPr id="7" name="Pladsholder til indhold 6"/>
          <p:cNvSpPr>
            <a:spLocks noGrp="1"/>
          </p:cNvSpPr>
          <p:nvPr>
            <p:ph sz="half" idx="2"/>
          </p:nvPr>
        </p:nvSpPr>
        <p:spPr>
          <a:xfrm>
            <a:off x="6560820" y="1565979"/>
            <a:ext cx="5055446" cy="4823531"/>
          </a:xfrm>
        </p:spPr>
        <p:txBody>
          <a:bodyPr>
            <a:normAutofit fontScale="92500"/>
          </a:bodyPr>
          <a:lstStyle/>
          <a:p>
            <a:pPr marL="0" lvl="0" indent="0">
              <a:lnSpc>
                <a:spcPct val="100000"/>
              </a:lnSpc>
              <a:buClr>
                <a:srgbClr val="F0001D"/>
              </a:buClr>
              <a:buNone/>
            </a:pPr>
            <a:r>
              <a:rPr lang="en-US" sz="2000" dirty="0">
                <a:solidFill>
                  <a:srgbClr val="FF461E"/>
                </a:solidFill>
                <a:latin typeface="Intro Regular" panose="02000000000000000000" pitchFamily="50" charset="0"/>
                <a:ea typeface="FoundrySans-Normal" charset="0"/>
                <a:cs typeface="FoundrySans-Normal" charset="0"/>
              </a:rPr>
              <a:t>HVAD ER FORDELENE VED RØG- OG NIKOTINFRI SKOLETID?</a:t>
            </a:r>
          </a:p>
          <a:p>
            <a:pPr>
              <a:lnSpc>
                <a:spcPct val="120000"/>
              </a:lnSpc>
              <a:buClr>
                <a:srgbClr val="F0001D"/>
              </a:buClr>
              <a:buSzPct val="100000"/>
            </a:pPr>
            <a:r>
              <a:rPr lang="da-DK" sz="2000" dirty="0">
                <a:solidFill>
                  <a:srgbClr val="4B5055"/>
                </a:solidFill>
                <a:latin typeface="Intro Regular" panose="02000000000000000000" pitchFamily="2" charset="77"/>
              </a:rPr>
              <a:t>Fjerner røg og nikotin fra elevernes skoledag og det sociale fællesskab</a:t>
            </a:r>
          </a:p>
          <a:p>
            <a:pPr>
              <a:lnSpc>
                <a:spcPct val="120000"/>
              </a:lnSpc>
              <a:buClr>
                <a:srgbClr val="F0001D"/>
              </a:buClr>
              <a:buSzPct val="100000"/>
            </a:pPr>
            <a:r>
              <a:rPr lang="da-DK" sz="2000" dirty="0">
                <a:solidFill>
                  <a:srgbClr val="4B5055"/>
                </a:solidFill>
                <a:latin typeface="Intro Regular" panose="02000000000000000000" pitchFamily="2" charset="77"/>
              </a:rPr>
              <a:t>Elever lærer ikke at ryge, </a:t>
            </a:r>
            <a:r>
              <a:rPr lang="da-DK" sz="2000" dirty="0" err="1">
                <a:solidFill>
                  <a:srgbClr val="4B5055"/>
                </a:solidFill>
                <a:latin typeface="Intro Regular" panose="02000000000000000000" pitchFamily="2" charset="77"/>
              </a:rPr>
              <a:t>vape</a:t>
            </a:r>
            <a:r>
              <a:rPr lang="da-DK" sz="2000" dirty="0">
                <a:solidFill>
                  <a:srgbClr val="4B5055"/>
                </a:solidFill>
                <a:latin typeface="Intro Regular" panose="02000000000000000000" pitchFamily="2" charset="77"/>
              </a:rPr>
              <a:t> eller bruge snus i skolen</a:t>
            </a:r>
          </a:p>
          <a:p>
            <a:pPr>
              <a:lnSpc>
                <a:spcPct val="120000"/>
              </a:lnSpc>
              <a:buClr>
                <a:srgbClr val="F0001D"/>
              </a:buClr>
              <a:buSzPct val="100000"/>
            </a:pPr>
            <a:r>
              <a:rPr lang="da-DK" sz="2000" dirty="0">
                <a:solidFill>
                  <a:srgbClr val="4B5055"/>
                </a:solidFill>
                <a:latin typeface="Intro Regular" panose="02000000000000000000" pitchFamily="2" charset="77"/>
              </a:rPr>
              <a:t>Hjælper dem, der gerne vil stoppe</a:t>
            </a:r>
          </a:p>
          <a:p>
            <a:endParaRPr lang="da-DK" dirty="0"/>
          </a:p>
        </p:txBody>
      </p:sp>
    </p:spTree>
    <p:extLst>
      <p:ext uri="{BB962C8B-B14F-4D97-AF65-F5344CB8AC3E}">
        <p14:creationId xmlns:p14="http://schemas.microsoft.com/office/powerpoint/2010/main" val="255365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D7EF6-BB57-4CDA-1701-1E9B6840FA96}"/>
              </a:ext>
            </a:extLst>
          </p:cNvPr>
          <p:cNvSpPr>
            <a:spLocks noGrp="1"/>
          </p:cNvSpPr>
          <p:nvPr>
            <p:ph type="title"/>
          </p:nvPr>
        </p:nvSpPr>
        <p:spPr/>
        <p:txBody>
          <a:bodyPr>
            <a:normAutofit/>
          </a:bodyPr>
          <a:lstStyle/>
          <a:p>
            <a:r>
              <a:rPr lang="da-DK" dirty="0">
                <a:solidFill>
                  <a:srgbClr val="FF461E"/>
                </a:solidFill>
                <a:latin typeface="Intro SemiBold" panose="02000000000000000000" pitchFamily="50" charset="0"/>
              </a:rPr>
              <a:t>Find mere viden og inspiration</a:t>
            </a:r>
            <a:endParaRPr lang="da-DK" dirty="0"/>
          </a:p>
        </p:txBody>
      </p:sp>
      <p:sp>
        <p:nvSpPr>
          <p:cNvPr id="3" name="Pladsholder til indhold 2">
            <a:extLst>
              <a:ext uri="{FF2B5EF4-FFF2-40B4-BE49-F238E27FC236}">
                <a16:creationId xmlns:a16="http://schemas.microsoft.com/office/drawing/2014/main" id="{1111D91C-F71E-BF7B-D2AA-2CA416F87DEB}"/>
              </a:ext>
            </a:extLst>
          </p:cNvPr>
          <p:cNvSpPr>
            <a:spLocks noGrp="1"/>
          </p:cNvSpPr>
          <p:nvPr>
            <p:ph idx="1"/>
          </p:nvPr>
        </p:nvSpPr>
        <p:spPr/>
        <p:txBody>
          <a:bodyPr/>
          <a:lstStyle/>
          <a:p>
            <a:r>
              <a:rPr lang="da-DK" sz="2800" dirty="0">
                <a:latin typeface="Intro Regular" panose="02000000000000000000" pitchFamily="50" charset="0"/>
              </a:rPr>
              <a:t>Røgfri Fremtids side til forældre: </a:t>
            </a:r>
            <a:r>
              <a:rPr lang="da-DK" dirty="0">
                <a:hlinkClick r:id="rId2"/>
              </a:rPr>
              <a:t>Forældre - Røgfri Fremtid (roegfrifremtid.</a:t>
            </a:r>
            <a:r>
              <a:rPr lang="da-DK">
                <a:hlinkClick r:id="rId2"/>
              </a:rPr>
              <a:t>dk)</a:t>
            </a:r>
            <a:endParaRPr lang="da-DK"/>
          </a:p>
          <a:p>
            <a:pPr marL="0" indent="0">
              <a:buNone/>
            </a:pPr>
            <a:endParaRPr lang="da-DK" dirty="0">
              <a:latin typeface="Intro Regular" panose="02000000000000000000" pitchFamily="50" charset="0"/>
            </a:endParaRPr>
          </a:p>
          <a:p>
            <a:r>
              <a:rPr lang="da-DK" sz="2800" dirty="0">
                <a:latin typeface="Intro Regular" panose="02000000000000000000" pitchFamily="50" charset="0"/>
              </a:rPr>
              <a:t>Sundhedsstyrelsens guide til forældre: </a:t>
            </a:r>
            <a:r>
              <a:rPr lang="da-DK" sz="2800" dirty="0">
                <a:hlinkClick r:id="rId3"/>
              </a:rPr>
              <a:t>Brug af snus, </a:t>
            </a:r>
            <a:r>
              <a:rPr lang="da-DK" sz="2800" dirty="0" err="1">
                <a:hlinkClick r:id="rId3"/>
              </a:rPr>
              <a:t>vapes</a:t>
            </a:r>
            <a:r>
              <a:rPr lang="da-DK" sz="2800" dirty="0">
                <a:hlinkClick r:id="rId3"/>
              </a:rPr>
              <a:t> og nikotinposer er farligt for dit barn - Sundhedsstyrelsen</a:t>
            </a:r>
            <a:endParaRPr lang="da-DK" dirty="0"/>
          </a:p>
        </p:txBody>
      </p:sp>
    </p:spTree>
    <p:extLst>
      <p:ext uri="{BB962C8B-B14F-4D97-AF65-F5344CB8AC3E}">
        <p14:creationId xmlns:p14="http://schemas.microsoft.com/office/powerpoint/2010/main" val="123655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425" y="457687"/>
            <a:ext cx="11233149" cy="571633"/>
          </a:xfrm>
        </p:spPr>
        <p:txBody>
          <a:bodyPr>
            <a:normAutofit fontScale="90000"/>
          </a:bodyPr>
          <a:lstStyle/>
          <a:p>
            <a:r>
              <a:rPr lang="da-DK" b="1" dirty="0">
                <a:solidFill>
                  <a:srgbClr val="FF461E"/>
                </a:solidFill>
                <a:latin typeface="Intro SemiBold" panose="02000000000000000000" pitchFamily="2" charset="77"/>
              </a:rPr>
              <a:t>Hvorfor begyndte jeg at ryge? </a:t>
            </a:r>
          </a:p>
        </p:txBody>
      </p:sp>
      <p:sp>
        <p:nvSpPr>
          <p:cNvPr id="3" name="Pladsholder til indhold 2"/>
          <p:cNvSpPr>
            <a:spLocks noGrp="1"/>
          </p:cNvSpPr>
          <p:nvPr>
            <p:ph idx="1"/>
          </p:nvPr>
        </p:nvSpPr>
        <p:spPr>
          <a:xfrm>
            <a:off x="760779" y="1510128"/>
            <a:ext cx="11233150" cy="3755208"/>
          </a:xfrm>
        </p:spPr>
        <p:txBody>
          <a:bodyPr>
            <a:noAutofit/>
          </a:bodyPr>
          <a:lstStyle/>
          <a:p>
            <a:r>
              <a:rPr lang="da-DK" sz="2000" dirty="0">
                <a:solidFill>
                  <a:srgbClr val="4B5055"/>
                </a:solidFill>
                <a:latin typeface="Intro Regular" panose="02000000000000000000" pitchFamily="2" charset="77"/>
              </a:rPr>
              <a:t>For at prøve</a:t>
            </a:r>
          </a:p>
          <a:p>
            <a:r>
              <a:rPr lang="da-DK" sz="2000" b="1" dirty="0">
                <a:solidFill>
                  <a:srgbClr val="FF461E"/>
                </a:solidFill>
                <a:latin typeface="Intro Regular" panose="02000000000000000000" pitchFamily="2" charset="77"/>
              </a:rPr>
              <a:t>Det var sejt – dengang</a:t>
            </a:r>
          </a:p>
          <a:p>
            <a:r>
              <a:rPr lang="da-DK" sz="2000" dirty="0">
                <a:solidFill>
                  <a:srgbClr val="4B5055"/>
                </a:solidFill>
                <a:latin typeface="Intro Regular" panose="02000000000000000000" pitchFamily="2" charset="77"/>
              </a:rPr>
              <a:t>Spændende - noget man ikke måtte</a:t>
            </a:r>
          </a:p>
          <a:p>
            <a:r>
              <a:rPr lang="da-DK" sz="2000" dirty="0">
                <a:solidFill>
                  <a:srgbClr val="4B5055"/>
                </a:solidFill>
                <a:latin typeface="Intro Regular" panose="02000000000000000000" pitchFamily="2" charset="77"/>
              </a:rPr>
              <a:t>For at ‘være med’</a:t>
            </a:r>
          </a:p>
          <a:p>
            <a:r>
              <a:rPr lang="da-DK" sz="2000" b="1" dirty="0">
                <a:solidFill>
                  <a:srgbClr val="FF461E"/>
                </a:solidFill>
                <a:latin typeface="Intro Regular" panose="02000000000000000000" pitchFamily="2" charset="77"/>
              </a:rPr>
              <a:t>Fællesskabet</a:t>
            </a:r>
          </a:p>
          <a:p>
            <a:r>
              <a:rPr lang="da-DK" sz="2000" dirty="0">
                <a:solidFill>
                  <a:srgbClr val="4B5055"/>
                </a:solidFill>
                <a:latin typeface="Intro Regular" panose="02000000000000000000" pitchFamily="2" charset="77"/>
              </a:rPr>
              <a:t>Det gjorde de seje</a:t>
            </a:r>
          </a:p>
          <a:p>
            <a:r>
              <a:rPr lang="da-DK" sz="2000" dirty="0">
                <a:solidFill>
                  <a:srgbClr val="4B5055"/>
                </a:solidFill>
                <a:latin typeface="Intro Regular" panose="02000000000000000000" pitchFamily="2" charset="77"/>
              </a:rPr>
              <a:t>For at være populær</a:t>
            </a:r>
          </a:p>
          <a:p>
            <a:r>
              <a:rPr lang="da-DK" sz="2000" dirty="0">
                <a:solidFill>
                  <a:srgbClr val="4B5055"/>
                </a:solidFill>
                <a:latin typeface="Intro Regular" panose="02000000000000000000" pitchFamily="2" charset="77"/>
              </a:rPr>
              <a:t>Mine venner røg</a:t>
            </a:r>
          </a:p>
          <a:p>
            <a:r>
              <a:rPr lang="da-DK" sz="2000" b="1" dirty="0">
                <a:solidFill>
                  <a:srgbClr val="FF461E"/>
                </a:solidFill>
                <a:latin typeface="Intro Regular" panose="02000000000000000000" pitchFamily="2" charset="77"/>
              </a:rPr>
              <a:t>Prøve grænser</a:t>
            </a:r>
          </a:p>
          <a:p>
            <a:endParaRPr lang="da-DK" sz="2000" dirty="0">
              <a:latin typeface="+mj-lt"/>
            </a:endParaRPr>
          </a:p>
        </p:txBody>
      </p:sp>
      <p:sp>
        <p:nvSpPr>
          <p:cNvPr id="4" name="Pladsholder til indhold 3"/>
          <p:cNvSpPr>
            <a:spLocks noGrp="1"/>
          </p:cNvSpPr>
          <p:nvPr>
            <p:ph sz="half" idx="4294967295"/>
          </p:nvPr>
        </p:nvSpPr>
        <p:spPr>
          <a:xfrm>
            <a:off x="7525586" y="824328"/>
            <a:ext cx="3557587" cy="4525962"/>
          </a:xfrm>
        </p:spPr>
        <p:txBody>
          <a:bodyPr>
            <a:normAutofit/>
          </a:bodyPr>
          <a:lstStyle/>
          <a:p>
            <a:endParaRPr lang="da-DK" sz="1050" dirty="0">
              <a:latin typeface="+mj-lt"/>
            </a:endParaRPr>
          </a:p>
          <a:p>
            <a:endParaRPr lang="da-DK" sz="1050" dirty="0">
              <a:latin typeface="+mj-lt"/>
            </a:endParaRPr>
          </a:p>
          <a:p>
            <a:endParaRPr lang="da-DK" sz="1050" dirty="0">
              <a:latin typeface="+mj-lt"/>
            </a:endParaRPr>
          </a:p>
          <a:p>
            <a:endParaRPr lang="da-DK" sz="1050" dirty="0">
              <a:latin typeface="+mj-lt"/>
            </a:endParaRPr>
          </a:p>
        </p:txBody>
      </p:sp>
      <p:sp>
        <p:nvSpPr>
          <p:cNvPr id="6" name="Rektangel 5"/>
          <p:cNvSpPr/>
          <p:nvPr/>
        </p:nvSpPr>
        <p:spPr>
          <a:xfrm>
            <a:off x="2674737" y="5598621"/>
            <a:ext cx="6663573" cy="1015663"/>
          </a:xfrm>
          <a:prstGeom prst="rect">
            <a:avLst/>
          </a:prstGeom>
        </p:spPr>
        <p:txBody>
          <a:bodyPr wrap="square">
            <a:spAutoFit/>
          </a:bodyPr>
          <a:lstStyle/>
          <a:p>
            <a:r>
              <a:rPr lang="da-DK" sz="2000" dirty="0">
                <a:solidFill>
                  <a:srgbClr val="FF461E"/>
                </a:solidFill>
                <a:latin typeface="Intro Regular" panose="02000000000000000000" pitchFamily="2" charset="77"/>
              </a:rPr>
              <a:t>Se Mads Lind, ekspert i nikotinafhængighed, fortælle om rygning og brug af nikotin blandt unge: </a:t>
            </a:r>
          </a:p>
          <a:p>
            <a:r>
              <a:rPr lang="da-DK" sz="2000" dirty="0">
                <a:solidFill>
                  <a:srgbClr val="FF461E"/>
                </a:solidFill>
                <a:latin typeface="Intro Regular" panose="02000000000000000000" pitchFamily="2" charset="77"/>
                <a:hlinkClick r:id="rId3"/>
              </a:rPr>
              <a:t>https://www.youtube.com/watch?v=zQ4_FCE5h40</a:t>
            </a:r>
            <a:r>
              <a:rPr lang="da-DK" sz="2000" dirty="0">
                <a:solidFill>
                  <a:srgbClr val="FF461E"/>
                </a:solidFill>
                <a:latin typeface="Intro Regular" panose="02000000000000000000" pitchFamily="2" charset="77"/>
              </a:rPr>
              <a:t> </a:t>
            </a:r>
          </a:p>
        </p:txBody>
      </p:sp>
    </p:spTree>
    <p:extLst>
      <p:ext uri="{BB962C8B-B14F-4D97-AF65-F5344CB8AC3E}">
        <p14:creationId xmlns:p14="http://schemas.microsoft.com/office/powerpoint/2010/main" val="193710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765175" y="1539558"/>
            <a:ext cx="5511067" cy="2448047"/>
          </a:xfrm>
        </p:spPr>
        <p:txBody>
          <a:bodyPr>
            <a:normAutofit/>
          </a:bodyPr>
          <a:lstStyle/>
          <a:p>
            <a:r>
              <a:rPr lang="da-DK" sz="2000" dirty="0">
                <a:solidFill>
                  <a:srgbClr val="4B5055"/>
                </a:solidFill>
                <a:latin typeface="Intro Regular" panose="02000000000000000000" pitchFamily="2" charset="77"/>
              </a:rPr>
              <a:t>Hvor mange 15-17-årige ryger hver dag?</a:t>
            </a:r>
          </a:p>
          <a:p>
            <a:r>
              <a:rPr lang="da-DK" sz="2000" dirty="0">
                <a:solidFill>
                  <a:srgbClr val="4B5055"/>
                </a:solidFill>
                <a:latin typeface="Intro Regular" panose="02000000000000000000" pitchFamily="2" charset="77"/>
              </a:rPr>
              <a:t>Hvor mange 15-17-årige ryger engang i mellem? </a:t>
            </a:r>
          </a:p>
          <a:p>
            <a:r>
              <a:rPr lang="da-DK" sz="2000" dirty="0">
                <a:solidFill>
                  <a:srgbClr val="4B5055"/>
                </a:solidFill>
                <a:latin typeface="Intro Regular" panose="02000000000000000000" pitchFamily="2" charset="77"/>
              </a:rPr>
              <a:t>Har dit barn prøvet at ryge?</a:t>
            </a:r>
          </a:p>
          <a:p>
            <a:endParaRPr lang="da-DK" sz="1800" dirty="0"/>
          </a:p>
          <a:p>
            <a:endParaRPr lang="da-DK" sz="1800" dirty="0"/>
          </a:p>
          <a:p>
            <a:pPr marL="0" indent="0">
              <a:buNone/>
            </a:pPr>
            <a:endParaRPr lang="da-DK" sz="1800" dirty="0"/>
          </a:p>
          <a:p>
            <a:endParaRPr lang="da-DK" sz="18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2023 (Statens Institut for Folkesundhed)</a:t>
            </a:r>
          </a:p>
        </p:txBody>
      </p:sp>
    </p:spTree>
    <p:extLst>
      <p:ext uri="{BB962C8B-B14F-4D97-AF65-F5344CB8AC3E}">
        <p14:creationId xmlns:p14="http://schemas.microsoft.com/office/powerpoint/2010/main" val="276999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765175" y="1539558"/>
            <a:ext cx="5511067" cy="2448047"/>
          </a:xfrm>
        </p:spPr>
        <p:txBody>
          <a:bodyPr>
            <a:normAutofit/>
          </a:bodyPr>
          <a:lstStyle/>
          <a:p>
            <a:r>
              <a:rPr lang="da-DK" sz="2000" dirty="0">
                <a:solidFill>
                  <a:srgbClr val="4B5055"/>
                </a:solidFill>
                <a:latin typeface="Intro Regular" panose="02000000000000000000" pitchFamily="2" charset="77"/>
              </a:rPr>
              <a:t>Hvor mange 15-17-årige ryger hver dag?</a:t>
            </a:r>
          </a:p>
          <a:p>
            <a:r>
              <a:rPr lang="da-DK" sz="2000" dirty="0">
                <a:solidFill>
                  <a:srgbClr val="4B5055"/>
                </a:solidFill>
                <a:latin typeface="Intro Regular" panose="02000000000000000000" pitchFamily="2" charset="77"/>
              </a:rPr>
              <a:t>Hvor mange 15-17-årige ryger engang i mellem? </a:t>
            </a:r>
          </a:p>
          <a:p>
            <a:r>
              <a:rPr lang="da-DK" sz="2000" dirty="0">
                <a:solidFill>
                  <a:srgbClr val="4B5055"/>
                </a:solidFill>
                <a:latin typeface="Intro Regular" panose="02000000000000000000" pitchFamily="2" charset="77"/>
              </a:rPr>
              <a:t>Har dit barn prøvet at ryge?</a:t>
            </a:r>
          </a:p>
          <a:p>
            <a:endParaRPr lang="da-DK" sz="1800" dirty="0"/>
          </a:p>
          <a:p>
            <a:endParaRPr lang="da-DK" sz="1800" dirty="0"/>
          </a:p>
          <a:p>
            <a:pPr marL="0" indent="0">
              <a:buNone/>
            </a:pPr>
            <a:endParaRPr lang="da-DK" sz="1800" dirty="0"/>
          </a:p>
          <a:p>
            <a:endParaRPr lang="da-DK" sz="18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2023 (Statens Institut for Folkesundhed)</a:t>
            </a:r>
          </a:p>
        </p:txBody>
      </p:sp>
      <p:sp>
        <p:nvSpPr>
          <p:cNvPr id="9" name="Rektangel 8"/>
          <p:cNvSpPr/>
          <p:nvPr/>
        </p:nvSpPr>
        <p:spPr>
          <a:xfrm>
            <a:off x="8626172" y="1608138"/>
            <a:ext cx="1397177" cy="369332"/>
          </a:xfrm>
          <a:prstGeom prst="rect">
            <a:avLst/>
          </a:prstGeom>
        </p:spPr>
        <p:txBody>
          <a:bodyPr wrap="none">
            <a:spAutoFit/>
          </a:bodyPr>
          <a:lstStyle/>
          <a:p>
            <a:r>
              <a:rPr lang="da-DK" dirty="0">
                <a:latin typeface="Intro Black" panose="02000000000000000000" pitchFamily="50" charset="0"/>
              </a:rPr>
              <a:t>15-17 årige</a:t>
            </a:r>
          </a:p>
        </p:txBody>
      </p:sp>
      <p:pic>
        <p:nvPicPr>
          <p:cNvPr id="11" name="Billede 10">
            <a:extLst>
              <a:ext uri="{FF2B5EF4-FFF2-40B4-BE49-F238E27FC236}">
                <a16:creationId xmlns:a16="http://schemas.microsoft.com/office/drawing/2014/main" id="{346F0A1C-1AA9-3D32-1E04-1064D1990A36}"/>
              </a:ext>
            </a:extLst>
          </p:cNvPr>
          <p:cNvPicPr>
            <a:picLocks noChangeAspect="1"/>
          </p:cNvPicPr>
          <p:nvPr/>
        </p:nvPicPr>
        <p:blipFill rotWithShape="1">
          <a:blip r:embed="rId3"/>
          <a:srcRect l="30020" t="57176" r="57511" b="18531"/>
          <a:stretch/>
        </p:blipFill>
        <p:spPr>
          <a:xfrm>
            <a:off x="7169012" y="2104598"/>
            <a:ext cx="3611301" cy="3957481"/>
          </a:xfrm>
          <a:prstGeom prst="rect">
            <a:avLst/>
          </a:prstGeom>
        </p:spPr>
      </p:pic>
    </p:spTree>
    <p:extLst>
      <p:ext uri="{BB962C8B-B14F-4D97-AF65-F5344CB8AC3E}">
        <p14:creationId xmlns:p14="http://schemas.microsoft.com/office/powerpoint/2010/main" val="387843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719455" y="1585278"/>
            <a:ext cx="5511067" cy="2448047"/>
          </a:xfrm>
        </p:spPr>
        <p:txBody>
          <a:bodyPr>
            <a:normAutofit/>
          </a:bodyPr>
          <a:lstStyle/>
          <a:p>
            <a:r>
              <a:rPr lang="da-DK" sz="2000" dirty="0">
                <a:solidFill>
                  <a:srgbClr val="4B5055"/>
                </a:solidFill>
                <a:latin typeface="Intro Regular" panose="02000000000000000000" pitchFamily="2" charset="77"/>
              </a:rPr>
              <a:t>Hvor mange 15-17-årige bruger e-cigaretter hver dag?</a:t>
            </a:r>
          </a:p>
          <a:p>
            <a:r>
              <a:rPr lang="da-DK" sz="2000" dirty="0">
                <a:solidFill>
                  <a:srgbClr val="4B5055"/>
                </a:solidFill>
                <a:latin typeface="Intro Regular" panose="02000000000000000000" pitchFamily="2" charset="77"/>
              </a:rPr>
              <a:t>Hvor mange 15-17-årige bruger e-cigaretter engang i mellem? </a:t>
            </a:r>
          </a:p>
          <a:p>
            <a:r>
              <a:rPr lang="da-DK" sz="2000" dirty="0">
                <a:solidFill>
                  <a:srgbClr val="4B5055"/>
                </a:solidFill>
                <a:latin typeface="Intro Regular" panose="02000000000000000000" pitchFamily="2" charset="77"/>
              </a:rPr>
              <a:t>Har dit barn prøvet at bruge e-cigaretter?</a:t>
            </a:r>
          </a:p>
          <a:p>
            <a:endParaRPr lang="da-DK" sz="2000" dirty="0">
              <a:solidFill>
                <a:srgbClr val="4B5055"/>
              </a:solidFill>
              <a:latin typeface="Intro Regular" panose="02000000000000000000" pitchFamily="2" charset="77"/>
            </a:endParaRPr>
          </a:p>
          <a:p>
            <a:endParaRPr lang="da-DK" sz="2000" dirty="0"/>
          </a:p>
          <a:p>
            <a:pPr marL="0" indent="0">
              <a:buNone/>
            </a:pPr>
            <a:endParaRPr lang="da-DK" sz="2000" dirty="0"/>
          </a:p>
          <a:p>
            <a:endParaRPr lang="da-DK" sz="20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2023 (Statens Institut for Folkesundhed)</a:t>
            </a:r>
          </a:p>
        </p:txBody>
      </p:sp>
    </p:spTree>
    <p:extLst>
      <p:ext uri="{BB962C8B-B14F-4D97-AF65-F5344CB8AC3E}">
        <p14:creationId xmlns:p14="http://schemas.microsoft.com/office/powerpoint/2010/main" val="285587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719455" y="1585278"/>
            <a:ext cx="5511067" cy="2448047"/>
          </a:xfrm>
        </p:spPr>
        <p:txBody>
          <a:bodyPr>
            <a:normAutofit/>
          </a:bodyPr>
          <a:lstStyle/>
          <a:p>
            <a:r>
              <a:rPr lang="da-DK" sz="2000" dirty="0">
                <a:solidFill>
                  <a:srgbClr val="4B5055"/>
                </a:solidFill>
                <a:latin typeface="Intro Regular" panose="02000000000000000000" pitchFamily="2" charset="77"/>
              </a:rPr>
              <a:t>Hvor mange 15-17-årige bruger e-cigaretter hver dag?</a:t>
            </a:r>
          </a:p>
          <a:p>
            <a:r>
              <a:rPr lang="da-DK" sz="2000" dirty="0">
                <a:solidFill>
                  <a:srgbClr val="4B5055"/>
                </a:solidFill>
                <a:latin typeface="Intro Regular" panose="02000000000000000000" pitchFamily="2" charset="77"/>
              </a:rPr>
              <a:t>Hvor mange 15-17-årige bruger e-cigaretter engang i mellem? </a:t>
            </a:r>
          </a:p>
          <a:p>
            <a:r>
              <a:rPr lang="da-DK" sz="2000" dirty="0">
                <a:solidFill>
                  <a:srgbClr val="4B5055"/>
                </a:solidFill>
                <a:latin typeface="Intro Regular" panose="02000000000000000000" pitchFamily="2" charset="77"/>
              </a:rPr>
              <a:t>Har dit barn prøvet at bruge e-cigaretter?</a:t>
            </a:r>
          </a:p>
          <a:p>
            <a:endParaRPr lang="da-DK" sz="2000" dirty="0">
              <a:solidFill>
                <a:srgbClr val="4B5055"/>
              </a:solidFill>
              <a:latin typeface="Intro Regular" panose="02000000000000000000" pitchFamily="2" charset="77"/>
            </a:endParaRPr>
          </a:p>
          <a:p>
            <a:endParaRPr lang="da-DK" sz="2000" dirty="0"/>
          </a:p>
          <a:p>
            <a:pPr marL="0" indent="0">
              <a:buNone/>
            </a:pPr>
            <a:endParaRPr lang="da-DK" sz="2000" dirty="0"/>
          </a:p>
          <a:p>
            <a:endParaRPr lang="da-DK" sz="20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2023 (Statens Institut for Folkesundhed)</a:t>
            </a:r>
          </a:p>
        </p:txBody>
      </p:sp>
      <p:pic>
        <p:nvPicPr>
          <p:cNvPr id="3" name="Billede 2">
            <a:extLst>
              <a:ext uri="{FF2B5EF4-FFF2-40B4-BE49-F238E27FC236}">
                <a16:creationId xmlns:a16="http://schemas.microsoft.com/office/drawing/2014/main" id="{D88189FF-ED73-DD53-67F4-E89C1554481F}"/>
              </a:ext>
            </a:extLst>
          </p:cNvPr>
          <p:cNvPicPr>
            <a:picLocks noChangeAspect="1"/>
          </p:cNvPicPr>
          <p:nvPr/>
        </p:nvPicPr>
        <p:blipFill rotWithShape="1">
          <a:blip r:embed="rId3"/>
          <a:srcRect l="30370" t="49845" r="56778" b="28066"/>
          <a:stretch/>
        </p:blipFill>
        <p:spPr>
          <a:xfrm>
            <a:off x="7044267" y="1937458"/>
            <a:ext cx="3849511" cy="3721482"/>
          </a:xfrm>
          <a:prstGeom prst="rect">
            <a:avLst/>
          </a:prstGeom>
        </p:spPr>
      </p:pic>
    </p:spTree>
    <p:extLst>
      <p:ext uri="{BB962C8B-B14F-4D97-AF65-F5344CB8AC3E}">
        <p14:creationId xmlns:p14="http://schemas.microsoft.com/office/powerpoint/2010/main" val="86851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845185" y="1516698"/>
            <a:ext cx="5511067" cy="2448047"/>
          </a:xfrm>
        </p:spPr>
        <p:txBody>
          <a:bodyPr>
            <a:normAutofit/>
          </a:bodyPr>
          <a:lstStyle/>
          <a:p>
            <a:r>
              <a:rPr lang="da-DK" sz="2000" dirty="0">
                <a:solidFill>
                  <a:srgbClr val="4B5055"/>
                </a:solidFill>
                <a:latin typeface="Intro Regular" panose="02000000000000000000" pitchFamily="2" charset="77"/>
              </a:rPr>
              <a:t>Hvor mange 15-17-årige bruger røgfri nikotin (fx snus) dagligt?</a:t>
            </a:r>
          </a:p>
          <a:p>
            <a:r>
              <a:rPr lang="da-DK" sz="2000" dirty="0">
                <a:solidFill>
                  <a:srgbClr val="4B5055"/>
                </a:solidFill>
                <a:latin typeface="Intro Regular" panose="02000000000000000000" pitchFamily="2" charset="77"/>
              </a:rPr>
              <a:t>Hvor mange 15-17-årige bruger røgfri nikotin (fx snus) engang i mellem? </a:t>
            </a:r>
          </a:p>
          <a:p>
            <a:r>
              <a:rPr lang="da-DK" sz="2000" dirty="0">
                <a:solidFill>
                  <a:srgbClr val="4B5055"/>
                </a:solidFill>
                <a:latin typeface="Intro Regular" panose="02000000000000000000" pitchFamily="2" charset="77"/>
              </a:rPr>
              <a:t>Har dit barn prøvet at ryge?</a:t>
            </a:r>
          </a:p>
          <a:p>
            <a:endParaRPr lang="da-DK" sz="2000" dirty="0"/>
          </a:p>
          <a:p>
            <a:endParaRPr lang="da-DK" sz="2000" dirty="0"/>
          </a:p>
          <a:p>
            <a:pPr marL="0" indent="0">
              <a:buNone/>
            </a:pPr>
            <a:endParaRPr lang="da-DK" sz="2000" dirty="0"/>
          </a:p>
          <a:p>
            <a:endParaRPr lang="da-DK" sz="20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2023 (Statens Institut for Folkesundhed)</a:t>
            </a:r>
          </a:p>
        </p:txBody>
      </p:sp>
    </p:spTree>
    <p:extLst>
      <p:ext uri="{BB962C8B-B14F-4D97-AF65-F5344CB8AC3E}">
        <p14:creationId xmlns:p14="http://schemas.microsoft.com/office/powerpoint/2010/main" val="22172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845185" y="1516698"/>
            <a:ext cx="5511067" cy="2448047"/>
          </a:xfrm>
        </p:spPr>
        <p:txBody>
          <a:bodyPr>
            <a:normAutofit/>
          </a:bodyPr>
          <a:lstStyle/>
          <a:p>
            <a:r>
              <a:rPr lang="da-DK" sz="2000" dirty="0">
                <a:solidFill>
                  <a:srgbClr val="4B5055"/>
                </a:solidFill>
                <a:latin typeface="Intro Regular" panose="02000000000000000000" pitchFamily="2" charset="77"/>
              </a:rPr>
              <a:t>Hvor mange 15-17-årige bruger røgfri nikotin (fx snus) dagligt?</a:t>
            </a:r>
          </a:p>
          <a:p>
            <a:r>
              <a:rPr lang="da-DK" sz="2000" dirty="0">
                <a:solidFill>
                  <a:srgbClr val="4B5055"/>
                </a:solidFill>
                <a:latin typeface="Intro Regular" panose="02000000000000000000" pitchFamily="2" charset="77"/>
              </a:rPr>
              <a:t>Hvor mange 15-17-årige bruger røgfri nikotin (fx snus) engang i mellem? </a:t>
            </a:r>
          </a:p>
          <a:p>
            <a:r>
              <a:rPr lang="da-DK" sz="2000" dirty="0">
                <a:solidFill>
                  <a:srgbClr val="4B5055"/>
                </a:solidFill>
                <a:latin typeface="Intro Regular" panose="02000000000000000000" pitchFamily="2" charset="77"/>
              </a:rPr>
              <a:t>Har dit barn prøvet at ryge?</a:t>
            </a:r>
          </a:p>
          <a:p>
            <a:endParaRPr lang="da-DK" sz="2000" dirty="0"/>
          </a:p>
          <a:p>
            <a:endParaRPr lang="da-DK" sz="2000" dirty="0"/>
          </a:p>
          <a:p>
            <a:pPr marL="0" indent="0">
              <a:buNone/>
            </a:pPr>
            <a:endParaRPr lang="da-DK" sz="2000" dirty="0"/>
          </a:p>
          <a:p>
            <a:endParaRPr lang="da-DK" sz="20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2023 (Statens Institut for Folkesundhed)</a:t>
            </a:r>
          </a:p>
        </p:txBody>
      </p:sp>
      <p:sp>
        <p:nvSpPr>
          <p:cNvPr id="9" name="Rektangel 8"/>
          <p:cNvSpPr/>
          <p:nvPr/>
        </p:nvSpPr>
        <p:spPr>
          <a:xfrm>
            <a:off x="8637461" y="1409378"/>
            <a:ext cx="1397177" cy="369332"/>
          </a:xfrm>
          <a:prstGeom prst="rect">
            <a:avLst/>
          </a:prstGeom>
        </p:spPr>
        <p:txBody>
          <a:bodyPr wrap="none">
            <a:spAutoFit/>
          </a:bodyPr>
          <a:lstStyle/>
          <a:p>
            <a:r>
              <a:rPr lang="da-DK" dirty="0">
                <a:latin typeface="Intro Black" panose="02000000000000000000" pitchFamily="50" charset="0"/>
              </a:rPr>
              <a:t>15-17 årige</a:t>
            </a:r>
          </a:p>
        </p:txBody>
      </p:sp>
      <p:pic>
        <p:nvPicPr>
          <p:cNvPr id="7" name="Billede 6">
            <a:extLst>
              <a:ext uri="{FF2B5EF4-FFF2-40B4-BE49-F238E27FC236}">
                <a16:creationId xmlns:a16="http://schemas.microsoft.com/office/drawing/2014/main" id="{E7A84B09-F36D-0FEB-297A-DD03AECA8655}"/>
              </a:ext>
            </a:extLst>
          </p:cNvPr>
          <p:cNvPicPr>
            <a:picLocks noChangeAspect="1"/>
          </p:cNvPicPr>
          <p:nvPr/>
        </p:nvPicPr>
        <p:blipFill rotWithShape="1">
          <a:blip r:embed="rId3"/>
          <a:srcRect l="30185" t="47423" r="57288" b="29306"/>
          <a:stretch/>
        </p:blipFill>
        <p:spPr>
          <a:xfrm>
            <a:off x="7503060" y="1838140"/>
            <a:ext cx="3665977" cy="3830791"/>
          </a:xfrm>
          <a:prstGeom prst="rect">
            <a:avLst/>
          </a:prstGeom>
        </p:spPr>
      </p:pic>
    </p:spTree>
    <p:extLst>
      <p:ext uri="{BB962C8B-B14F-4D97-AF65-F5344CB8AC3E}">
        <p14:creationId xmlns:p14="http://schemas.microsoft.com/office/powerpoint/2010/main" val="404781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rgbClr val="FF461E"/>
                </a:solidFill>
                <a:latin typeface="Intro Black" panose="02000000000000000000" pitchFamily="50" charset="0"/>
              </a:rPr>
              <a:t>Hvad er cigaretter? </a:t>
            </a:r>
          </a:p>
        </p:txBody>
      </p:sp>
      <p:sp>
        <p:nvSpPr>
          <p:cNvPr id="3" name="Pladsholder til indhold 2"/>
          <p:cNvSpPr>
            <a:spLocks noGrp="1"/>
          </p:cNvSpPr>
          <p:nvPr>
            <p:ph idx="1"/>
          </p:nvPr>
        </p:nvSpPr>
        <p:spPr/>
        <p:txBody>
          <a:bodyPr/>
          <a:lstStyle/>
          <a:p>
            <a:endParaRPr lang="da-DK" dirty="0"/>
          </a:p>
          <a:p>
            <a:endParaRPr lang="da-DK" dirty="0"/>
          </a:p>
          <a:p>
            <a:endParaRPr lang="da-DK" dirty="0"/>
          </a:p>
        </p:txBody>
      </p:sp>
      <p:sp>
        <p:nvSpPr>
          <p:cNvPr id="6" name="Pladsholder til indhold 5"/>
          <p:cNvSpPr>
            <a:spLocks noGrp="1"/>
          </p:cNvSpPr>
          <p:nvPr>
            <p:ph idx="15"/>
          </p:nvPr>
        </p:nvSpPr>
        <p:spPr/>
        <p:txBody>
          <a:bodyPr>
            <a:normAutofit/>
          </a:bodyPr>
          <a:lstStyle/>
          <a:p>
            <a:pPr marL="285750" indent="-285750"/>
            <a:r>
              <a:rPr lang="da-DK" sz="2000" dirty="0">
                <a:solidFill>
                  <a:srgbClr val="4B5055"/>
                </a:solidFill>
                <a:latin typeface="Intro Regular" panose="02000000000000000000" pitchFamily="2" charset="77"/>
              </a:rPr>
              <a:t>Tobaksrøgen indeholder </a:t>
            </a:r>
            <a:r>
              <a:rPr lang="da-DK" sz="2000" dirty="0">
                <a:solidFill>
                  <a:srgbClr val="FF0000"/>
                </a:solidFill>
                <a:latin typeface="Intro Regular" panose="02000000000000000000" pitchFamily="2" charset="77"/>
              </a:rPr>
              <a:t>7000</a:t>
            </a:r>
            <a:r>
              <a:rPr lang="da-DK" sz="2000" dirty="0">
                <a:solidFill>
                  <a:srgbClr val="4B5055"/>
                </a:solidFill>
                <a:latin typeface="Intro Regular" panose="02000000000000000000" pitchFamily="2" charset="77"/>
              </a:rPr>
              <a:t> forskellige stoffer. </a:t>
            </a:r>
            <a:r>
              <a:rPr lang="da-DK" sz="2000" dirty="0">
                <a:solidFill>
                  <a:srgbClr val="FF0000"/>
                </a:solidFill>
                <a:latin typeface="Intro Regular" panose="02000000000000000000" pitchFamily="2" charset="77"/>
              </a:rPr>
              <a:t>70</a:t>
            </a:r>
            <a:r>
              <a:rPr lang="da-DK" sz="2000" dirty="0">
                <a:solidFill>
                  <a:srgbClr val="4B5055"/>
                </a:solidFill>
                <a:latin typeface="Intro Regular" panose="02000000000000000000" pitchFamily="2" charset="77"/>
              </a:rPr>
              <a:t> af dem er kræftfremkaldende. </a:t>
            </a:r>
          </a:p>
          <a:p>
            <a:pPr marL="285750" indent="-285750"/>
            <a:r>
              <a:rPr lang="da-DK" sz="2000" dirty="0">
                <a:solidFill>
                  <a:srgbClr val="4B5055"/>
                </a:solidFill>
                <a:latin typeface="Intro Regular" panose="02000000000000000000" pitchFamily="2" charset="77"/>
              </a:rPr>
              <a:t>Mere end </a:t>
            </a:r>
            <a:r>
              <a:rPr lang="da-DK" sz="2000" dirty="0">
                <a:solidFill>
                  <a:srgbClr val="FF0000"/>
                </a:solidFill>
                <a:latin typeface="Intro Regular" panose="02000000000000000000" pitchFamily="2" charset="77"/>
              </a:rPr>
              <a:t>80</a:t>
            </a:r>
            <a:r>
              <a:rPr lang="da-DK" sz="2000" dirty="0">
                <a:solidFill>
                  <a:srgbClr val="4B5055"/>
                </a:solidFill>
                <a:latin typeface="Intro Regular" panose="02000000000000000000" pitchFamily="2" charset="77"/>
              </a:rPr>
              <a:t> procent af røgen er usynligt og lugtfri</a:t>
            </a:r>
          </a:p>
          <a:p>
            <a:pPr marL="0" indent="0">
              <a:buNone/>
            </a:pPr>
            <a:endParaRPr lang="da-DK" sz="1600" dirty="0"/>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103" y="1690688"/>
            <a:ext cx="3934756" cy="3934756"/>
          </a:xfrm>
          <a:prstGeom prst="rect">
            <a:avLst/>
          </a:prstGeom>
        </p:spPr>
      </p:pic>
    </p:spTree>
    <p:extLst>
      <p:ext uri="{BB962C8B-B14F-4D97-AF65-F5344CB8AC3E}">
        <p14:creationId xmlns:p14="http://schemas.microsoft.com/office/powerpoint/2010/main" val="3210815826"/>
      </p:ext>
    </p:extLst>
  </p:cSld>
  <p:clrMapOvr>
    <a:masterClrMapping/>
  </p:clrMapOvr>
</p:sld>
</file>

<file path=ppt/theme/theme1.xml><?xml version="1.0" encoding="utf-8"?>
<a:theme xmlns:a="http://schemas.openxmlformats.org/drawingml/2006/main" name="RF skabelon2">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 skabelon2" id="{F56035DD-32A5-4C7E-9D60-DEAE6854A4AB}" vid="{9CA7E654-873C-4A2A-805B-C9ABCBBCBD5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 skabelon2</Template>
  <TotalTime>956</TotalTime>
  <Words>1414</Words>
  <Application>Microsoft Office PowerPoint</Application>
  <PresentationFormat>Widescreen</PresentationFormat>
  <Paragraphs>171</Paragraphs>
  <Slides>17</Slides>
  <Notes>15</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17</vt:i4>
      </vt:variant>
    </vt:vector>
  </HeadingPairs>
  <TitlesOfParts>
    <vt:vector size="30" baseType="lpstr">
      <vt:lpstr>Arial</vt:lpstr>
      <vt:lpstr>Calibri</vt:lpstr>
      <vt:lpstr>Calibri Light</vt:lpstr>
      <vt:lpstr>Fighter</vt:lpstr>
      <vt:lpstr>FoundrySans-Normal</vt:lpstr>
      <vt:lpstr>Intro Black</vt:lpstr>
      <vt:lpstr>Intro Bold</vt:lpstr>
      <vt:lpstr>Intro Light</vt:lpstr>
      <vt:lpstr>Intro Regular</vt:lpstr>
      <vt:lpstr>Intro SemiBold</vt:lpstr>
      <vt:lpstr>Segoe UI</vt:lpstr>
      <vt:lpstr>Wingdings</vt:lpstr>
      <vt:lpstr>RF skabelon2</vt:lpstr>
      <vt:lpstr>Unge og nikotin: Forældres rolle</vt:lpstr>
      <vt:lpstr>Hvorfor begyndte jeg at ryge? </vt:lpstr>
      <vt:lpstr>Hvad tror du?</vt:lpstr>
      <vt:lpstr>Hvad tror du?</vt:lpstr>
      <vt:lpstr>Hvad tror du?</vt:lpstr>
      <vt:lpstr>Hvad tror du?</vt:lpstr>
      <vt:lpstr>Hvad tror du?</vt:lpstr>
      <vt:lpstr>Hvad tror du?</vt:lpstr>
      <vt:lpstr>Hvad er cigaretter? </vt:lpstr>
      <vt:lpstr>Hvad med de andre produkter?</vt:lpstr>
      <vt:lpstr>Forældre må gerne blande sig</vt:lpstr>
      <vt:lpstr>Fem råd til forældre</vt:lpstr>
      <vt:lpstr>Røg- og nikotinfri aftale mellem barn og forældre</vt:lpstr>
      <vt:lpstr>Til hele forældregruppen</vt:lpstr>
      <vt:lpstr>Skolen som røg- og nikotinfri ramme </vt:lpstr>
      <vt:lpstr>Røgfri skoletid</vt:lpstr>
      <vt:lpstr>Find mere viden og inspiration</vt:lpstr>
    </vt:vector>
  </TitlesOfParts>
  <Company>Kræftens Bekæmpelse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Nina Dahl Bunde-Pedersen</dc:creator>
  <cp:lastModifiedBy>Marie Bergmann</cp:lastModifiedBy>
  <cp:revision>86</cp:revision>
  <cp:lastPrinted>2018-06-07T06:28:35Z</cp:lastPrinted>
  <dcterms:created xsi:type="dcterms:W3CDTF">2018-06-06T11:11:29Z</dcterms:created>
  <dcterms:modified xsi:type="dcterms:W3CDTF">2024-06-19T12:44:59Z</dcterms:modified>
</cp:coreProperties>
</file>