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703" r:id="rId2"/>
  </p:sldMasterIdLst>
  <p:notesMasterIdLst>
    <p:notesMasterId r:id="rId62"/>
  </p:notesMasterIdLst>
  <p:handoutMasterIdLst>
    <p:handoutMasterId r:id="rId63"/>
  </p:handoutMasterIdLst>
  <p:sldIdLst>
    <p:sldId id="325" r:id="rId3"/>
    <p:sldId id="577" r:id="rId4"/>
    <p:sldId id="471" r:id="rId5"/>
    <p:sldId id="476" r:id="rId6"/>
    <p:sldId id="490" r:id="rId7"/>
    <p:sldId id="418" r:id="rId8"/>
    <p:sldId id="421" r:id="rId9"/>
    <p:sldId id="591" r:id="rId10"/>
    <p:sldId id="575" r:id="rId11"/>
    <p:sldId id="425" r:id="rId12"/>
    <p:sldId id="576" r:id="rId13"/>
    <p:sldId id="655" r:id="rId14"/>
    <p:sldId id="320" r:id="rId15"/>
    <p:sldId id="515" r:id="rId16"/>
    <p:sldId id="465" r:id="rId17"/>
    <p:sldId id="511" r:id="rId18"/>
    <p:sldId id="431" r:id="rId19"/>
    <p:sldId id="492" r:id="rId20"/>
    <p:sldId id="520" r:id="rId21"/>
    <p:sldId id="517" r:id="rId22"/>
    <p:sldId id="261" r:id="rId23"/>
    <p:sldId id="703" r:id="rId24"/>
    <p:sldId id="532" r:id="rId25"/>
    <p:sldId id="706" r:id="rId26"/>
    <p:sldId id="707" r:id="rId27"/>
    <p:sldId id="570" r:id="rId28"/>
    <p:sldId id="262" r:id="rId29"/>
    <p:sldId id="263" r:id="rId30"/>
    <p:sldId id="586" r:id="rId31"/>
    <p:sldId id="264" r:id="rId32"/>
    <p:sldId id="592" r:id="rId33"/>
    <p:sldId id="522" r:id="rId34"/>
    <p:sldId id="595" r:id="rId35"/>
    <p:sldId id="593" r:id="rId36"/>
    <p:sldId id="541" r:id="rId37"/>
    <p:sldId id="439" r:id="rId38"/>
    <p:sldId id="542" r:id="rId39"/>
    <p:sldId id="544" r:id="rId40"/>
    <p:sldId id="594" r:id="rId41"/>
    <p:sldId id="553" r:id="rId42"/>
    <p:sldId id="596" r:id="rId43"/>
    <p:sldId id="556" r:id="rId44"/>
    <p:sldId id="708" r:id="rId45"/>
    <p:sldId id="555" r:id="rId46"/>
    <p:sldId id="494" r:id="rId47"/>
    <p:sldId id="444" r:id="rId48"/>
    <p:sldId id="502" r:id="rId49"/>
    <p:sldId id="503" r:id="rId50"/>
    <p:sldId id="504" r:id="rId51"/>
    <p:sldId id="505" r:id="rId52"/>
    <p:sldId id="506" r:id="rId53"/>
    <p:sldId id="469" r:id="rId54"/>
    <p:sldId id="446" r:id="rId55"/>
    <p:sldId id="460" r:id="rId56"/>
    <p:sldId id="452" r:id="rId57"/>
    <p:sldId id="453" r:id="rId58"/>
    <p:sldId id="459" r:id="rId59"/>
    <p:sldId id="580" r:id="rId60"/>
    <p:sldId id="309" r:id="rId61"/>
  </p:sldIdLst>
  <p:sldSz cx="12192000" cy="6858000"/>
  <p:notesSz cx="9866313" cy="6735763"/>
  <p:embeddedFontLst>
    <p:embeddedFont>
      <p:font typeface="Fighter" panose="020B0604020202020204" charset="0"/>
      <p:regular r:id="rId64"/>
      <p:bold r:id="rId65"/>
      <p:italic r:id="rId66"/>
      <p:boldItalic r:id="rId67"/>
    </p:embeddedFont>
    <p:embeddedFont>
      <p:font typeface="Fighter-Overskrift" panose="00000600000000000000" pitchFamily="50" charset="0"/>
      <p:regular r:id="rId68"/>
    </p:embeddedFont>
    <p:embeddedFont>
      <p:font typeface="Fighter-Regular" panose="00000500000000000000" charset="0"/>
      <p:regular r:id="rId69"/>
    </p:embeddedFont>
    <p:embeddedFont>
      <p:font typeface="FoundrySansNormal" panose="00000400000000000000" pitchFamily="2" charset="0"/>
      <p:regular r:id="rId70"/>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297"/>
    <a:srgbClr val="40203F"/>
    <a:srgbClr val="D9D782"/>
    <a:srgbClr val="82D989"/>
    <a:srgbClr val="2040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20A7E5-0A90-4026-8BFC-BD3B051B8F99}" v="23" dt="2023-09-11T09:18:39.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792" autoAdjust="0"/>
  </p:normalViewPr>
  <p:slideViewPr>
    <p:cSldViewPr snapToGrid="0" snapToObjects="1" showGuides="1">
      <p:cViewPr varScale="1">
        <p:scale>
          <a:sx n="104" d="100"/>
          <a:sy n="104" d="100"/>
        </p:scale>
        <p:origin x="1554" y="132"/>
      </p:cViewPr>
      <p:guideLst/>
    </p:cSldViewPr>
  </p:slideViewPr>
  <p:outlineViewPr>
    <p:cViewPr>
      <p:scale>
        <a:sx n="33" d="100"/>
        <a:sy n="33" d="100"/>
      </p:scale>
      <p:origin x="0" y="-30691"/>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handoutMaster" Target="handoutMasters/handout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tableStyles" Target="tableStyles.xml"/><Relationship Id="rId79" Type="http://schemas.openxmlformats.org/officeDocument/2006/relationships/customXml" Target="../customXml/item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theme" Target="theme/theme1.xml"/><Relationship Id="rId78"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ustomXml" Target="../customXml/item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5" y="2"/>
            <a:ext cx="4276255" cy="338143"/>
          </a:xfrm>
          <a:prstGeom prst="rect">
            <a:avLst/>
          </a:prstGeom>
        </p:spPr>
        <p:txBody>
          <a:bodyPr vert="horz" lIns="91433" tIns="45716" rIns="91433" bIns="45716" rtlCol="0"/>
          <a:lstStyle>
            <a:lvl1pPr algn="l">
              <a:defRPr sz="1200"/>
            </a:lvl1pPr>
          </a:lstStyle>
          <a:p>
            <a:endParaRPr lang="da-DK"/>
          </a:p>
        </p:txBody>
      </p:sp>
      <p:sp>
        <p:nvSpPr>
          <p:cNvPr id="3" name="Pladsholder til dato 2"/>
          <p:cNvSpPr>
            <a:spLocks noGrp="1"/>
          </p:cNvSpPr>
          <p:nvPr>
            <p:ph type="dt" sz="quarter" idx="1"/>
          </p:nvPr>
        </p:nvSpPr>
        <p:spPr>
          <a:xfrm>
            <a:off x="5587733" y="2"/>
            <a:ext cx="4276254" cy="338143"/>
          </a:xfrm>
          <a:prstGeom prst="rect">
            <a:avLst/>
          </a:prstGeom>
        </p:spPr>
        <p:txBody>
          <a:bodyPr vert="horz" lIns="91433" tIns="45716" rIns="91433" bIns="45716" rtlCol="0"/>
          <a:lstStyle>
            <a:lvl1pPr algn="r">
              <a:defRPr sz="1200"/>
            </a:lvl1pPr>
          </a:lstStyle>
          <a:p>
            <a:r>
              <a:rPr lang="da-DK"/>
              <a:t>28-09-2022</a:t>
            </a:r>
          </a:p>
        </p:txBody>
      </p:sp>
      <p:sp>
        <p:nvSpPr>
          <p:cNvPr id="4" name="Pladsholder til sidefod 3"/>
          <p:cNvSpPr>
            <a:spLocks noGrp="1"/>
          </p:cNvSpPr>
          <p:nvPr>
            <p:ph type="ftr" sz="quarter" idx="2"/>
          </p:nvPr>
        </p:nvSpPr>
        <p:spPr>
          <a:xfrm>
            <a:off x="5" y="6397622"/>
            <a:ext cx="4276255" cy="338143"/>
          </a:xfrm>
          <a:prstGeom prst="rect">
            <a:avLst/>
          </a:prstGeom>
        </p:spPr>
        <p:txBody>
          <a:bodyPr vert="horz" lIns="91433" tIns="45716" rIns="91433" bIns="45716" rtlCol="0" anchor="b"/>
          <a:lstStyle>
            <a:lvl1pPr algn="l">
              <a:defRPr sz="1200"/>
            </a:lvl1pPr>
          </a:lstStyle>
          <a:p>
            <a:endParaRPr lang="da-DK"/>
          </a:p>
        </p:txBody>
      </p:sp>
      <p:sp>
        <p:nvSpPr>
          <p:cNvPr id="5" name="Pladsholder til slidenummer 4"/>
          <p:cNvSpPr>
            <a:spLocks noGrp="1"/>
          </p:cNvSpPr>
          <p:nvPr>
            <p:ph type="sldNum" sz="quarter" idx="3"/>
          </p:nvPr>
        </p:nvSpPr>
        <p:spPr>
          <a:xfrm>
            <a:off x="5587733" y="6397622"/>
            <a:ext cx="4276254" cy="338143"/>
          </a:xfrm>
          <a:prstGeom prst="rect">
            <a:avLst/>
          </a:prstGeom>
        </p:spPr>
        <p:txBody>
          <a:bodyPr vert="horz" lIns="91433" tIns="45716" rIns="91433" bIns="45716" rtlCol="0" anchor="b"/>
          <a:lstStyle>
            <a:lvl1pPr algn="r">
              <a:defRPr sz="1200"/>
            </a:lvl1pPr>
          </a:lstStyle>
          <a:p>
            <a:fld id="{B720CCBC-6873-4A72-97CA-3BFD5C2164A0}" type="slidenum">
              <a:rPr lang="da-DK" smtClean="0"/>
              <a:t>‹nr.›</a:t>
            </a:fld>
            <a:endParaRPr lang="da-DK"/>
          </a:p>
        </p:txBody>
      </p:sp>
    </p:spTree>
    <p:extLst>
      <p:ext uri="{BB962C8B-B14F-4D97-AF65-F5344CB8AC3E}">
        <p14:creationId xmlns:p14="http://schemas.microsoft.com/office/powerpoint/2010/main" val="42807158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5" y="0"/>
            <a:ext cx="4275403" cy="337958"/>
          </a:xfrm>
          <a:prstGeom prst="rect">
            <a:avLst/>
          </a:prstGeom>
        </p:spPr>
        <p:txBody>
          <a:bodyPr vert="horz" lIns="91433" tIns="45716" rIns="91433" bIns="45716" rtlCol="0"/>
          <a:lstStyle>
            <a:lvl1pPr algn="l">
              <a:defRPr sz="1200">
                <a:latin typeface="Fighter" panose="00000500000000000000" pitchFamily="50" charset="0"/>
              </a:defRPr>
            </a:lvl1pPr>
          </a:lstStyle>
          <a:p>
            <a:endParaRPr lang="da-DK" dirty="0"/>
          </a:p>
        </p:txBody>
      </p:sp>
      <p:sp>
        <p:nvSpPr>
          <p:cNvPr id="3" name="Pladsholder til dato 2"/>
          <p:cNvSpPr>
            <a:spLocks noGrp="1"/>
          </p:cNvSpPr>
          <p:nvPr>
            <p:ph type="dt" idx="1"/>
          </p:nvPr>
        </p:nvSpPr>
        <p:spPr>
          <a:xfrm>
            <a:off x="5588631" y="0"/>
            <a:ext cx="4275403" cy="337958"/>
          </a:xfrm>
          <a:prstGeom prst="rect">
            <a:avLst/>
          </a:prstGeom>
        </p:spPr>
        <p:txBody>
          <a:bodyPr vert="horz" lIns="91433" tIns="45716" rIns="91433" bIns="45716" rtlCol="0"/>
          <a:lstStyle>
            <a:lvl1pPr algn="r">
              <a:defRPr sz="1200">
                <a:latin typeface="Fighter" panose="00000500000000000000" pitchFamily="50" charset="0"/>
              </a:defRPr>
            </a:lvl1pPr>
          </a:lstStyle>
          <a:p>
            <a:r>
              <a:rPr lang="da-DK"/>
              <a:t>28-09-2022</a:t>
            </a:r>
            <a:endParaRPr lang="da-DK" dirty="0"/>
          </a:p>
        </p:txBody>
      </p:sp>
      <p:sp>
        <p:nvSpPr>
          <p:cNvPr id="4" name="Pladsholder til slidebillede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33" tIns="45716" rIns="91433" bIns="45716" rtlCol="0" anchor="ctr"/>
          <a:lstStyle/>
          <a:p>
            <a:endParaRPr lang="da-DK" dirty="0"/>
          </a:p>
        </p:txBody>
      </p:sp>
      <p:sp>
        <p:nvSpPr>
          <p:cNvPr id="5" name="Pladsholder til noter 4"/>
          <p:cNvSpPr>
            <a:spLocks noGrp="1"/>
          </p:cNvSpPr>
          <p:nvPr>
            <p:ph type="body" sz="quarter" idx="3"/>
          </p:nvPr>
        </p:nvSpPr>
        <p:spPr>
          <a:xfrm>
            <a:off x="986632" y="3241589"/>
            <a:ext cx="7893050" cy="2652207"/>
          </a:xfrm>
          <a:prstGeom prst="rect">
            <a:avLst/>
          </a:prstGeom>
        </p:spPr>
        <p:txBody>
          <a:bodyPr vert="horz" lIns="91433" tIns="45716" rIns="91433" bIns="45716"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5" y="6397808"/>
            <a:ext cx="4275403" cy="337957"/>
          </a:xfrm>
          <a:prstGeom prst="rect">
            <a:avLst/>
          </a:prstGeom>
        </p:spPr>
        <p:txBody>
          <a:bodyPr vert="horz" lIns="91433" tIns="45716" rIns="91433" bIns="45716" rtlCol="0" anchor="b"/>
          <a:lstStyle>
            <a:lvl1pPr algn="l">
              <a:defRPr sz="1200">
                <a:latin typeface="Fighter" panose="00000500000000000000" pitchFamily="50" charset="0"/>
              </a:defRPr>
            </a:lvl1pPr>
          </a:lstStyle>
          <a:p>
            <a:endParaRPr lang="da-DK" dirty="0"/>
          </a:p>
        </p:txBody>
      </p:sp>
      <p:sp>
        <p:nvSpPr>
          <p:cNvPr id="7" name="Pladsholder til slidenummer 6"/>
          <p:cNvSpPr>
            <a:spLocks noGrp="1"/>
          </p:cNvSpPr>
          <p:nvPr>
            <p:ph type="sldNum" sz="quarter" idx="5"/>
          </p:nvPr>
        </p:nvSpPr>
        <p:spPr>
          <a:xfrm>
            <a:off x="5588631" y="6397808"/>
            <a:ext cx="4275403" cy="337957"/>
          </a:xfrm>
          <a:prstGeom prst="rect">
            <a:avLst/>
          </a:prstGeom>
        </p:spPr>
        <p:txBody>
          <a:bodyPr vert="horz" lIns="91433" tIns="45716" rIns="91433" bIns="45716" rtlCol="0" anchor="b"/>
          <a:lstStyle>
            <a:lvl1pPr algn="r">
              <a:defRPr sz="1200">
                <a:latin typeface="Fighter" panose="00000500000000000000" pitchFamily="50" charset="0"/>
              </a:defRPr>
            </a:lvl1pPr>
          </a:lstStyle>
          <a:p>
            <a:fld id="{6B7EE48D-0010-914E-B2E8-612C99007E8C}" type="slidenum">
              <a:rPr lang="da-DK" smtClean="0"/>
              <a:pPr/>
              <a:t>‹nr.›</a:t>
            </a:fld>
            <a:endParaRPr lang="da-DK" dirty="0"/>
          </a:p>
        </p:txBody>
      </p:sp>
    </p:spTree>
    <p:extLst>
      <p:ext uri="{BB962C8B-B14F-4D97-AF65-F5344CB8AC3E}">
        <p14:creationId xmlns:p14="http://schemas.microsoft.com/office/powerpoint/2010/main" val="329234013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Fighter" panose="00000500000000000000" pitchFamily="50" charset="0"/>
        <a:ea typeface="+mn-ea"/>
        <a:cs typeface="+mn-cs"/>
      </a:defRPr>
    </a:lvl1pPr>
    <a:lvl2pPr marL="457200" algn="l" defTabSz="914400" rtl="0" eaLnBrk="1" latinLnBrk="0" hangingPunct="1">
      <a:defRPr sz="1200" kern="1200">
        <a:solidFill>
          <a:schemeClr val="tx1"/>
        </a:solidFill>
        <a:latin typeface="Fighter" panose="00000500000000000000" pitchFamily="50" charset="0"/>
        <a:ea typeface="+mn-ea"/>
        <a:cs typeface="+mn-cs"/>
      </a:defRPr>
    </a:lvl2pPr>
    <a:lvl3pPr marL="914400" algn="l" defTabSz="914400" rtl="0" eaLnBrk="1" latinLnBrk="0" hangingPunct="1">
      <a:defRPr sz="1200" kern="1200">
        <a:solidFill>
          <a:schemeClr val="tx1"/>
        </a:solidFill>
        <a:latin typeface="Fighter" panose="00000500000000000000" pitchFamily="50" charset="0"/>
        <a:ea typeface="+mn-ea"/>
        <a:cs typeface="+mn-cs"/>
      </a:defRPr>
    </a:lvl3pPr>
    <a:lvl4pPr marL="1371600" algn="l" defTabSz="914400" rtl="0" eaLnBrk="1" latinLnBrk="0" hangingPunct="1">
      <a:defRPr sz="1200" kern="1200">
        <a:solidFill>
          <a:schemeClr val="tx1"/>
        </a:solidFill>
        <a:latin typeface="Fighter" panose="00000500000000000000" pitchFamily="50" charset="0"/>
        <a:ea typeface="+mn-ea"/>
        <a:cs typeface="+mn-cs"/>
      </a:defRPr>
    </a:lvl4pPr>
    <a:lvl5pPr marL="1828800" algn="l" defTabSz="914400" rtl="0" eaLnBrk="1" latinLnBrk="0" hangingPunct="1">
      <a:defRPr sz="1200" kern="1200">
        <a:solidFill>
          <a:schemeClr val="tx1"/>
        </a:solidFill>
        <a:latin typeface="Fighter"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ublications.aap.org/pediatrics/article/doi/10.1542/peds.2022-056586/188734/Adolescent-Use-of-Flavored-Non-Tobacco-Ora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fda.gov/about-fda/website-policies/website-disclaimer"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Hey</a:t>
            </a:r>
            <a:r>
              <a:rPr lang="da-DK" baseline="0" dirty="0"/>
              <a:t> og velkommen til </a:t>
            </a:r>
            <a:r>
              <a:rPr lang="da-DK" baseline="0" dirty="0">
                <a:sym typeface="Wingdings" panose="05000000000000000000" pitchFamily="2" charset="2"/>
              </a:rPr>
              <a:t> Jeg hedder Jacob og jeg arbejder til dagligt i vores forebyggelsesafdeling med tobaksforebyggelse. Det er mig, der skal tage jer gennem hele uddannelsen som sundhedsformidler. Jeg har undervist frivillige indenfor mange forskellige emner i flere år, og det er mit ansvar at udvikle og optimere materialet. Jeg synes, at det er fedt at arbejde med tobaksforebyggelse, da vi kan forhindre ufattelige megen sygdom og tidlig dø ved at fjerne rygning. Med mig i dag har jeg Olivia, Nina og Celina, der er i praktik hos os, og som koordinerer sundhedsformidlerindsatsen her i København. Så i virkeligheden får I meget mere med dem at gøre end mig. Sig endelig til undervejs, hvis der er nogle spørgsmål. Uddannelsen her bliver bedst når I er aktive, hvilket også er tilfældet når I selv skal undervise.</a:t>
            </a: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429208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Venner, familie</a:t>
            </a:r>
            <a:r>
              <a:rPr lang="da-DK" baseline="0" dirty="0"/>
              <a:t> </a:t>
            </a:r>
          </a:p>
          <a:p>
            <a:r>
              <a:rPr lang="da-DK" baseline="0" dirty="0"/>
              <a:t>Tilgængelighed og synlighed </a:t>
            </a:r>
          </a:p>
          <a:p>
            <a:r>
              <a:rPr lang="da-DK" baseline="0" dirty="0"/>
              <a:t>Fællesskab/socialt </a:t>
            </a:r>
            <a:endParaRPr lang="da-DK" dirty="0"/>
          </a:p>
          <a:p>
            <a:r>
              <a:rPr lang="da-DK" dirty="0"/>
              <a:t>Pres</a:t>
            </a:r>
          </a:p>
          <a:p>
            <a:r>
              <a:rPr lang="da-DK" dirty="0"/>
              <a:t>Film, TV</a:t>
            </a:r>
          </a:p>
          <a:p>
            <a:r>
              <a:rPr lang="da-DK" dirty="0"/>
              <a:t>Idoler </a:t>
            </a:r>
          </a:p>
          <a:p>
            <a:r>
              <a:rPr lang="da-DK" dirty="0"/>
              <a:t>Industrien</a:t>
            </a:r>
          </a:p>
          <a:p>
            <a:r>
              <a:rPr lang="da-DK" dirty="0"/>
              <a:t>Flertalsmisforståelser</a:t>
            </a:r>
          </a:p>
          <a:p>
            <a:r>
              <a:rPr lang="da-DK" dirty="0"/>
              <a:t>Normer</a:t>
            </a:r>
          </a:p>
          <a:p>
            <a:r>
              <a:rPr lang="da-DK" dirty="0"/>
              <a:t>Det</a:t>
            </a:r>
            <a:r>
              <a:rPr lang="da-DK" baseline="0" dirty="0"/>
              <a:t> er sejt </a:t>
            </a:r>
          </a:p>
          <a:p>
            <a:r>
              <a:rPr lang="da-DK" baseline="0" dirty="0"/>
              <a:t>Afslapning </a:t>
            </a:r>
          </a:p>
          <a:p>
            <a:r>
              <a:rPr lang="da-DK" baseline="0" dirty="0"/>
              <a:t>Rollemodeller</a:t>
            </a:r>
          </a:p>
          <a:p>
            <a:r>
              <a:rPr lang="da-DK" baseline="0" dirty="0"/>
              <a:t>Identitet/image </a:t>
            </a: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10</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358818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36" indent="-171436">
              <a:buFont typeface="Arial" panose="020B0604020202020204" pitchFamily="34" charset="0"/>
              <a:buChar char="•"/>
            </a:pPr>
            <a:r>
              <a:rPr lang="da-DK" dirty="0"/>
              <a:t>De andre gjorde det</a:t>
            </a:r>
          </a:p>
          <a:p>
            <a:pPr marL="171436" indent="-171436">
              <a:buFont typeface="Arial" panose="020B0604020202020204" pitchFamily="34" charset="0"/>
              <a:buChar char="•"/>
            </a:pPr>
            <a:r>
              <a:rPr lang="da-DK" dirty="0"/>
              <a:t>For at prøve</a:t>
            </a:r>
          </a:p>
          <a:p>
            <a:pPr marL="171436" indent="-171436">
              <a:buFont typeface="Arial" panose="020B0604020202020204" pitchFamily="34" charset="0"/>
              <a:buChar char="•"/>
            </a:pPr>
            <a:r>
              <a:rPr lang="da-DK" dirty="0"/>
              <a:t>Det var sejt – dengang</a:t>
            </a:r>
          </a:p>
          <a:p>
            <a:pPr marL="171436" indent="-171436">
              <a:buFont typeface="Arial" panose="020B0604020202020204" pitchFamily="34" charset="0"/>
              <a:buChar char="•"/>
            </a:pPr>
            <a:r>
              <a:rPr lang="da-DK" dirty="0"/>
              <a:t>Spændende, noget man ikke måtte</a:t>
            </a:r>
          </a:p>
          <a:p>
            <a:pPr marL="171436" indent="-171436">
              <a:buFont typeface="Arial" panose="020B0604020202020204" pitchFamily="34" charset="0"/>
              <a:buChar char="•"/>
            </a:pPr>
            <a:r>
              <a:rPr lang="da-DK" dirty="0"/>
              <a:t>For at ‘være med’</a:t>
            </a:r>
          </a:p>
          <a:p>
            <a:pPr marL="171436" indent="-171436">
              <a:buFont typeface="Arial" panose="020B0604020202020204" pitchFamily="34" charset="0"/>
              <a:buChar char="•"/>
            </a:pPr>
            <a:r>
              <a:rPr lang="da-DK" dirty="0"/>
              <a:t>Fællesskabet</a:t>
            </a:r>
          </a:p>
          <a:p>
            <a:pPr marL="171436" indent="-171436">
              <a:buFont typeface="Arial" panose="020B0604020202020204" pitchFamily="34" charset="0"/>
              <a:buChar char="•"/>
            </a:pPr>
            <a:r>
              <a:rPr lang="da-DK" dirty="0"/>
              <a:t>Det gjorde de seje</a:t>
            </a:r>
          </a:p>
          <a:p>
            <a:pPr marL="171436" indent="-171436">
              <a:buFont typeface="Arial" panose="020B0604020202020204" pitchFamily="34" charset="0"/>
              <a:buChar char="•"/>
            </a:pPr>
            <a:r>
              <a:rPr lang="da-DK" dirty="0"/>
              <a:t>For at være populær</a:t>
            </a:r>
          </a:p>
          <a:p>
            <a:pPr marL="171436" indent="-171436">
              <a:buFont typeface="Arial" panose="020B0604020202020204" pitchFamily="34" charset="0"/>
              <a:buChar char="•"/>
            </a:pPr>
            <a:r>
              <a:rPr lang="da-DK" dirty="0"/>
              <a:t>Mine venner røg</a:t>
            </a:r>
          </a:p>
          <a:p>
            <a:pPr marL="171436" indent="-171436">
              <a:buFont typeface="Arial" panose="020B0604020202020204" pitchFamily="34" charset="0"/>
              <a:buChar char="•"/>
            </a:pPr>
            <a:r>
              <a:rPr lang="da-DK" dirty="0"/>
              <a:t>Prøve grænser</a:t>
            </a:r>
          </a:p>
          <a:p>
            <a:pPr marL="171436" indent="-171436">
              <a:buFont typeface="Arial" panose="020B0604020202020204" pitchFamily="34" charset="0"/>
              <a:buChar char="•"/>
            </a:pPr>
            <a:endParaRPr lang="da-DK" dirty="0"/>
          </a:p>
          <a:p>
            <a:r>
              <a:rPr lang="da-DK" dirty="0"/>
              <a:t>Men opsummeret er det de tre vigtigste: Fællesskab, cool og forbudt/oprør</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11</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330714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sz="1200" dirty="0"/>
              <a:t>Vi hører oftere og oftere at unge bruger snus som selvmedicinering. Fx når de har det dårligt, skal koncentrere sig til eksamen eller har brug for at slappe af.</a:t>
            </a:r>
          </a:p>
          <a:p>
            <a:pPr marL="0" indent="0">
              <a:buFontTx/>
              <a:buNone/>
            </a:pPr>
            <a:r>
              <a:rPr lang="da-DK" sz="1200" dirty="0"/>
              <a:t>Et snusforbrug er nemt at skjule, og man kan bruge produktet uanset tid og sted.</a:t>
            </a:r>
          </a:p>
          <a:p>
            <a:pPr marL="0" indent="0">
              <a:buFontTx/>
              <a:buNone/>
            </a:pPr>
            <a:endParaRPr lang="da-DK" sz="1200" dirty="0"/>
          </a:p>
          <a:p>
            <a:pPr marL="0" indent="0">
              <a:buFontTx/>
              <a:buNone/>
            </a:pPr>
            <a:r>
              <a:rPr lang="da-DK" sz="1200" dirty="0"/>
              <a:t>Fælles for </a:t>
            </a:r>
            <a:r>
              <a:rPr lang="da-DK" sz="1200" dirty="0" err="1"/>
              <a:t>vapes</a:t>
            </a:r>
            <a:r>
              <a:rPr lang="da-DK" sz="1200" dirty="0"/>
              <a:t> og snus er at de begge bliver set som et sundere alternativ end cigaretter. Nogle bruger disse produktet som et middel med at ryge. Det er en farlig udvikling, da kroppen stadig får nikotin og i nogle tilfælde større mængder. Der er en opfattelse af at disse produkter er mere socialt acceptable Derudover fremhæves produkterne også som bedre end cigaretter, da lugten ikke sætter sig i tøj og hår.</a:t>
            </a:r>
          </a:p>
        </p:txBody>
      </p:sp>
      <p:sp>
        <p:nvSpPr>
          <p:cNvPr id="4" name="Pladsholder til slidenummer 3"/>
          <p:cNvSpPr>
            <a:spLocks noGrp="1"/>
          </p:cNvSpPr>
          <p:nvPr>
            <p:ph type="sldNum" sz="quarter" idx="10"/>
          </p:nvPr>
        </p:nvSpPr>
        <p:spPr/>
        <p:txBody>
          <a:bodyPr/>
          <a:lstStyle/>
          <a:p>
            <a:pPr defTabSz="954908">
              <a:defRPr/>
            </a:pPr>
            <a:fld id="{6B7EE48D-0010-914E-B2E8-612C99007E8C}" type="slidenum">
              <a:rPr lang="da-DK">
                <a:solidFill>
                  <a:prstClr val="black"/>
                </a:solidFill>
              </a:rPr>
              <a:pPr defTabSz="954908">
                <a:defRPr/>
              </a:pPr>
              <a:t>12</a:t>
            </a:fld>
            <a:endParaRPr lang="da-DK" dirty="0">
              <a:solidFill>
                <a:prstClr val="black"/>
              </a:solidFill>
            </a:endParaRPr>
          </a:p>
        </p:txBody>
      </p:sp>
      <p:sp>
        <p:nvSpPr>
          <p:cNvPr id="5" name="Pladsholder til dato 4"/>
          <p:cNvSpPr>
            <a:spLocks noGrp="1"/>
          </p:cNvSpPr>
          <p:nvPr>
            <p:ph type="dt" idx="11"/>
          </p:nvPr>
        </p:nvSpPr>
        <p:spPr/>
        <p:txBody>
          <a:bodyPr/>
          <a:lstStyle/>
          <a:p>
            <a:pPr defTabSz="954908">
              <a:defRPr/>
            </a:pPr>
            <a:r>
              <a:rPr lang="da-DK">
                <a:solidFill>
                  <a:prstClr val="black"/>
                </a:solidFill>
              </a:rPr>
              <a:t>04-10-2021</a:t>
            </a:r>
            <a:endParaRPr lang="da-DK" dirty="0">
              <a:solidFill>
                <a:prstClr val="black"/>
              </a:solidFill>
            </a:endParaRPr>
          </a:p>
        </p:txBody>
      </p:sp>
      <p:sp>
        <p:nvSpPr>
          <p:cNvPr id="6" name="Pladsholder til sidefod 5"/>
          <p:cNvSpPr>
            <a:spLocks noGrp="1"/>
          </p:cNvSpPr>
          <p:nvPr>
            <p:ph type="ftr" sz="quarter" idx="12"/>
          </p:nvPr>
        </p:nvSpPr>
        <p:spPr/>
        <p:txBody>
          <a:bodyPr/>
          <a:lstStyle/>
          <a:p>
            <a:endParaRPr lang="da-DK" dirty="0"/>
          </a:p>
        </p:txBody>
      </p:sp>
    </p:spTree>
    <p:extLst>
      <p:ext uri="{BB962C8B-B14F-4D97-AF65-F5344CB8AC3E}">
        <p14:creationId xmlns:p14="http://schemas.microsoft.com/office/powerpoint/2010/main" val="118558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OLIVIA og NINA</a:t>
            </a:r>
          </a:p>
          <a:p>
            <a:endParaRPr lang="da-DK" dirty="0"/>
          </a:p>
          <a:p>
            <a:endParaRPr lang="da-DK" dirty="0"/>
          </a:p>
          <a:p>
            <a:r>
              <a:rPr lang="da-DK" dirty="0"/>
              <a:t>Kilder:</a:t>
            </a:r>
          </a:p>
          <a:p>
            <a:r>
              <a:rPr lang="da-DK" dirty="0"/>
              <a:t>Madroinstituttet</a:t>
            </a:r>
          </a:p>
        </p:txBody>
      </p:sp>
      <p:sp>
        <p:nvSpPr>
          <p:cNvPr id="4" name="Pladsholder til dato 3"/>
          <p:cNvSpPr>
            <a:spLocks noGrp="1"/>
          </p:cNvSpPr>
          <p:nvPr>
            <p:ph type="dt" idx="1"/>
          </p:nvPr>
        </p:nvSpPr>
        <p:spPr/>
        <p:txBody>
          <a:bodyPr/>
          <a:lstStyle/>
          <a:p>
            <a:r>
              <a:rPr lang="da-DK"/>
              <a:t>28-09-2022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13</a:t>
            </a:fld>
            <a:endParaRPr lang="da-DK" dirty="0"/>
          </a:p>
        </p:txBody>
      </p:sp>
    </p:spTree>
    <p:extLst>
      <p:ext uri="{BB962C8B-B14F-4D97-AF65-F5344CB8AC3E}">
        <p14:creationId xmlns:p14="http://schemas.microsoft.com/office/powerpoint/2010/main" val="3622287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14</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1683338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5" name="Pladsholder til slidenummer 4"/>
          <p:cNvSpPr>
            <a:spLocks noGrp="1"/>
          </p:cNvSpPr>
          <p:nvPr>
            <p:ph type="sldNum" sz="quarter" idx="11"/>
          </p:nvPr>
        </p:nvSpPr>
        <p:spPr/>
        <p:txBody>
          <a:bodyPr/>
          <a:lstStyle/>
          <a:p>
            <a:fld id="{6B7EE48D-0010-914E-B2E8-612C99007E8C}" type="slidenum">
              <a:rPr lang="da-DK" smtClean="0"/>
              <a:pPr/>
              <a:t>15</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207447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16</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621753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17</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2528137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18</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3537035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Kræftens Bekæmpelse har selvfølgelig særligt fokus på at forebygge kræft. Og cigaretter er det absolut mest kræftfremkaldende produkt. Men, der er kommet et væld af nikotinprodukter, som også indgår som en del af undervisningen.</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19</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36337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r>
              <a:rPr lang="da-DK" dirty="0"/>
              <a:t>Lynrunde, hvor alle siger, hvem de er, hvad de laver til dagligt og hvorfor de har meldt sig. </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2</a:t>
            </a:fld>
            <a:endParaRPr lang="da-DK" dirty="0"/>
          </a:p>
        </p:txBody>
      </p:sp>
      <p:sp>
        <p:nvSpPr>
          <p:cNvPr id="6" name="Pladsholder til dato 5"/>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899099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882">
              <a:defRPr/>
            </a:pPr>
            <a:r>
              <a:rPr lang="da-DK" dirty="0"/>
              <a:t>Psykologiske, fysiske og etiske argumenter.</a:t>
            </a:r>
          </a:p>
          <a:p>
            <a:pPr defTabSz="913882">
              <a:defRPr/>
            </a:pPr>
            <a:r>
              <a:rPr lang="da-DK" dirty="0"/>
              <a:t>7 ud af 10 voksne rygere svarer, at de fortryder de er startet med at ryge, og hvis</a:t>
            </a:r>
            <a:r>
              <a:rPr lang="da-DK" baseline="0" dirty="0"/>
              <a:t> de kunne leve deres liv om, ville de aldrig have tændt den første cigaret.</a:t>
            </a:r>
          </a:p>
          <a:p>
            <a:pPr defTabSz="913882">
              <a:defRPr/>
            </a:pPr>
            <a:r>
              <a:rPr lang="da-DK" baseline="0" dirty="0"/>
              <a:t>De fleste starter inden de er 18 år.</a:t>
            </a: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20</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3160113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Snuff</a:t>
            </a:r>
            <a:r>
              <a:rPr lang="da-DK" baseline="0" dirty="0"/>
              <a:t> – nasal snus- er tilladt i DK, men ikke pt. udbredt på det danske marked: https://www.retsinformation.dk/eli/lta/2019/965</a:t>
            </a:r>
          </a:p>
          <a:p>
            <a:endParaRPr lang="da-DK" baseline="0" dirty="0"/>
          </a:p>
          <a:p>
            <a:r>
              <a:rPr lang="da-DK" baseline="0" dirty="0"/>
              <a:t>Nikotinvingummi: FDA har advaret mod disse produkter, som markedsføres ulovligt i USA: https://www.fda.gov/news-events/press-announcements/fda-warns-manufacturer-marketing-illegal-flavored-nicotine-gummies  </a:t>
            </a:r>
            <a:r>
              <a:rPr lang="en-US" i="1" dirty="0">
                <a:latin typeface="+mn-lt"/>
              </a:rPr>
              <a:t>In a </a:t>
            </a:r>
            <a:r>
              <a:rPr lang="en-US" i="1" u="sng" dirty="0">
                <a:latin typeface="+mn-lt"/>
                <a:hlinkClick r:id="rId3"/>
              </a:rPr>
              <a:t>recent study published in the journal </a:t>
            </a:r>
            <a:r>
              <a:rPr lang="en-US" i="1" u="sng" dirty="0" err="1">
                <a:latin typeface="+mn-lt"/>
                <a:hlinkClick r:id="rId3"/>
              </a:rPr>
              <a:t>Pediatrics</a:t>
            </a:r>
            <a:r>
              <a:rPr lang="en-US" i="1" u="sng" dirty="0" err="1">
                <a:latin typeface="+mn-lt"/>
                <a:hlinkClick r:id="rId4"/>
              </a:rPr>
              <a:t>External</a:t>
            </a:r>
            <a:r>
              <a:rPr lang="en-US" i="1" u="sng" dirty="0">
                <a:latin typeface="+mn-lt"/>
                <a:hlinkClick r:id="rId4"/>
              </a:rPr>
              <a:t> Link Disclaimer</a:t>
            </a:r>
            <a:r>
              <a:rPr lang="en-US" i="1" dirty="0">
                <a:latin typeface="+mn-lt"/>
              </a:rPr>
              <a:t>, researchers found that flavored non-tobacco oral nicotine products, including gummies and lozenges, were among the most commonly used tobacco product among youth in southern California – second only to e-cigarettes. </a:t>
            </a:r>
            <a:endParaRPr lang="da-DK" i="1" dirty="0"/>
          </a:p>
        </p:txBody>
      </p:sp>
      <p:sp>
        <p:nvSpPr>
          <p:cNvPr id="4" name="Pladsholder til slidenummer 3"/>
          <p:cNvSpPr>
            <a:spLocks noGrp="1"/>
          </p:cNvSpPr>
          <p:nvPr>
            <p:ph type="sldNum" sz="quarter" idx="10"/>
          </p:nvPr>
        </p:nvSpPr>
        <p:spPr/>
        <p:txBody>
          <a:bodyPr/>
          <a:lstStyle/>
          <a:p>
            <a:pPr defTabSz="914324">
              <a:defRPr/>
            </a:pPr>
            <a:fld id="{6B7EE48D-0010-914E-B2E8-612C99007E8C}" type="slidenum">
              <a:rPr lang="da-DK">
                <a:solidFill>
                  <a:prstClr val="black"/>
                </a:solidFill>
              </a:rPr>
              <a:pPr defTabSz="914324">
                <a:defRPr/>
              </a:pPr>
              <a:t>21</a:t>
            </a:fld>
            <a:endParaRPr lang="da-DK" dirty="0">
              <a:solidFill>
                <a:prstClr val="black"/>
              </a:solidFill>
            </a:endParaRPr>
          </a:p>
        </p:txBody>
      </p:sp>
    </p:spTree>
    <p:extLst>
      <p:ext uri="{BB962C8B-B14F-4D97-AF65-F5344CB8AC3E}">
        <p14:creationId xmlns:p14="http://schemas.microsoft.com/office/powerpoint/2010/main" val="15775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mange tobaks- og nikotinprodukter, men blandt unge ser vi oftest brugen af disse tre produkter: </a:t>
            </a:r>
          </a:p>
          <a:p>
            <a:pPr marL="171450" indent="-171450">
              <a:buFont typeface="Arial" panose="020B0604020202020204" pitchFamily="34" charset="0"/>
              <a:buChar char="•"/>
            </a:pPr>
            <a:r>
              <a:rPr lang="da-DK" dirty="0"/>
              <a:t>Cigaretter.</a:t>
            </a:r>
          </a:p>
          <a:p>
            <a:pPr marL="171450" indent="-171450">
              <a:buFont typeface="Arial" panose="020B0604020202020204" pitchFamily="34" charset="0"/>
              <a:buChar char="•"/>
            </a:pPr>
            <a:r>
              <a:rPr lang="da-DK" dirty="0"/>
              <a:t>Snus, en samlet betegnelse for de produkter der bruges under læben. Ofte er der tale om nikotinposer.</a:t>
            </a:r>
          </a:p>
          <a:p>
            <a:pPr marL="171450" indent="-171450">
              <a:buFont typeface="Arial" panose="020B0604020202020204" pitchFamily="34" charset="0"/>
              <a:buChar char="•"/>
            </a:pPr>
            <a:r>
              <a:rPr lang="da-DK" dirty="0"/>
              <a:t>E-cigaretter, som også indbefatter </a:t>
            </a:r>
            <a:r>
              <a:rPr lang="da-DK" dirty="0" err="1"/>
              <a:t>puff</a:t>
            </a:r>
            <a:r>
              <a:rPr lang="da-DK" dirty="0"/>
              <a:t> bars.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Om det lige er det ene produkt eller det andet er ikke så væsentligt. Der er nikotin i dem alle, og derfor kan vi godt tale om dem samlet. </a:t>
            </a:r>
          </a:p>
          <a:p>
            <a:endParaRPr lang="da-DK" dirty="0"/>
          </a:p>
          <a:p>
            <a:r>
              <a:rPr lang="da-DK" dirty="0"/>
              <a:t>Evt. tal på de 15-29 årige:</a:t>
            </a:r>
          </a:p>
          <a:p>
            <a:pPr marL="171450" indent="-171450">
              <a:buFont typeface="Arial" panose="020B0604020202020204" pitchFamily="34" charset="0"/>
              <a:buChar char="•"/>
            </a:pPr>
            <a:r>
              <a:rPr lang="da-DK" dirty="0"/>
              <a:t>19% af ryger dagligt eller lejlighedsvist.</a:t>
            </a:r>
          </a:p>
          <a:p>
            <a:pPr marL="171450" indent="-171450">
              <a:buFont typeface="Arial" panose="020B0604020202020204" pitchFamily="34" charset="0"/>
              <a:buChar char="•"/>
            </a:pPr>
            <a:r>
              <a:rPr lang="da-DK" dirty="0"/>
              <a:t>6,8 % bruger e-cigaretter dagligt eller lejlighedsvist.</a:t>
            </a:r>
          </a:p>
          <a:p>
            <a:pPr marL="171450" indent="-171450">
              <a:buFont typeface="Arial" panose="020B0604020202020204" pitchFamily="34" charset="0"/>
              <a:buChar char="•"/>
            </a:pPr>
            <a:r>
              <a:rPr lang="da-DK" dirty="0"/>
              <a:t>12,9 % bruger snus dagligt eller lejlighedsvist.</a:t>
            </a:r>
          </a:p>
        </p:txBody>
      </p:sp>
      <p:sp>
        <p:nvSpPr>
          <p:cNvPr id="4" name="Pladsholder til dato 3"/>
          <p:cNvSpPr>
            <a:spLocks noGrp="1"/>
          </p:cNvSpPr>
          <p:nvPr>
            <p:ph type="dt" idx="1"/>
          </p:nvPr>
        </p:nvSpPr>
        <p:spPr/>
        <p:txBody>
          <a:bodyPr/>
          <a:lstStyle/>
          <a:p>
            <a:r>
              <a:rPr lang="da-DK"/>
              <a:t>05-10-2022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22</a:t>
            </a:fld>
            <a:endParaRPr lang="da-DK" dirty="0"/>
          </a:p>
        </p:txBody>
      </p:sp>
    </p:spTree>
    <p:extLst>
      <p:ext uri="{BB962C8B-B14F-4D97-AF65-F5344CB8AC3E}">
        <p14:creationId xmlns:p14="http://schemas.microsoft.com/office/powerpoint/2010/main" val="163412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5" name="Pladsholder til slidenummer 4"/>
          <p:cNvSpPr>
            <a:spLocks noGrp="1"/>
          </p:cNvSpPr>
          <p:nvPr>
            <p:ph type="sldNum" sz="quarter" idx="11"/>
          </p:nvPr>
        </p:nvSpPr>
        <p:spPr/>
        <p:txBody>
          <a:bodyPr/>
          <a:lstStyle/>
          <a:p>
            <a:fld id="{6B7EE48D-0010-914E-B2E8-612C99007E8C}" type="slidenum">
              <a:rPr lang="da-DK" smtClean="0"/>
              <a:pPr/>
              <a:t>23</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382790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Kl. 20.06</a:t>
            </a:r>
          </a:p>
          <a:p>
            <a:endParaRPr lang="da-DK" baseline="0" dirty="0"/>
          </a:p>
          <a:p>
            <a:r>
              <a:rPr lang="da-DK" baseline="0" dirty="0"/>
              <a:t>Smager af slik og frugt, virker uskadelige. Indeholder nikotinsalte, kan inhalere dybere, kraftigere og optager hurtigere nikotinen. Ofte med ICE effekt som virker kølende i svælget.</a:t>
            </a:r>
          </a:p>
          <a:p>
            <a:endParaRPr lang="da-DK" baseline="0" dirty="0"/>
          </a:p>
          <a:p>
            <a:r>
              <a:rPr lang="da-DK" baseline="0" dirty="0"/>
              <a:t>En </a:t>
            </a:r>
            <a:r>
              <a:rPr lang="da-DK" baseline="0" dirty="0" err="1"/>
              <a:t>Puff</a:t>
            </a:r>
            <a:r>
              <a:rPr lang="da-DK" baseline="0" dirty="0"/>
              <a:t> Bar har lige så meget nikotin som en pakke cigaretter.</a:t>
            </a:r>
            <a:endParaRPr lang="da-DK" dirty="0"/>
          </a:p>
          <a:p>
            <a:pPr algn="l"/>
            <a:endParaRPr lang="da-DK" b="0" i="0" dirty="0">
              <a:solidFill>
                <a:srgbClr val="212121"/>
              </a:solidFill>
              <a:effectLst/>
              <a:latin typeface="SequelSans"/>
            </a:endParaRPr>
          </a:p>
          <a:p>
            <a:pPr algn="l"/>
            <a:r>
              <a:rPr lang="da-DK" b="0" i="0" dirty="0">
                <a:solidFill>
                  <a:srgbClr val="212121"/>
                </a:solidFill>
                <a:effectLst/>
                <a:latin typeface="SequelSans"/>
              </a:rPr>
              <a:t>Siden juni 2022 har Sikkerhedsstyrelsen politianmeldt 106 ulovlige salg af </a:t>
            </a:r>
            <a:r>
              <a:rPr lang="da-DK" b="0" i="0" dirty="0" err="1">
                <a:solidFill>
                  <a:srgbClr val="212121"/>
                </a:solidFill>
                <a:effectLst/>
                <a:latin typeface="SequelSans"/>
              </a:rPr>
              <a:t>engangs</a:t>
            </a:r>
            <a:r>
              <a:rPr lang="da-DK" b="0" i="0" dirty="0">
                <a:solidFill>
                  <a:srgbClr val="212121"/>
                </a:solidFill>
                <a:effectLst/>
                <a:latin typeface="SequelSans"/>
              </a:rPr>
              <a:t>-e-cigaretter med eksempelvis frugt- eller sliksmag. Det skriver styrelsen i en pressemeddelelse.</a:t>
            </a:r>
          </a:p>
          <a:p>
            <a:pPr algn="l"/>
            <a:r>
              <a:rPr lang="da-DK" b="0" i="0" dirty="0">
                <a:solidFill>
                  <a:srgbClr val="212121"/>
                </a:solidFill>
                <a:effectLst/>
                <a:latin typeface="SequelSans"/>
              </a:rPr>
              <a:t>De farverige emballager og søde smage er særligt tillokkende for børn og unge, lyder det fra Sikkerhedsstyrelsen. Men i Danmark må man kun sælge e-cigaretter med tobak- og mentolsmag.</a:t>
            </a:r>
          </a:p>
          <a:p>
            <a:pPr algn="l"/>
            <a:r>
              <a:rPr lang="da-DK" b="0" i="0" dirty="0">
                <a:solidFill>
                  <a:srgbClr val="212121"/>
                </a:solidFill>
                <a:effectLst/>
                <a:latin typeface="SequelSans"/>
              </a:rPr>
              <a:t>Derfor har styrelsen foretaget 1.542 kontroller i perioden – herunder 621 i fysiske butikker:</a:t>
            </a:r>
          </a:p>
          <a:p>
            <a:pPr algn="l"/>
            <a:r>
              <a:rPr lang="da-DK" b="0" i="0" dirty="0">
                <a:solidFill>
                  <a:srgbClr val="212121"/>
                </a:solidFill>
                <a:effectLst/>
                <a:latin typeface="SequelSans"/>
              </a:rPr>
              <a:t>»Vores tilsynsførende har mange steder været på detektivarbejde for at finde frem til </a:t>
            </a:r>
            <a:r>
              <a:rPr lang="da-DK" b="0" i="0" dirty="0" err="1">
                <a:solidFill>
                  <a:srgbClr val="212121"/>
                </a:solidFill>
                <a:effectLst/>
                <a:latin typeface="SequelSans"/>
              </a:rPr>
              <a:t>engangs</a:t>
            </a:r>
            <a:r>
              <a:rPr lang="da-DK" b="0" i="0" dirty="0">
                <a:solidFill>
                  <a:srgbClr val="212121"/>
                </a:solidFill>
                <a:effectLst/>
                <a:latin typeface="SequelSans"/>
              </a:rPr>
              <a:t>-e-cigaretterne. Men det er erfarne folk, og mange steder kan der være spor, for eksempel tom emballage, som får de tilsynsførende til at lede videre,« siger produktchef i Sikkerhedsstyrelsen Lone </a:t>
            </a:r>
            <a:r>
              <a:rPr lang="da-DK" b="0" i="0" dirty="0" err="1">
                <a:solidFill>
                  <a:srgbClr val="212121"/>
                </a:solidFill>
                <a:effectLst/>
                <a:latin typeface="SequelSans"/>
              </a:rPr>
              <a:t>Brose</a:t>
            </a:r>
            <a:r>
              <a:rPr lang="da-DK" b="0" i="0" dirty="0">
                <a:solidFill>
                  <a:srgbClr val="212121"/>
                </a:solidFill>
                <a:effectLst/>
                <a:latin typeface="SequelSans"/>
              </a:rPr>
              <a:t>.</a:t>
            </a:r>
          </a:p>
          <a:p>
            <a:pPr algn="l"/>
            <a:r>
              <a:rPr lang="da-DK" b="0" i="0" dirty="0">
                <a:solidFill>
                  <a:srgbClr val="212121"/>
                </a:solidFill>
                <a:effectLst/>
                <a:latin typeface="SequelSans"/>
              </a:rPr>
              <a:t>Hun fortæller samtidig, at flere butikker systematisk skjuler e-cigaretterne under disken eller i et skab, fordi de godt ved, de ikke må sælge dem.</a:t>
            </a:r>
          </a:p>
          <a:p>
            <a:pPr algn="l"/>
            <a:r>
              <a:rPr lang="da-DK" b="0" i="0" dirty="0">
                <a:solidFill>
                  <a:srgbClr val="212121"/>
                </a:solidFill>
                <a:effectLst/>
                <a:latin typeface="SequelSans"/>
              </a:rPr>
              <a:t>Ud over at kontrollere butikkerne har Sikkerhedsstyrelsen lukket 522 profiler på sociale medier, hvor der også foregik ulovligt salg</a:t>
            </a:r>
          </a:p>
          <a:p>
            <a:pPr defTabSz="914168">
              <a:defRPr/>
            </a:pP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24</a:t>
            </a:fld>
            <a:endParaRPr lang="da-DK" dirty="0"/>
          </a:p>
        </p:txBody>
      </p:sp>
      <p:sp>
        <p:nvSpPr>
          <p:cNvPr id="5" name="Pladsholder til dato 4"/>
          <p:cNvSpPr>
            <a:spLocks noGrp="1"/>
          </p:cNvSpPr>
          <p:nvPr>
            <p:ph type="dt" idx="11"/>
          </p:nvPr>
        </p:nvSpPr>
        <p:spPr/>
        <p:txBody>
          <a:bodyPr/>
          <a:lstStyle/>
          <a:p>
            <a:r>
              <a:rPr lang="da-DK"/>
              <a:t>24-08-2022</a:t>
            </a:r>
            <a:endParaRPr lang="da-DK" dirty="0"/>
          </a:p>
        </p:txBody>
      </p:sp>
    </p:spTree>
    <p:extLst>
      <p:ext uri="{BB962C8B-B14F-4D97-AF65-F5344CB8AC3E}">
        <p14:creationId xmlns:p14="http://schemas.microsoft.com/office/powerpoint/2010/main" val="357131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Kl. 20.06</a:t>
            </a:r>
          </a:p>
          <a:p>
            <a:endParaRPr lang="da-DK" baseline="0" dirty="0"/>
          </a:p>
          <a:p>
            <a:r>
              <a:rPr lang="da-DK" baseline="0" dirty="0"/>
              <a:t>Smager af slik og frugt, virker uskadelige. Indeholder nikotinsalte, kan inhalere dybere, kraftigere og optager hurtigere nikotinen. Ofte med ICE effekt som virker kølende i svælget.</a:t>
            </a:r>
          </a:p>
          <a:p>
            <a:endParaRPr lang="da-DK" baseline="0" dirty="0"/>
          </a:p>
          <a:p>
            <a:r>
              <a:rPr lang="da-DK" baseline="0" dirty="0"/>
              <a:t>En </a:t>
            </a:r>
            <a:r>
              <a:rPr lang="da-DK" baseline="0" dirty="0" err="1"/>
              <a:t>Puff</a:t>
            </a:r>
            <a:r>
              <a:rPr lang="da-DK" baseline="0" dirty="0"/>
              <a:t> Bar har lige så meget nikotin som en pakke cigaretter.</a:t>
            </a:r>
            <a:endParaRPr lang="da-DK" dirty="0"/>
          </a:p>
          <a:p>
            <a:pPr algn="l"/>
            <a:endParaRPr lang="da-DK" b="0" i="0" dirty="0">
              <a:solidFill>
                <a:srgbClr val="212121"/>
              </a:solidFill>
              <a:effectLst/>
              <a:latin typeface="SequelSans"/>
            </a:endParaRPr>
          </a:p>
          <a:p>
            <a:pPr algn="l"/>
            <a:r>
              <a:rPr lang="da-DK" b="0" i="0" dirty="0">
                <a:solidFill>
                  <a:srgbClr val="212121"/>
                </a:solidFill>
                <a:effectLst/>
                <a:latin typeface="SequelSans"/>
              </a:rPr>
              <a:t>Siden juni 2022 har Sikkerhedsstyrelsen politianmeldt 106 ulovlige salg af </a:t>
            </a:r>
            <a:r>
              <a:rPr lang="da-DK" b="0" i="0" dirty="0" err="1">
                <a:solidFill>
                  <a:srgbClr val="212121"/>
                </a:solidFill>
                <a:effectLst/>
                <a:latin typeface="SequelSans"/>
              </a:rPr>
              <a:t>engangs</a:t>
            </a:r>
            <a:r>
              <a:rPr lang="da-DK" b="0" i="0" dirty="0">
                <a:solidFill>
                  <a:srgbClr val="212121"/>
                </a:solidFill>
                <a:effectLst/>
                <a:latin typeface="SequelSans"/>
              </a:rPr>
              <a:t>-e-cigaretter med eksempelvis frugt- eller sliksmag. Det skriver styrelsen i en pressemeddelelse.</a:t>
            </a:r>
          </a:p>
          <a:p>
            <a:pPr algn="l"/>
            <a:r>
              <a:rPr lang="da-DK" b="0" i="0" dirty="0">
                <a:solidFill>
                  <a:srgbClr val="212121"/>
                </a:solidFill>
                <a:effectLst/>
                <a:latin typeface="SequelSans"/>
              </a:rPr>
              <a:t>De farverige emballager og søde smage er særligt tillokkende for børn og unge, lyder det fra Sikkerhedsstyrelsen. Men i Danmark må man kun sælge e-cigaretter med tobak- og mentolsmag.</a:t>
            </a:r>
          </a:p>
          <a:p>
            <a:pPr algn="l"/>
            <a:r>
              <a:rPr lang="da-DK" b="0" i="0" dirty="0">
                <a:solidFill>
                  <a:srgbClr val="212121"/>
                </a:solidFill>
                <a:effectLst/>
                <a:latin typeface="SequelSans"/>
              </a:rPr>
              <a:t>Derfor har styrelsen foretaget 1.542 kontroller i perioden – herunder 621 i fysiske butikker:</a:t>
            </a:r>
          </a:p>
          <a:p>
            <a:pPr algn="l"/>
            <a:r>
              <a:rPr lang="da-DK" b="0" i="0" dirty="0">
                <a:solidFill>
                  <a:srgbClr val="212121"/>
                </a:solidFill>
                <a:effectLst/>
                <a:latin typeface="SequelSans"/>
              </a:rPr>
              <a:t>»Vores tilsynsførende har mange steder været på detektivarbejde for at finde frem til </a:t>
            </a:r>
            <a:r>
              <a:rPr lang="da-DK" b="0" i="0" dirty="0" err="1">
                <a:solidFill>
                  <a:srgbClr val="212121"/>
                </a:solidFill>
                <a:effectLst/>
                <a:latin typeface="SequelSans"/>
              </a:rPr>
              <a:t>engangs</a:t>
            </a:r>
            <a:r>
              <a:rPr lang="da-DK" b="0" i="0" dirty="0">
                <a:solidFill>
                  <a:srgbClr val="212121"/>
                </a:solidFill>
                <a:effectLst/>
                <a:latin typeface="SequelSans"/>
              </a:rPr>
              <a:t>-e-cigaretterne. Men det er erfarne folk, og mange steder kan der være spor, for eksempel tom emballage, som får de tilsynsførende til at lede videre,« siger produktchef i Sikkerhedsstyrelsen Lone </a:t>
            </a:r>
            <a:r>
              <a:rPr lang="da-DK" b="0" i="0" dirty="0" err="1">
                <a:solidFill>
                  <a:srgbClr val="212121"/>
                </a:solidFill>
                <a:effectLst/>
                <a:latin typeface="SequelSans"/>
              </a:rPr>
              <a:t>Brose</a:t>
            </a:r>
            <a:r>
              <a:rPr lang="da-DK" b="0" i="0" dirty="0">
                <a:solidFill>
                  <a:srgbClr val="212121"/>
                </a:solidFill>
                <a:effectLst/>
                <a:latin typeface="SequelSans"/>
              </a:rPr>
              <a:t>.</a:t>
            </a:r>
          </a:p>
          <a:p>
            <a:pPr algn="l"/>
            <a:r>
              <a:rPr lang="da-DK" b="0" i="0" dirty="0">
                <a:solidFill>
                  <a:srgbClr val="212121"/>
                </a:solidFill>
                <a:effectLst/>
                <a:latin typeface="SequelSans"/>
              </a:rPr>
              <a:t>Hun fortæller samtidig, at flere butikker systematisk skjuler e-cigaretterne under disken eller i et skab, fordi de godt ved, de ikke må sælge dem.</a:t>
            </a:r>
          </a:p>
          <a:p>
            <a:pPr algn="l"/>
            <a:r>
              <a:rPr lang="da-DK" b="0" i="0" dirty="0">
                <a:solidFill>
                  <a:srgbClr val="212121"/>
                </a:solidFill>
                <a:effectLst/>
                <a:latin typeface="SequelSans"/>
              </a:rPr>
              <a:t>Ud over at kontrollere butikkerne har Sikkerhedsstyrelsen lukket 522 profiler på sociale medier, hvor der også foregik ulovligt salg</a:t>
            </a:r>
          </a:p>
          <a:p>
            <a:pPr defTabSz="914168">
              <a:defRPr/>
            </a:pP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25</a:t>
            </a:fld>
            <a:endParaRPr lang="da-DK" dirty="0"/>
          </a:p>
        </p:txBody>
      </p:sp>
      <p:sp>
        <p:nvSpPr>
          <p:cNvPr id="5" name="Pladsholder til dato 4"/>
          <p:cNvSpPr>
            <a:spLocks noGrp="1"/>
          </p:cNvSpPr>
          <p:nvPr>
            <p:ph type="dt" idx="11"/>
          </p:nvPr>
        </p:nvSpPr>
        <p:spPr/>
        <p:txBody>
          <a:bodyPr/>
          <a:lstStyle/>
          <a:p>
            <a:r>
              <a:rPr lang="da-DK"/>
              <a:t>24-08-2022</a:t>
            </a:r>
            <a:endParaRPr lang="da-DK" dirty="0"/>
          </a:p>
        </p:txBody>
      </p:sp>
    </p:spTree>
    <p:extLst>
      <p:ext uri="{BB962C8B-B14F-4D97-AF65-F5344CB8AC3E}">
        <p14:creationId xmlns:p14="http://schemas.microsoft.com/office/powerpoint/2010/main" val="1489806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chemeClr val="accent1">
                    <a:lumMod val="50000"/>
                  </a:schemeClr>
                </a:solidFill>
              </a:rPr>
              <a:t>Mange unge ser ikke vandpiberygning som ”rygning”. Sandsynligvis fordi det dufter godt og fordi røgen køles ned, så det ikke føles ubehageligt at få ned i lungerne. </a:t>
            </a:r>
            <a:endParaRPr lang="da-DK" baseline="0" dirty="0"/>
          </a:p>
          <a:p>
            <a:endParaRPr lang="da-DK" baseline="0" dirty="0"/>
          </a:p>
          <a:p>
            <a:r>
              <a:rPr lang="da-DK" baseline="0" dirty="0"/>
              <a:t>Vi ved mindre om sundhedskonsekvenserne, da der ikke findes mange studier om vandpibe. Tobakken er det samme, men vandpibetobakken indeholder flere sukkerarter. Den viden vi har omkring helbredskonsekvenserne afslører at det er ligeså skadeligt og giver de samme sygdomme som tobak. </a:t>
            </a:r>
          </a:p>
          <a:p>
            <a:r>
              <a:rPr lang="da-DK" baseline="0" dirty="0"/>
              <a:t>Derudover er der forbrændingen, som med det glødende kul, udvikler store mængder kulilte og aldehyder. </a:t>
            </a:r>
          </a:p>
          <a:p>
            <a:r>
              <a:rPr lang="da-DK" baseline="0" dirty="0"/>
              <a:t>De færreste er fysisk afhængige, det er det sociale, hyggen, duften og fællesskabet som trækker. Røgen føles mild og rund, da den er nedkølet (modsat cigaretter). Det er derfor nemt for ikkerygere at ryge vandpibe.</a:t>
            </a:r>
          </a:p>
          <a:p>
            <a:endParaRPr lang="da-DK" baseline="0" dirty="0"/>
          </a:p>
          <a:p>
            <a:r>
              <a:rPr lang="da-DK" baseline="0" dirty="0"/>
              <a:t>Kulilte: besøgende på vandpibecafe har større kulilteniveau end besøgende på cafe med cigaretrøg (ca.3 gange større). </a:t>
            </a:r>
          </a:p>
          <a:p>
            <a:endParaRPr lang="da-DK" baseline="0" dirty="0"/>
          </a:p>
          <a:p>
            <a:r>
              <a:rPr lang="da-DK" baseline="0" dirty="0"/>
              <a:t>Kilde: Best </a:t>
            </a:r>
            <a:r>
              <a:rPr lang="da-DK" baseline="0" dirty="0" err="1"/>
              <a:t>Practice</a:t>
            </a:r>
            <a:r>
              <a:rPr lang="da-DK" baseline="0" dirty="0"/>
              <a:t>, lungemedicin, september 2014. </a:t>
            </a:r>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26</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3686766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4" name="Pladsholder til slidenummer 3"/>
          <p:cNvSpPr>
            <a:spLocks noGrp="1"/>
          </p:cNvSpPr>
          <p:nvPr>
            <p:ph type="sldNum" sz="quarter" idx="10"/>
          </p:nvPr>
        </p:nvSpPr>
        <p:spPr/>
        <p:txBody>
          <a:bodyPr/>
          <a:lstStyle/>
          <a:p>
            <a:pPr defTabSz="914324">
              <a:defRPr/>
            </a:pPr>
            <a:fld id="{6B7EE48D-0010-914E-B2E8-612C99007E8C}" type="slidenum">
              <a:rPr lang="da-DK">
                <a:solidFill>
                  <a:prstClr val="black"/>
                </a:solidFill>
              </a:rPr>
              <a:pPr defTabSz="914324">
                <a:defRPr/>
              </a:pPr>
              <a:t>27</a:t>
            </a:fld>
            <a:endParaRPr lang="da-DK" dirty="0">
              <a:solidFill>
                <a:prstClr val="black"/>
              </a:solidFill>
            </a:endParaRPr>
          </a:p>
        </p:txBody>
      </p:sp>
      <p:sp>
        <p:nvSpPr>
          <p:cNvPr id="5" name="Pladsholder til noter 4"/>
          <p:cNvSpPr>
            <a:spLocks noGrp="1"/>
          </p:cNvSpPr>
          <p:nvPr>
            <p:ph type="body" sz="quarter" idx="11"/>
          </p:nvPr>
        </p:nvSpPr>
        <p:spPr/>
        <p:txBody>
          <a:bodyPr/>
          <a:lstStyle/>
          <a:p>
            <a:endParaRPr lang="da-DK" dirty="0"/>
          </a:p>
        </p:txBody>
      </p:sp>
    </p:spTree>
    <p:extLst>
      <p:ext uri="{BB962C8B-B14F-4D97-AF65-F5344CB8AC3E}">
        <p14:creationId xmlns:p14="http://schemas.microsoft.com/office/powerpoint/2010/main" val="1905703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4" name="Pladsholder til slidenummer 3"/>
          <p:cNvSpPr>
            <a:spLocks noGrp="1"/>
          </p:cNvSpPr>
          <p:nvPr>
            <p:ph type="sldNum" sz="quarter" idx="10"/>
          </p:nvPr>
        </p:nvSpPr>
        <p:spPr/>
        <p:txBody>
          <a:bodyPr/>
          <a:lstStyle/>
          <a:p>
            <a:pPr defTabSz="914324">
              <a:defRPr/>
            </a:pPr>
            <a:fld id="{6B7EE48D-0010-914E-B2E8-612C99007E8C}" type="slidenum">
              <a:rPr lang="da-DK">
                <a:solidFill>
                  <a:prstClr val="black"/>
                </a:solidFill>
              </a:rPr>
              <a:pPr defTabSz="914324">
                <a:defRPr/>
              </a:pPr>
              <a:t>28</a:t>
            </a:fld>
            <a:endParaRPr lang="da-DK" dirty="0">
              <a:solidFill>
                <a:prstClr val="black"/>
              </a:solidFill>
            </a:endParaRPr>
          </a:p>
        </p:txBody>
      </p:sp>
      <p:sp>
        <p:nvSpPr>
          <p:cNvPr id="5" name="Pladsholder til noter 4"/>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4053066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endParaRPr lang="da-DK" b="1"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29</a:t>
            </a:fld>
            <a:endParaRPr lang="da-DK" dirty="0"/>
          </a:p>
        </p:txBody>
      </p:sp>
    </p:spTree>
    <p:extLst>
      <p:ext uri="{BB962C8B-B14F-4D97-AF65-F5344CB8AC3E}">
        <p14:creationId xmlns:p14="http://schemas.microsoft.com/office/powerpoint/2010/main" val="2181502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0"/>
          </p:nvPr>
        </p:nvSpPr>
        <p:spPr/>
        <p:txBody>
          <a:bodyPr/>
          <a:lstStyle/>
          <a:p>
            <a:r>
              <a:rPr lang="da-DK"/>
              <a:t>28-09-2022</a:t>
            </a: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3</a:t>
            </a:fld>
            <a:endParaRPr lang="da-DK" dirty="0"/>
          </a:p>
        </p:txBody>
      </p:sp>
    </p:spTree>
    <p:extLst>
      <p:ext uri="{BB962C8B-B14F-4D97-AF65-F5344CB8AC3E}">
        <p14:creationId xmlns:p14="http://schemas.microsoft.com/office/powerpoint/2010/main" val="1843329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defTabSz="914324">
              <a:defRPr/>
            </a:pPr>
            <a:fld id="{6B7EE48D-0010-914E-B2E8-612C99007E8C}" type="slidenum">
              <a:rPr lang="da-DK">
                <a:solidFill>
                  <a:prstClr val="black"/>
                </a:solidFill>
              </a:rPr>
              <a:pPr defTabSz="914324">
                <a:defRPr/>
              </a:pPr>
              <a:t>30</a:t>
            </a:fld>
            <a:endParaRPr lang="da-DK" dirty="0">
              <a:solidFill>
                <a:prstClr val="black"/>
              </a:solidFill>
            </a:endParaRPr>
          </a:p>
        </p:txBody>
      </p:sp>
    </p:spTree>
    <p:extLst>
      <p:ext uri="{BB962C8B-B14F-4D97-AF65-F5344CB8AC3E}">
        <p14:creationId xmlns:p14="http://schemas.microsoft.com/office/powerpoint/2010/main" val="1689569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31</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2221066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093">
              <a:defRPr/>
            </a:pPr>
            <a:r>
              <a:rPr lang="da-DK" dirty="0"/>
              <a:t>Det der er</a:t>
            </a:r>
            <a:r>
              <a:rPr lang="da-DK" baseline="0" dirty="0"/>
              <a:t> fællesnævneren for de her produkter er nikotin. </a:t>
            </a:r>
          </a:p>
          <a:p>
            <a:pPr defTabSz="914093">
              <a:defRPr/>
            </a:pPr>
            <a:endParaRPr lang="da-DK" baseline="0" dirty="0"/>
          </a:p>
          <a:p>
            <a:pPr defTabSz="914093">
              <a:defRPr/>
            </a:pPr>
            <a:r>
              <a:rPr lang="da-DK" baseline="0" dirty="0"/>
              <a:t>De cigaretter der er på markedet i dag, afgiver mere nikotin end de gjorde førhen</a:t>
            </a:r>
          </a:p>
          <a:p>
            <a:pPr defTabSz="914093">
              <a:defRPr/>
            </a:pPr>
            <a:endParaRPr lang="da-DK" baseline="0" dirty="0"/>
          </a:p>
          <a:p>
            <a:pPr defTabSz="914093">
              <a:defRPr/>
            </a:pPr>
            <a:r>
              <a:rPr lang="da-DK" dirty="0"/>
              <a:t>Afhængigheden skal tænkes på tværs – samme redskaber (men helbredskonsekvenser kan være forskellig og brugen af dem). </a:t>
            </a:r>
            <a:r>
              <a:rPr lang="da-DK" dirty="0">
                <a:sym typeface="Wingdings" panose="05000000000000000000" pitchFamily="2" charset="2"/>
              </a:rPr>
              <a:t> derfor dykker vi ned i de forskellige produkter. </a:t>
            </a:r>
            <a:endParaRPr lang="da-DK" dirty="0"/>
          </a:p>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32</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444547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34</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199750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093">
              <a:defRPr/>
            </a:pPr>
            <a:r>
              <a:rPr lang="da-DK" dirty="0"/>
              <a:t>Men hvorfor er det at rygning og brug af tobak er så skidt. Hvad er det, det gør ved kroppen. </a:t>
            </a:r>
          </a:p>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35</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3692267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36</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3498283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dirty="0"/>
              <a:t>Hvis vi skal kigge på rygning og helbred, så øger rygning risikoen for mere end 16 forskellige kræftformer, men øger også risikoen for en række andre sygdomme. </a:t>
            </a:r>
          </a:p>
          <a:p>
            <a:pPr rtl="0"/>
            <a:endParaRPr lang="da-DK" b="1" dirty="0"/>
          </a:p>
          <a:p>
            <a:pPr rtl="0"/>
            <a:r>
              <a:rPr lang="da-DK" b="1" dirty="0"/>
              <a:t>Mild KOL</a:t>
            </a:r>
            <a:endParaRPr lang="da-DK" dirty="0"/>
          </a:p>
          <a:p>
            <a:pPr rtl="0"/>
            <a:r>
              <a:rPr lang="da-DK" dirty="0"/>
              <a:t>Over 80 % af den forventede lungefunktion er tilbage</a:t>
            </a:r>
          </a:p>
          <a:p>
            <a:pPr rtl="0"/>
            <a:r>
              <a:rPr lang="da-DK" b="1" dirty="0"/>
              <a:t>Moderat KOL</a:t>
            </a:r>
            <a:endParaRPr lang="da-DK" dirty="0"/>
          </a:p>
          <a:p>
            <a:pPr rtl="0"/>
            <a:r>
              <a:rPr lang="da-DK" dirty="0"/>
              <a:t>Mellem 50 % og 79 % af den forventede lungefunktion er tilbage</a:t>
            </a:r>
          </a:p>
          <a:p>
            <a:pPr rtl="0"/>
            <a:r>
              <a:rPr lang="da-DK" b="1" dirty="0"/>
              <a:t>Svær KOL</a:t>
            </a:r>
            <a:endParaRPr lang="da-DK" dirty="0"/>
          </a:p>
          <a:p>
            <a:pPr rtl="0"/>
            <a:r>
              <a:rPr lang="da-DK" dirty="0"/>
              <a:t>Mellem 30% og 49% af den forventede lungefunktion er tilbage</a:t>
            </a:r>
          </a:p>
          <a:p>
            <a:pPr rtl="0"/>
            <a:r>
              <a:rPr lang="da-DK" b="1" dirty="0"/>
              <a:t>Meget svær KOL</a:t>
            </a:r>
            <a:endParaRPr lang="da-DK" dirty="0"/>
          </a:p>
          <a:p>
            <a:pPr rtl="0"/>
            <a:r>
              <a:rPr lang="da-DK" dirty="0"/>
              <a:t>Under 30 % af den forventede lungefunktion tilbage</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37</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728559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Husk at nævne økonomi som en konsekvens også </a:t>
            </a:r>
            <a:r>
              <a:rPr lang="da-DK" baseline="0" dirty="0">
                <a:sym typeface="Wingdings" panose="05000000000000000000" pitchFamily="2" charset="2"/>
              </a:rPr>
              <a:t>. </a:t>
            </a:r>
          </a:p>
          <a:p>
            <a:endParaRPr lang="da-DK" baseline="0" dirty="0">
              <a:sym typeface="Wingdings" panose="05000000000000000000" pitchFamily="2" charset="2"/>
            </a:endParaRPr>
          </a:p>
          <a:p>
            <a:r>
              <a:rPr lang="da-DK" baseline="0" dirty="0">
                <a:sym typeface="Wingdings" panose="05000000000000000000" pitchFamily="2" charset="2"/>
              </a:rPr>
              <a:t>1 pk. om dagen koster 20.000 kr. om året. (med en pris på 60 kr. om året bliver det 21.900 kr.)</a:t>
            </a:r>
          </a:p>
          <a:p>
            <a:endParaRPr lang="da-DK" baseline="0" dirty="0">
              <a:sym typeface="Wingdings" panose="05000000000000000000" pitchFamily="2" charset="2"/>
            </a:endParaRPr>
          </a:p>
          <a:p>
            <a:endParaRPr lang="da-DK" dirty="0"/>
          </a:p>
          <a:p>
            <a:r>
              <a:rPr lang="da-DK" dirty="0"/>
              <a:t>Kilde: </a:t>
            </a:r>
          </a:p>
          <a:p>
            <a:r>
              <a:rPr lang="da-DK" dirty="0"/>
              <a:t>Sygdomsbyrden i Danmark 2015, SIF</a:t>
            </a:r>
            <a:r>
              <a:rPr lang="da-DK" baseline="0" dirty="0"/>
              <a:t> for Sundhedsstyrelsen</a:t>
            </a:r>
          </a:p>
          <a:p>
            <a:endParaRPr lang="da-DK" baseline="0" dirty="0"/>
          </a:p>
          <a:p>
            <a:r>
              <a:rPr lang="da-DK" b="1" baseline="0" dirty="0"/>
              <a:t>Efter 12 timer er kulilten ude af kroppen</a:t>
            </a:r>
          </a:p>
          <a:p>
            <a:r>
              <a:rPr lang="da-DK" b="1" baseline="0" dirty="0"/>
              <a:t>3-4 uger vil den fysiske afhængighed være ovre</a:t>
            </a:r>
          </a:p>
          <a:p>
            <a:endParaRPr lang="da-DK" baseline="0" dirty="0"/>
          </a:p>
          <a:p>
            <a:r>
              <a:rPr lang="da-DK" baseline="0" dirty="0"/>
              <a:t>Fem gange forøget risiko for blodprop blandt &lt;40 årige der ryger:</a:t>
            </a:r>
          </a:p>
          <a:p>
            <a:endParaRPr lang="da-DK" dirty="0"/>
          </a:p>
          <a:p>
            <a:r>
              <a:rPr lang="da-DK" dirty="0"/>
              <a:t>-</a:t>
            </a:r>
            <a:r>
              <a:rPr lang="da-DK" dirty="0" err="1"/>
              <a:t>Mahonen</a:t>
            </a:r>
            <a:r>
              <a:rPr lang="da-DK" dirty="0"/>
              <a:t> MS, </a:t>
            </a:r>
            <a:r>
              <a:rPr lang="da-DK" dirty="0" err="1"/>
              <a:t>McElduff</a:t>
            </a:r>
            <a:r>
              <a:rPr lang="da-DK" dirty="0"/>
              <a:t> P, </a:t>
            </a:r>
            <a:r>
              <a:rPr lang="da-DK" dirty="0" err="1"/>
              <a:t>Dobson</a:t>
            </a:r>
            <a:r>
              <a:rPr lang="da-DK" dirty="0"/>
              <a:t> AJ, </a:t>
            </a:r>
            <a:r>
              <a:rPr lang="da-DK" dirty="0" err="1"/>
              <a:t>Kuulasmaa</a:t>
            </a:r>
            <a:r>
              <a:rPr lang="da-DK" dirty="0"/>
              <a:t> KA, Evans AE. </a:t>
            </a:r>
            <a:r>
              <a:rPr lang="da-DK" dirty="0" err="1"/>
              <a:t>Current</a:t>
            </a:r>
            <a:r>
              <a:rPr lang="da-DK" dirty="0"/>
              <a:t> smoking and the</a:t>
            </a:r>
          </a:p>
          <a:p>
            <a:r>
              <a:rPr lang="en-US" dirty="0"/>
              <a:t>risk of non-fatal myocardial infarction in the WHO MONICA Project populations.</a:t>
            </a:r>
          </a:p>
          <a:p>
            <a:r>
              <a:rPr lang="da-DK" dirty="0" err="1"/>
              <a:t>Tob.Control</a:t>
            </a:r>
            <a:r>
              <a:rPr lang="da-DK" dirty="0"/>
              <a:t> 2004 Sep;13(3):244-50.</a:t>
            </a:r>
          </a:p>
          <a:p>
            <a:r>
              <a:rPr lang="da-DK" dirty="0"/>
              <a:t>-</a:t>
            </a:r>
            <a:r>
              <a:rPr lang="da-DK" dirty="0" err="1"/>
              <a:t>Parish</a:t>
            </a:r>
            <a:r>
              <a:rPr lang="da-DK" dirty="0"/>
              <a:t> S, Collins R, Peto R, Youngman L, </a:t>
            </a:r>
            <a:r>
              <a:rPr lang="da-DK" dirty="0" err="1"/>
              <a:t>Barton</a:t>
            </a:r>
            <a:r>
              <a:rPr lang="da-DK" dirty="0"/>
              <a:t> J, Jayne K, Clarke R, Appleby P, Lyon V,</a:t>
            </a:r>
          </a:p>
          <a:p>
            <a:r>
              <a:rPr lang="da-DK" dirty="0"/>
              <a:t>Cederholm-Williams S, et al. </a:t>
            </a:r>
            <a:r>
              <a:rPr lang="da-DK" dirty="0" err="1"/>
              <a:t>Cigarette</a:t>
            </a:r>
            <a:r>
              <a:rPr lang="da-DK" dirty="0"/>
              <a:t> smoking, </a:t>
            </a:r>
            <a:r>
              <a:rPr lang="da-DK" dirty="0" err="1"/>
              <a:t>tar</a:t>
            </a:r>
            <a:r>
              <a:rPr lang="da-DK" dirty="0"/>
              <a:t> </a:t>
            </a:r>
            <a:r>
              <a:rPr lang="da-DK" dirty="0" err="1"/>
              <a:t>yields</a:t>
            </a:r>
            <a:r>
              <a:rPr lang="da-DK" dirty="0"/>
              <a:t>, and non-fatal </a:t>
            </a:r>
            <a:r>
              <a:rPr lang="da-DK" dirty="0" err="1"/>
              <a:t>myocardial</a:t>
            </a:r>
            <a:endParaRPr lang="da-DK" dirty="0"/>
          </a:p>
          <a:p>
            <a:r>
              <a:rPr lang="en-US" dirty="0"/>
              <a:t>infarction: 14,000 cases and 32,000 controls in the United Kingdom. The International Studies</a:t>
            </a:r>
          </a:p>
          <a:p>
            <a:r>
              <a:rPr lang="en-US" dirty="0"/>
              <a:t>of Infarct Survival (ISIS) Collaborators. BMJ 1995 Aug 19;311(7003):471-7.</a:t>
            </a:r>
            <a:endParaRPr lang="da-DK" dirty="0"/>
          </a:p>
          <a:p>
            <a:endParaRPr lang="da-DK" dirty="0"/>
          </a:p>
          <a:p>
            <a:pPr defTabSz="628112" fontAlgn="base">
              <a:spcBef>
                <a:spcPct val="30000"/>
              </a:spcBef>
              <a:spcAft>
                <a:spcPct val="0"/>
              </a:spcAft>
              <a:defRPr/>
            </a:pPr>
            <a:r>
              <a:rPr lang="da-DK" dirty="0">
                <a:solidFill>
                  <a:srgbClr val="000000"/>
                </a:solidFill>
              </a:rPr>
              <a:t>Ved rygestop forsvinder den øgede risiko dog efter nogle år. </a:t>
            </a:r>
            <a:endParaRPr lang="da-DK" u="none" dirty="0"/>
          </a:p>
          <a:p>
            <a:endParaRPr lang="da-DK" u="none" dirty="0"/>
          </a:p>
          <a:p>
            <a:r>
              <a:rPr lang="da-DK" u="none" dirty="0"/>
              <a:t>Kræft:</a:t>
            </a:r>
            <a:r>
              <a:rPr lang="da-DK" u="none" baseline="0" dirty="0"/>
              <a:t> Lungekræft, strubekræft, mundhulekræft, spiserør, mavesæk, leverkræft, bugspytkirtel, blærekræft. (Man kendte næsten ikke til lungekræft før rygning kom til).</a:t>
            </a:r>
          </a:p>
          <a:p>
            <a:r>
              <a:rPr lang="da-DK" u="none" baseline="0" dirty="0"/>
              <a:t>Hjerte-kar-sygdomme: blodpropper i hjertet og hjernen, dårligt kredsløb i benene</a:t>
            </a:r>
          </a:p>
          <a:p>
            <a:r>
              <a:rPr lang="da-DK" u="none" baseline="0" dirty="0"/>
              <a:t>KOL: Lungernes væv er ødelagt og man bliver langsomt kvalt (320.000 personer med KOL i Danmark – 85 % af dem er i behandling pga. rygning)</a:t>
            </a:r>
          </a:p>
          <a:p>
            <a:r>
              <a:rPr lang="da-DK" u="none" baseline="0" dirty="0"/>
              <a:t>Diabetes</a:t>
            </a:r>
          </a:p>
          <a:p>
            <a:r>
              <a:rPr lang="da-DK" u="none" baseline="0" dirty="0"/>
              <a:t>Blindhed</a:t>
            </a:r>
          </a:p>
          <a:p>
            <a:r>
              <a:rPr lang="da-DK" u="none" baseline="0" dirty="0"/>
              <a:t>Knogleskørhed</a:t>
            </a:r>
          </a:p>
          <a:p>
            <a:r>
              <a:rPr lang="da-DK" u="none" baseline="0" dirty="0"/>
              <a:t>Impotens</a:t>
            </a:r>
          </a:p>
          <a:p>
            <a:r>
              <a:rPr lang="da-DK" u="none" baseline="0" dirty="0"/>
              <a:t>Nedsat frugtbarhed</a:t>
            </a:r>
          </a:p>
          <a:p>
            <a:r>
              <a:rPr lang="da-DK" u="none" baseline="0" dirty="0"/>
              <a:t>Mavesår</a:t>
            </a:r>
          </a:p>
          <a:p>
            <a:endParaRPr lang="da-DK" dirty="0"/>
          </a:p>
          <a:p>
            <a:r>
              <a:rPr lang="da-DK" u="sng" dirty="0"/>
              <a:t>Dårlig sårheling - ar (piercing, tatoveringer)</a:t>
            </a:r>
          </a:p>
          <a:p>
            <a:r>
              <a:rPr lang="da-DK" dirty="0">
                <a:effectLst/>
              </a:rPr>
              <a:t>Når du ryger, trækker dine blodårer sig sammen og kalker til. Det giver dårlig blodcirkulation og betyder, at der kommer mindre blod og dermed mindre ilt rundt i kroppen. Vævet har brug for ilt for at blive gendannet. En rygers sår er derfor længere tid om at hele. </a:t>
            </a:r>
          </a:p>
          <a:p>
            <a:endParaRPr lang="da-DK" dirty="0"/>
          </a:p>
          <a:p>
            <a:r>
              <a:rPr lang="da-DK" u="sng" dirty="0"/>
              <a:t>Svækket immunforsvar</a:t>
            </a:r>
          </a:p>
          <a:p>
            <a:r>
              <a:rPr lang="da-DK" dirty="0">
                <a:effectLst/>
              </a:rPr>
              <a:t>Rygerne ar et svækket immunforsvar. De får også lettere infektioner, da rensemekanismen og lungerne er beskadigede, og derfor har bakterier og vira nem adgang til kroppen. Rygere bliver derfor lettere forkølede, får ondt i halsen og influenza. </a:t>
            </a:r>
          </a:p>
          <a:p>
            <a:endParaRPr lang="da-DK" dirty="0"/>
          </a:p>
          <a:p>
            <a:r>
              <a:rPr lang="da-DK" u="sng" dirty="0"/>
              <a:t>Dårlig smags- og lugtesans</a:t>
            </a:r>
          </a:p>
          <a:p>
            <a:r>
              <a:rPr lang="da-DK" dirty="0">
                <a:effectLst/>
              </a:rPr>
              <a:t>Men det er ikke sikkert, du selv lægger mærke til det. Røgen nedsætter nemlig din smags- og lugtesans. Når du ryger, overstimulerer røgen dine smags- og lugteceller, så de virker dårligere. Det er det samme, der sker, når du spiser meget stærk mad, og det føles som om din mund og dine læber bliver bedøvede. </a:t>
            </a:r>
            <a:br>
              <a:rPr lang="da-DK" dirty="0">
                <a:effectLst/>
              </a:rPr>
            </a:br>
            <a:r>
              <a:rPr lang="da-DK" dirty="0">
                <a:effectLst/>
              </a:rPr>
              <a:t>Hvis du har prøvet at holde op med at ryge i et par dage, har du sikkert kunnet lugte, hvordan dit værelse og dit tøj lugter af røg. Det er sådan, ikke-rygere oplever dig og dit hjem. </a:t>
            </a:r>
          </a:p>
          <a:p>
            <a:br>
              <a:rPr lang="da-DK" dirty="0">
                <a:effectLst/>
              </a:rPr>
            </a:br>
            <a:r>
              <a:rPr lang="da-DK" u="sng" dirty="0"/>
              <a:t>Ånde - lugt</a:t>
            </a:r>
          </a:p>
          <a:p>
            <a:r>
              <a:rPr lang="da-DK" dirty="0">
                <a:effectLst/>
              </a:rPr>
              <a:t>Som ryger kommer dit tøj, dit hår, dine fingre og din ånde til at lugte af røg. </a:t>
            </a:r>
            <a:endParaRPr lang="da-DK" baseline="0" dirty="0"/>
          </a:p>
          <a:p>
            <a:endParaRPr lang="da-DK" dirty="0">
              <a:effectLst/>
            </a:endParaRPr>
          </a:p>
          <a:p>
            <a:r>
              <a:rPr lang="da-DK" u="sng" dirty="0">
                <a:effectLst/>
              </a:rPr>
              <a:t>Nedsat fertilitet</a:t>
            </a:r>
          </a:p>
          <a:p>
            <a:r>
              <a:rPr lang="da-DK" dirty="0">
                <a:effectLst/>
              </a:rPr>
              <a:t>Rygning kan gøre det sværere at blive gravid. Tobaksrøgen kan påvirke de kvindelige hormoner og ægløsningen. Hvis manden ryger, kan tobakken skade sædcellerne og medføre nedsat sædkvalitet. Selv få cigaretter kan skade.</a:t>
            </a:r>
          </a:p>
          <a:p>
            <a:r>
              <a:rPr lang="da-DK" dirty="0">
                <a:effectLst/>
              </a:rPr>
              <a:t>Tobakken gør det også sværere at holde på graviditeten. Blandt kvinder, der ryger, er der flere, som oplever en graviditet uden for livmoderen, eller at graviditeten ender med en spontan abort.</a:t>
            </a:r>
          </a:p>
          <a:p>
            <a:endParaRPr lang="da-DK" dirty="0"/>
          </a:p>
          <a:p>
            <a:r>
              <a:rPr lang="da-DK" u="sng" dirty="0"/>
              <a:t>Dårligere kondi</a:t>
            </a:r>
          </a:p>
          <a:p>
            <a:r>
              <a:rPr lang="da-DK" dirty="0">
                <a:effectLst/>
              </a:rPr>
              <a:t>Kondition er et udtryk for, hvor god din krop er til at få ilt ud til dine muskler. Musklerne skal have ilt for at kunne arbejde, og særlig meget ilt, når du dyrker sport. Når du ryger, sætter kulilten fra røgen sig på de røde blodlegemer,</a:t>
            </a:r>
            <a:r>
              <a:rPr lang="da-DK" baseline="0" dirty="0">
                <a:effectLst/>
              </a:rPr>
              <a:t> der hvor ilten skulle have siddet.</a:t>
            </a:r>
            <a:r>
              <a:rPr lang="da-DK" dirty="0">
                <a:effectLst/>
              </a:rPr>
              <a:t> Det gør det meget sværere for kroppen at transportere ilt ud til musklerne – og din kondition bliver derfor dårligere. </a:t>
            </a:r>
          </a:p>
          <a:p>
            <a:endParaRPr lang="da-DK" dirty="0"/>
          </a:p>
          <a:p>
            <a:r>
              <a:rPr lang="da-DK" u="sng" dirty="0"/>
              <a:t>Et belastet kredsløb</a:t>
            </a:r>
          </a:p>
          <a:p>
            <a:pPr marL="0" lvl="1" defTabSz="628112">
              <a:defRPr/>
            </a:pPr>
            <a:r>
              <a:rPr lang="da-DK" u="none" dirty="0"/>
              <a:t>Kan</a:t>
            </a:r>
            <a:r>
              <a:rPr lang="da-DK" u="none" baseline="0" dirty="0"/>
              <a:t> fx vise sig i form af at pulsen er højere eller man fryser mere. </a:t>
            </a:r>
          </a:p>
          <a:p>
            <a:pPr marL="0" lvl="1" defTabSz="628112">
              <a:defRPr/>
            </a:pPr>
            <a:r>
              <a:rPr lang="da-DK" u="none" baseline="0" dirty="0"/>
              <a:t>Hjertet skal pumpe hurtigere for at få nok ilt rundt i kroppen, fordi kulilten optager iltens plads på de røde blodlegemer.</a:t>
            </a:r>
            <a:endParaRPr lang="da-DK" u="none" dirty="0"/>
          </a:p>
          <a:p>
            <a:endParaRPr lang="da-DK" u="none" dirty="0"/>
          </a:p>
          <a:p>
            <a:r>
              <a:rPr lang="da-DK" u="sng" dirty="0"/>
              <a:t>Udseende (hud, tænder)</a:t>
            </a:r>
          </a:p>
          <a:p>
            <a:r>
              <a:rPr lang="da-DK" dirty="0">
                <a:effectLst/>
              </a:rPr>
              <a:t>Din hud bliver mere og mere grå og kedelig, jo længere tid, du har røget. Det sker, fordi nikotinen får de små blodkar i blodårerne til at trække sig sammen, og så kommer der mindre blod, ilt og næring ud til hudens yderste lag. </a:t>
            </a:r>
          </a:p>
          <a:p>
            <a:endParaRPr lang="da-DK" baseline="0" dirty="0"/>
          </a:p>
        </p:txBody>
      </p:sp>
      <p:sp>
        <p:nvSpPr>
          <p:cNvPr id="4" name="Pladsholder til slidenummer 3"/>
          <p:cNvSpPr>
            <a:spLocks noGrp="1"/>
          </p:cNvSpPr>
          <p:nvPr>
            <p:ph type="sldNum" sz="quarter" idx="10"/>
          </p:nvPr>
        </p:nvSpPr>
        <p:spPr/>
        <p:txBody>
          <a:bodyPr/>
          <a:lstStyle/>
          <a:p>
            <a:pPr defTabSz="914093">
              <a:defRPr/>
            </a:pPr>
            <a:fld id="{6B7EE48D-0010-914E-B2E8-612C99007E8C}" type="slidenum">
              <a:rPr lang="da-DK">
                <a:solidFill>
                  <a:prstClr val="black"/>
                </a:solidFill>
              </a:rPr>
              <a:pPr defTabSz="914093">
                <a:defRPr/>
              </a:pPr>
              <a:t>38</a:t>
            </a:fld>
            <a:endParaRPr lang="da-DK" dirty="0">
              <a:solidFill>
                <a:prstClr val="black"/>
              </a:solidFill>
            </a:endParaRPr>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1151012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slidenummer 3"/>
          <p:cNvSpPr>
            <a:spLocks noGrp="1"/>
          </p:cNvSpPr>
          <p:nvPr>
            <p:ph type="sldNum" sz="quarter" idx="10"/>
          </p:nvPr>
        </p:nvSpPr>
        <p:spPr/>
        <p:txBody>
          <a:bodyPr/>
          <a:lstStyle/>
          <a:p>
            <a:pPr defTabSz="914093">
              <a:defRPr/>
            </a:pPr>
            <a:fld id="{6B7EE48D-0010-914E-B2E8-612C99007E8C}" type="slidenum">
              <a:rPr lang="da-DK">
                <a:solidFill>
                  <a:prstClr val="black"/>
                </a:solidFill>
              </a:rPr>
              <a:pPr defTabSz="914093">
                <a:defRPr/>
              </a:pPr>
              <a:t>39</a:t>
            </a:fld>
            <a:endParaRPr lang="da-DK" dirty="0">
              <a:solidFill>
                <a:prstClr val="black"/>
              </a:solidFill>
            </a:endParaRPr>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241742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40</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49568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ato 3"/>
          <p:cNvSpPr>
            <a:spLocks noGrp="1"/>
          </p:cNvSpPr>
          <p:nvPr>
            <p:ph type="dt" idx="10"/>
          </p:nvPr>
        </p:nvSpPr>
        <p:spPr/>
        <p:txBody>
          <a:bodyPr/>
          <a:lstStyle/>
          <a:p>
            <a:r>
              <a:rPr lang="da-DK"/>
              <a:t>28-09-2022</a:t>
            </a: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a:t>
            </a:fld>
            <a:endParaRPr lang="da-DK" dirty="0"/>
          </a:p>
        </p:txBody>
      </p:sp>
    </p:spTree>
    <p:extLst>
      <p:ext uri="{BB962C8B-B14F-4D97-AF65-F5344CB8AC3E}">
        <p14:creationId xmlns:p14="http://schemas.microsoft.com/office/powerpoint/2010/main" val="2821504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r>
              <a:rPr lang="da-DK"/>
              <a:t>28-09-2022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41</a:t>
            </a:fld>
            <a:endParaRPr lang="da-DK" dirty="0"/>
          </a:p>
        </p:txBody>
      </p:sp>
    </p:spTree>
    <p:extLst>
      <p:ext uri="{BB962C8B-B14F-4D97-AF65-F5344CB8AC3E}">
        <p14:creationId xmlns:p14="http://schemas.microsoft.com/office/powerpoint/2010/main" val="2128740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093">
              <a:defRPr/>
            </a:pPr>
            <a:r>
              <a:rPr lang="da-DK" dirty="0">
                <a:solidFill>
                  <a:prstClr val="black"/>
                </a:solidFill>
                <a:latin typeface="Calibri" panose="020F0502020204030204"/>
              </a:rPr>
              <a:t>Skaderne ses formentlig også ved brug af tyggetobak og nikotinposer. Vi ved ikke om tandlægeforeningen skelner mellem produkterne eller om de betragter dem som en samlet gruppe.</a:t>
            </a:r>
            <a:endParaRPr lang="da-DK" dirty="0"/>
          </a:p>
          <a:p>
            <a:pPr defTabSz="628112"/>
            <a:r>
              <a:rPr lang="da-DK" dirty="0"/>
              <a:t>Snus skader tænder og tandkød og blotter tandhalsene, som er irreversibelt. Når først tandkødet har trukket sig tilbage, vokser det ikke frem igen </a:t>
            </a:r>
          </a:p>
          <a:p>
            <a:pPr defTabSz="628112"/>
            <a:endParaRPr lang="da-DK" dirty="0"/>
          </a:p>
          <a:p>
            <a:r>
              <a:rPr lang="da-DK" b="1" dirty="0"/>
              <a:t>Andre helbredsrisici</a:t>
            </a:r>
          </a:p>
          <a:p>
            <a:r>
              <a:rPr lang="da-DK" dirty="0"/>
              <a:t>Snus og tyggetobak kan få tandkødet til at trække sig tilbage, så mere af tænderne bliver synlige. Tandkød, der har trukket sig tilbage, kommer ikke igen, selvom man stopper med at bruge snus. Produkterne irriterer også slimhinden i munden, der som beskyttelse danner en slags hård hud i form af hvidlige, rynkede plamager. Snus og tyggetobak kan også misfarve tænderne. </a:t>
            </a:r>
          </a:p>
          <a:p>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42</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3232422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43</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160293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093">
              <a:defRPr/>
            </a:pPr>
            <a:r>
              <a:rPr lang="da-DK" dirty="0"/>
              <a:t>Hvis man betragter alle former for røgfri tobak som en samlet gruppe, er der tiltrækkeligt mange undersøgelser til at kunne konkludere, at røgfri tobak øger risikoen for kræft i mundhulen, spiserøret og bugspytkirtlen. Betragter man derimod svensk snus og tyggetobak som unikke produkter, er sammenhængen mindre klar. Der findes undersøgelser, som giver mistanke om, at svensk snus er kræftfremkaldende, men ikke tilstrækkeligt mange til at man kan drage en endelig konklusion. Vi kender ikke til undersøgelser af kræftrisikoen ved dansk tyggetobak. Indeholder op til 30 kræftfremkaldende stoffer. </a:t>
            </a:r>
          </a:p>
          <a:p>
            <a:pPr defTabSz="914093">
              <a:defRPr/>
            </a:pPr>
            <a:endParaRPr lang="da-DK" b="1" dirty="0">
              <a:solidFill>
                <a:srgbClr val="333333"/>
              </a:solidFill>
              <a:latin typeface="Arial" panose="020B0604020202020204" pitchFamily="34" charset="0"/>
            </a:endParaRPr>
          </a:p>
          <a:p>
            <a:pPr defTabSz="914093">
              <a:defRPr/>
            </a:pPr>
            <a:r>
              <a:rPr lang="da-DK" b="1" dirty="0">
                <a:solidFill>
                  <a:srgbClr val="333333"/>
                </a:solidFill>
                <a:latin typeface="Arial" panose="020B0604020202020204" pitchFamily="34" charset="0"/>
              </a:rPr>
              <a:t>Påvirkning af </a:t>
            </a:r>
            <a:r>
              <a:rPr lang="da-DK" b="1" dirty="0" err="1">
                <a:solidFill>
                  <a:srgbClr val="333333"/>
                </a:solidFill>
                <a:latin typeface="Arial" panose="020B0604020202020204" pitchFamily="34" charset="0"/>
              </a:rPr>
              <a:t>hjertekarsystemet</a:t>
            </a:r>
            <a:br>
              <a:rPr lang="da-DK" b="1" dirty="0">
                <a:solidFill>
                  <a:srgbClr val="333333"/>
                </a:solidFill>
                <a:latin typeface="Arial" panose="020B0604020202020204" pitchFamily="34" charset="0"/>
              </a:rPr>
            </a:br>
            <a:r>
              <a:rPr lang="da-DK" dirty="0">
                <a:solidFill>
                  <a:srgbClr val="333333"/>
                </a:solidFill>
                <a:latin typeface="Arial" panose="020B0604020202020204" pitchFamily="34" charset="0"/>
              </a:rPr>
              <a:t>Nikotinen i produkterne påvirker </a:t>
            </a:r>
            <a:r>
              <a:rPr lang="da-DK" dirty="0" err="1">
                <a:solidFill>
                  <a:srgbClr val="333333"/>
                </a:solidFill>
                <a:latin typeface="Arial" panose="020B0604020202020204" pitchFamily="34" charset="0"/>
              </a:rPr>
              <a:t>hjertekarsystemet</a:t>
            </a:r>
            <a:r>
              <a:rPr lang="da-DK" dirty="0">
                <a:solidFill>
                  <a:srgbClr val="333333"/>
                </a:solidFill>
                <a:latin typeface="Arial" panose="020B0604020202020204" pitchFamily="34" charset="0"/>
              </a:rPr>
              <a:t> - herunder puls og blodtryk, men der mangler mere viden på området.</a:t>
            </a:r>
            <a:r>
              <a:rPr lang="da-DK" baseline="30000" dirty="0">
                <a:solidFill>
                  <a:srgbClr val="333333"/>
                </a:solidFill>
                <a:latin typeface="Arial" panose="020B0604020202020204" pitchFamily="34" charset="0"/>
              </a:rPr>
              <a:t> </a:t>
            </a: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44</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2388389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det handle om,</a:t>
            </a:r>
            <a:r>
              <a:rPr lang="da-DK" baseline="0" dirty="0"/>
              <a:t> at I skal planlægge, hvad I skal hjem og gøre ud fra dette kursus. </a:t>
            </a: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45</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782328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r>
              <a:rPr lang="da-DK" dirty="0"/>
              <a:t>Forklar her meget grundigt,</a:t>
            </a:r>
            <a:r>
              <a:rPr lang="da-DK" baseline="0" dirty="0"/>
              <a:t> hvad de skal ud i. </a:t>
            </a:r>
          </a:p>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46</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9543125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r>
              <a:rPr lang="da-DK" dirty="0"/>
              <a:t>Husk: </a:t>
            </a:r>
            <a:r>
              <a:rPr lang="da-DK" dirty="0" err="1"/>
              <a:t>faktaarkene</a:t>
            </a:r>
            <a:r>
              <a:rPr lang="da-DK" baseline="0" dirty="0"/>
              <a:t> er baggrundsviden for at køre øvelserne/undervisningen</a:t>
            </a:r>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47</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884332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48</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550286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49</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3071515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50</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240200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5</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2783596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51</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29538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52</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547116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5" name="Pladsholder til slidenummer 4"/>
          <p:cNvSpPr>
            <a:spLocks noGrp="1"/>
          </p:cNvSpPr>
          <p:nvPr>
            <p:ph type="sldNum" sz="quarter" idx="11"/>
          </p:nvPr>
        </p:nvSpPr>
        <p:spPr/>
        <p:txBody>
          <a:bodyPr/>
          <a:lstStyle/>
          <a:p>
            <a:fld id="{6B7EE48D-0010-914E-B2E8-612C99007E8C}" type="slidenum">
              <a:rPr lang="da-DK" smtClean="0"/>
              <a:pPr/>
              <a:t>53</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4019701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r>
              <a:rPr lang="da-DK" dirty="0"/>
              <a:t>Variation og aktiviteter</a:t>
            </a:r>
          </a:p>
          <a:p>
            <a:pPr defTabSz="914324">
              <a:defRPr/>
            </a:pPr>
            <a:r>
              <a:rPr lang="da-DK" dirty="0"/>
              <a:t>humor – knap så alvorligt </a:t>
            </a:r>
          </a:p>
          <a:p>
            <a:pPr defTabSz="914324">
              <a:defRPr/>
            </a:pPr>
            <a:r>
              <a:rPr lang="da-DK" dirty="0"/>
              <a:t>Dialog! Dialog! Dialog! </a:t>
            </a:r>
          </a:p>
          <a:p>
            <a:pPr defTabSz="914324">
              <a:defRPr/>
            </a:pPr>
            <a:r>
              <a:rPr lang="da-DK" dirty="0"/>
              <a:t>Deres virkelighed og ingen forkerte svar </a:t>
            </a:r>
          </a:p>
          <a:p>
            <a:pPr defTabSz="914324">
              <a:defRPr/>
            </a:pPr>
            <a:r>
              <a:rPr lang="da-DK" dirty="0"/>
              <a:t>Gør plads til spørgsmål og nysgerrighed</a:t>
            </a:r>
          </a:p>
          <a:p>
            <a:pPr defTabSz="914324">
              <a:defRPr/>
            </a:pPr>
            <a:r>
              <a:rPr lang="da-DK" dirty="0"/>
              <a:t>Klar på at improvisere</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54</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8892654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r>
              <a:rPr lang="da-DK" dirty="0"/>
              <a:t>Grupper á tre. Hver gruppe får</a:t>
            </a:r>
            <a:r>
              <a:rPr lang="da-DK" baseline="0" dirty="0"/>
              <a:t> et klassetrin. </a:t>
            </a:r>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55</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424157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56</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249667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57</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19464827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r>
              <a:rPr lang="da-DK"/>
              <a:t>28-09-2022</a:t>
            </a: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58</a:t>
            </a:fld>
            <a:endParaRPr lang="da-DK" dirty="0"/>
          </a:p>
        </p:txBody>
      </p:sp>
    </p:spTree>
    <p:extLst>
      <p:ext uri="{BB962C8B-B14F-4D97-AF65-F5344CB8AC3E}">
        <p14:creationId xmlns:p14="http://schemas.microsoft.com/office/powerpoint/2010/main" val="2027925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59</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63222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r>
              <a:rPr lang="da-DK" sz="1600" dirty="0"/>
              <a:t>Vi er ikke kun sundhedsformidlere i KBH, vi har i hele DK. Og hvad er hovedtankerne bag. </a:t>
            </a:r>
          </a:p>
          <a:p>
            <a:pPr marL="285727" indent="-285727"/>
            <a:r>
              <a:rPr lang="da-DK" sz="1600" dirty="0"/>
              <a:t>Flere sundhedsformidlere rundt i Danmark </a:t>
            </a:r>
            <a:br>
              <a:rPr lang="da-DK" sz="1600" dirty="0"/>
            </a:br>
            <a:endParaRPr lang="da-DK" sz="1600" dirty="0"/>
          </a:p>
          <a:p>
            <a:pPr marL="285727" indent="-285727"/>
            <a:r>
              <a:rPr lang="da-DK" sz="1600" dirty="0"/>
              <a:t>Ung-til-ung-dialog i stedet for løftede pegefingre </a:t>
            </a:r>
            <a:br>
              <a:rPr lang="da-DK" sz="1600" dirty="0"/>
            </a:br>
            <a:endParaRPr lang="da-DK" sz="1600" dirty="0"/>
          </a:p>
          <a:p>
            <a:pPr marL="285727" indent="-285727"/>
            <a:r>
              <a:rPr lang="da-DK" sz="1600" dirty="0"/>
              <a:t>Ud på grundskoler og ungdomsuddannelser </a:t>
            </a:r>
            <a:br>
              <a:rPr lang="da-DK" sz="1600" dirty="0"/>
            </a:br>
            <a:endParaRPr lang="da-DK" sz="1600" dirty="0"/>
          </a:p>
          <a:p>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6</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3333274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Interaktiv undervisning – spørg gerne ind undervejs. Jeg inddrager jer og øvelser/spørgsmål</a:t>
            </a:r>
            <a:r>
              <a:rPr lang="da-DK" baseline="0" dirty="0"/>
              <a:t> fra film. </a:t>
            </a:r>
          </a:p>
          <a:p>
            <a:r>
              <a:rPr lang="da-DK" baseline="0" dirty="0"/>
              <a:t>Ud at prøve det af.</a:t>
            </a: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7</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222372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24">
              <a:defRPr/>
            </a:pPr>
            <a:r>
              <a:rPr lang="da-DK" dirty="0"/>
              <a:t>Speeddatingøvelse – indercirkel og ydercirkel, og det sidste spørgsmål stilles to nye grupper – hhv. inder- og ydercirklen. Så har alle hilst på alle. </a:t>
            </a:r>
          </a:p>
          <a:p>
            <a:pPr defTabSz="914324">
              <a:defRPr/>
            </a:pPr>
            <a:endParaRPr lang="da-DK" dirty="0"/>
          </a:p>
          <a:p>
            <a:pPr marL="171436" indent="-171436">
              <a:buFont typeface="Arial" panose="020B0604020202020204" pitchFamily="34" charset="0"/>
              <a:buChar char="•"/>
            </a:pPr>
            <a:r>
              <a:rPr lang="da-DK" dirty="0"/>
              <a:t>Hvorfor har du valgt at ville være frivillig sundhedsformidler? </a:t>
            </a:r>
          </a:p>
          <a:p>
            <a:pPr marL="171436" indent="-171436">
              <a:buFont typeface="Arial" panose="020B0604020202020204" pitchFamily="34" charset="0"/>
              <a:buChar char="•"/>
            </a:pPr>
            <a:r>
              <a:rPr lang="da-DK" dirty="0"/>
              <a:t>Hvad glæder du dig mest til ved at undervise?  </a:t>
            </a:r>
          </a:p>
          <a:p>
            <a:pPr marL="171436" indent="-171436">
              <a:buFont typeface="Arial" panose="020B0604020202020204" pitchFamily="34" charset="0"/>
              <a:buChar char="•"/>
            </a:pPr>
            <a:r>
              <a:rPr lang="da-DK" dirty="0"/>
              <a:t>Find to ting, I har til fælles </a:t>
            </a:r>
          </a:p>
          <a:p>
            <a:pPr marL="171436" indent="-171436">
              <a:buFont typeface="Arial" panose="020B0604020202020204" pitchFamily="34" charset="0"/>
              <a:buChar char="•"/>
            </a:pPr>
            <a:r>
              <a:rPr lang="da-DK" dirty="0"/>
              <a:t>Hvad tænker du, at du kan biddrage med i jobbet som sundhedsformidler (fx tidligere erfaring) </a:t>
            </a:r>
          </a:p>
          <a:p>
            <a:pPr marL="171436" indent="-171436">
              <a:buFont typeface="Arial" panose="020B0604020202020204" pitchFamily="34" charset="0"/>
              <a:buChar char="•"/>
            </a:pPr>
            <a:endParaRPr lang="da-DK" dirty="0"/>
          </a:p>
          <a:p>
            <a:r>
              <a:rPr lang="da-DK" dirty="0"/>
              <a:t>Flere spørgsmål hvis mange deltagere: </a:t>
            </a:r>
          </a:p>
          <a:p>
            <a:pPr marL="171436" indent="-171436" defTabSz="914324">
              <a:buFont typeface="Arial" panose="020B0604020202020204" pitchFamily="34" charset="0"/>
              <a:buChar char="•"/>
              <a:defRPr/>
            </a:pPr>
            <a:r>
              <a:rPr lang="da-DK" dirty="0"/>
              <a:t>Bedste ferie? </a:t>
            </a:r>
          </a:p>
          <a:p>
            <a:pPr marL="171436" indent="-171436" defTabSz="914324">
              <a:buFont typeface="Arial" panose="020B0604020202020204" pitchFamily="34" charset="0"/>
              <a:buChar char="•"/>
              <a:defRPr/>
            </a:pPr>
            <a:r>
              <a:rPr lang="da-DK" dirty="0"/>
              <a:t>Hvad har du af undervisningserfaring i forvejen? </a:t>
            </a:r>
          </a:p>
          <a:p>
            <a:pPr marL="171436" indent="-171436">
              <a:buFont typeface="Arial" panose="020B0604020202020204" pitchFamily="34" charset="0"/>
              <a:buChar char="•"/>
            </a:pPr>
            <a:r>
              <a:rPr lang="da-DK" dirty="0"/>
              <a:t>Hvad forventer du at få ud af kurset i dag og næste gang? </a:t>
            </a:r>
          </a:p>
          <a:p>
            <a:pPr marL="171436" indent="-171436">
              <a:buFont typeface="Arial" panose="020B0604020202020204" pitchFamily="34" charset="0"/>
              <a:buChar char="•"/>
            </a:pPr>
            <a:r>
              <a:rPr lang="da-DK" dirty="0"/>
              <a:t>Bedste podcast? </a:t>
            </a:r>
          </a:p>
          <a:p>
            <a:endParaRPr lang="da-DK" dirty="0"/>
          </a:p>
        </p:txBody>
      </p:sp>
      <p:sp>
        <p:nvSpPr>
          <p:cNvPr id="4" name="Pladsholder til dato 3"/>
          <p:cNvSpPr>
            <a:spLocks noGrp="1"/>
          </p:cNvSpPr>
          <p:nvPr>
            <p:ph type="dt" idx="10"/>
          </p:nvPr>
        </p:nvSpPr>
        <p:spPr/>
        <p:txBody>
          <a:bodyPr/>
          <a:lstStyle/>
          <a:p>
            <a:r>
              <a:rPr lang="da-DK"/>
              <a:t>28-09-2022</a:t>
            </a: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8</a:t>
            </a:fld>
            <a:endParaRPr lang="da-DK" dirty="0"/>
          </a:p>
        </p:txBody>
      </p:sp>
    </p:spTree>
    <p:extLst>
      <p:ext uri="{BB962C8B-B14F-4D97-AF65-F5344CB8AC3E}">
        <p14:creationId xmlns:p14="http://schemas.microsoft.com/office/powerpoint/2010/main" val="2524346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034">
              <a:defRPr/>
            </a:pPr>
            <a:r>
              <a:rPr lang="da-DK" dirty="0"/>
              <a:t>Vi starter lige med en film, for</a:t>
            </a:r>
            <a:r>
              <a:rPr lang="da-DK" baseline="0" dirty="0"/>
              <a:t> at sætte rammen for, hvorfor vi skal arbejde med det her. Hvis cigaretter blev opfundet nu, ville de jo aldrig være lovlige. </a:t>
            </a:r>
          </a:p>
          <a:p>
            <a:pPr defTabSz="914034">
              <a:defRPr/>
            </a:pPr>
            <a:r>
              <a:rPr lang="da-DK" baseline="0" dirty="0"/>
              <a:t>Industri bag, der har stærke kræfter </a:t>
            </a: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9</a:t>
            </a:fld>
            <a:endParaRPr lang="da-DK" dirty="0"/>
          </a:p>
        </p:txBody>
      </p:sp>
      <p:sp>
        <p:nvSpPr>
          <p:cNvPr id="5" name="Pladsholder til dato 4"/>
          <p:cNvSpPr>
            <a:spLocks noGrp="1"/>
          </p:cNvSpPr>
          <p:nvPr>
            <p:ph type="dt" idx="11"/>
          </p:nvPr>
        </p:nvSpPr>
        <p:spPr/>
        <p:txBody>
          <a:bodyPr/>
          <a:lstStyle/>
          <a:p>
            <a:r>
              <a:rPr lang="da-DK"/>
              <a:t>28-09-2022</a:t>
            </a:r>
            <a:endParaRPr lang="da-DK" dirty="0"/>
          </a:p>
        </p:txBody>
      </p:sp>
    </p:spTree>
    <p:extLst>
      <p:ext uri="{BB962C8B-B14F-4D97-AF65-F5344CB8AC3E}">
        <p14:creationId xmlns:p14="http://schemas.microsoft.com/office/powerpoint/2010/main" val="986364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låst billede">
    <p:bg>
      <p:bgPr>
        <a:solidFill>
          <a:schemeClr val="tx1">
            <a:lumMod val="75000"/>
          </a:schemeClr>
        </a:solidFill>
        <a:effectLst/>
      </p:bgPr>
    </p:bg>
    <p:spTree>
      <p:nvGrpSpPr>
        <p:cNvPr id="1" name=""/>
        <p:cNvGrpSpPr/>
        <p:nvPr/>
      </p:nvGrpSpPr>
      <p:grpSpPr>
        <a:xfrm>
          <a:off x="0" y="0"/>
          <a:ext cx="0" cy="0"/>
          <a:chOff x="0" y="0"/>
          <a:chExt cx="0" cy="0"/>
        </a:xfrm>
      </p:grpSpPr>
      <p:pic>
        <p:nvPicPr>
          <p:cNvPr id="7" name="Billede 6" descr="Et billede, der indeholder indendørs, person, bord, kvinde&#10;&#10;Automatisk genereret beskrivelse">
            <a:extLst>
              <a:ext uri="{FF2B5EF4-FFF2-40B4-BE49-F238E27FC236}">
                <a16:creationId xmlns:a16="http://schemas.microsoft.com/office/drawing/2014/main" id="{F2892CF8-6F6F-2143-85A8-041A726359ED}"/>
              </a:ext>
            </a:extLst>
          </p:cNvPr>
          <p:cNvPicPr>
            <a:picLocks noChangeAspect="1"/>
          </p:cNvPicPr>
          <p:nvPr userDrawn="1"/>
        </p:nvPicPr>
        <p:blipFill rotWithShape="1">
          <a:blip r:embed="rId2"/>
          <a:srcRect t="9197" b="6429"/>
          <a:stretch/>
        </p:blipFill>
        <p:spPr>
          <a:xfrm>
            <a:off x="0" y="0"/>
            <a:ext cx="12192000" cy="6858000"/>
          </a:xfrm>
          <a:prstGeom prst="rect">
            <a:avLst/>
          </a:prstGeom>
        </p:spPr>
      </p:pic>
      <p:pic>
        <p:nvPicPr>
          <p:cNvPr id="22" name="Billede 21" descr="Et billede, der indeholder tegning&#10;&#10;Automatisk genereret beskrivelse">
            <a:extLst>
              <a:ext uri="{FF2B5EF4-FFF2-40B4-BE49-F238E27FC236}">
                <a16:creationId xmlns:a16="http://schemas.microsoft.com/office/drawing/2014/main" id="{0A744783-9C79-1442-B0A3-BDE39B6F71CA}"/>
              </a:ext>
            </a:extLst>
          </p:cNvPr>
          <p:cNvPicPr>
            <a:picLocks noChangeAspect="1"/>
          </p:cNvPicPr>
          <p:nvPr userDrawn="1"/>
        </p:nvPicPr>
        <p:blipFill>
          <a:blip r:embed="rId3"/>
          <a:stretch>
            <a:fillRect/>
          </a:stretch>
        </p:blipFill>
        <p:spPr>
          <a:xfrm>
            <a:off x="6540500" y="0"/>
            <a:ext cx="56515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23" name="Billede 22" descr="Et billede, der indeholder tegning&#10;&#10;Automatisk genereret beskrivelse">
            <a:extLst>
              <a:ext uri="{FF2B5EF4-FFF2-40B4-BE49-F238E27FC236}">
                <a16:creationId xmlns:a16="http://schemas.microsoft.com/office/drawing/2014/main" id="{D5CE467B-8DD1-5542-A4C9-9B5943996ABB}"/>
              </a:ext>
            </a:extLst>
          </p:cNvPr>
          <p:cNvPicPr>
            <a:picLocks noChangeAspect="1"/>
          </p:cNvPicPr>
          <p:nvPr userDrawn="1"/>
        </p:nvPicPr>
        <p:blipFill>
          <a:blip r:embed="rId4"/>
          <a:stretch>
            <a:fillRect/>
          </a:stretch>
        </p:blipFill>
        <p:spPr>
          <a:xfrm>
            <a:off x="11245851" y="6290176"/>
            <a:ext cx="494729" cy="280800"/>
          </a:xfrm>
          <a:prstGeom prst="rect">
            <a:avLst/>
          </a:prstGeom>
        </p:spPr>
      </p:pic>
      <p:pic>
        <p:nvPicPr>
          <p:cNvPr id="17" name="Billede 16" descr="Et billede, der indeholder tekst&#10;&#10;Automatisk genereret beskrivelse">
            <a:extLst>
              <a:ext uri="{FF2B5EF4-FFF2-40B4-BE49-F238E27FC236}">
                <a16:creationId xmlns:a16="http://schemas.microsoft.com/office/drawing/2014/main" id="{CBA178D9-8FAB-2C49-8833-E4F077706FD5}"/>
              </a:ext>
            </a:extLst>
          </p:cNvPr>
          <p:cNvPicPr>
            <a:picLocks noChangeAspect="1"/>
          </p:cNvPicPr>
          <p:nvPr userDrawn="1"/>
        </p:nvPicPr>
        <p:blipFill rotWithShape="1">
          <a:blip r:embed="rId5"/>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808C2010-5DF7-2745-B558-BFFCA48FDFB3}"/>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9" name="AutoShape 4">
            <a:extLst>
              <a:ext uri="{FF2B5EF4-FFF2-40B4-BE49-F238E27FC236}">
                <a16:creationId xmlns:a16="http://schemas.microsoft.com/office/drawing/2014/main" id="{745DD6C0-20D9-4C44-8F8A-363BE05759E8}"/>
              </a:ext>
            </a:extLst>
          </p:cNvPr>
          <p:cNvSpPr>
            <a:spLocks/>
          </p:cNvSpPr>
          <p:nvPr userDrawn="1"/>
        </p:nvSpPr>
        <p:spPr bwMode="gray">
          <a:xfrm>
            <a:off x="-3508829"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8" name="Billede 7" descr="Et billede, der indeholder tegning, ur&#10;&#10;Automatisk genereret beskrivelse">
            <a:extLst>
              <a:ext uri="{FF2B5EF4-FFF2-40B4-BE49-F238E27FC236}">
                <a16:creationId xmlns:a16="http://schemas.microsoft.com/office/drawing/2014/main" id="{9235CCBB-B735-6049-BA83-12A7953A8286}"/>
              </a:ext>
            </a:extLst>
          </p:cNvPr>
          <p:cNvPicPr>
            <a:picLocks noChangeAspect="1"/>
          </p:cNvPicPr>
          <p:nvPr userDrawn="1"/>
        </p:nvPicPr>
        <p:blipFill>
          <a:blip r:embed="rId6"/>
          <a:stretch>
            <a:fillRect/>
          </a:stretch>
        </p:blipFill>
        <p:spPr>
          <a:xfrm>
            <a:off x="377825" y="6206244"/>
            <a:ext cx="2768601" cy="419315"/>
          </a:xfrm>
          <a:prstGeom prst="rect">
            <a:avLst/>
          </a:prstGeom>
        </p:spPr>
      </p:pic>
    </p:spTree>
    <p:extLst>
      <p:ext uri="{BB962C8B-B14F-4D97-AF65-F5344CB8AC3E}">
        <p14:creationId xmlns:p14="http://schemas.microsoft.com/office/powerpoint/2010/main" val="17034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400"/>
            </a:lvl1pPr>
          </a:lstStyle>
          <a:p>
            <a:pPr lvl="0"/>
            <a:r>
              <a:rPr lang="da-DK"/>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7825517B-A7CB-884B-B4FB-A34B44579B9C}"/>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8C4800E7-0874-B249-BFF8-C06AC133BCD1}"/>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5A738E80-BB0C-524E-8E08-CC6BA61F93E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614E9F53-E144-BC4C-B685-8EB28B7289EC}"/>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F2CD3B0D-591D-F14B-BB48-C0F7C95A245D}"/>
              </a:ext>
            </a:extLst>
          </p:cNvPr>
          <p:cNvSpPr>
            <a:spLocks/>
          </p:cNvSpPr>
          <p:nvPr userDrawn="1"/>
        </p:nvSpPr>
        <p:spPr bwMode="gray">
          <a:xfrm>
            <a:off x="-3498781" y="-11557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TextBox 20">
            <a:extLst>
              <a:ext uri="{FF2B5EF4-FFF2-40B4-BE49-F238E27FC236}">
                <a16:creationId xmlns:a16="http://schemas.microsoft.com/office/drawing/2014/main" id="{E1B32160-F0CC-5443-AE46-FBFC14535F7A}"/>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9" name="Picture 2">
            <a:extLst>
              <a:ext uri="{FF2B5EF4-FFF2-40B4-BE49-F238E27FC236}">
                <a16:creationId xmlns:a16="http://schemas.microsoft.com/office/drawing/2014/main" id="{BB347DFE-95A9-6D48-B27D-C7419EB2EF8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8F1F6DA0-8B1A-C145-BAF9-41336761B7CA}"/>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1" name="TextBox 17">
            <a:extLst>
              <a:ext uri="{FF2B5EF4-FFF2-40B4-BE49-F238E27FC236}">
                <a16:creationId xmlns:a16="http://schemas.microsoft.com/office/drawing/2014/main" id="{501EE259-68EA-BC40-99BE-F36CE2374C42}"/>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02689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400"/>
            </a:lvl1pPr>
          </a:lstStyle>
          <a:p>
            <a:pPr lvl="0"/>
            <a:r>
              <a:rPr lang="da-DK"/>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D0189594-BCE4-0843-A2E5-B2719DE9E7F6}"/>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D28C63B7-D75C-F646-9E0F-181498BA0EF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68939B4B-60E4-6745-A983-2FFE080BB44D}"/>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D9265714-FE54-2345-B649-58E6763AC733}"/>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7D78E84D-A484-F14B-9736-2B2215BF23DC}"/>
              </a:ext>
            </a:extLst>
          </p:cNvPr>
          <p:cNvSpPr>
            <a:spLocks/>
          </p:cNvSpPr>
          <p:nvPr userDrawn="1"/>
        </p:nvSpPr>
        <p:spPr bwMode="gray">
          <a:xfrm>
            <a:off x="-3498781" y="-11557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TextBox 20">
            <a:extLst>
              <a:ext uri="{FF2B5EF4-FFF2-40B4-BE49-F238E27FC236}">
                <a16:creationId xmlns:a16="http://schemas.microsoft.com/office/drawing/2014/main" id="{0EEB6CD0-F915-0148-888A-474115B41486}"/>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9" name="Picture 2">
            <a:extLst>
              <a:ext uri="{FF2B5EF4-FFF2-40B4-BE49-F238E27FC236}">
                <a16:creationId xmlns:a16="http://schemas.microsoft.com/office/drawing/2014/main" id="{ECF73B33-1F1B-5A40-A5B5-52FB5F1F71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B3E5BA6B-2FEE-D245-AA25-9861486DCB16}"/>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1" name="TextBox 17">
            <a:extLst>
              <a:ext uri="{FF2B5EF4-FFF2-40B4-BE49-F238E27FC236}">
                <a16:creationId xmlns:a16="http://schemas.microsoft.com/office/drawing/2014/main" id="{A31ABFB9-2BDB-5842-A4E6-D1678C151BCC}"/>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13813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spTree>
      <p:nvGrpSpPr>
        <p:cNvPr id="1" name=""/>
        <p:cNvGrpSpPr/>
        <p:nvPr/>
      </p:nvGrpSpPr>
      <p:grpSpPr>
        <a:xfrm>
          <a:off x="0" y="0"/>
          <a:ext cx="0" cy="0"/>
          <a:chOff x="0" y="0"/>
          <a:chExt cx="0" cy="0"/>
        </a:xfrm>
      </p:grpSpPr>
      <p:sp>
        <p:nvSpPr>
          <p:cNvPr id="11" name="Pladsholder til billede 7">
            <a:extLst>
              <a:ext uri="{FF2B5EF4-FFF2-40B4-BE49-F238E27FC236}">
                <a16:creationId xmlns:a16="http://schemas.microsoft.com/office/drawing/2014/main" id="{DC269FEC-0BC9-BD43-9391-E64E178FF56C}"/>
              </a:ext>
            </a:extLst>
          </p:cNvPr>
          <p:cNvSpPr>
            <a:spLocks noGrp="1"/>
          </p:cNvSpPr>
          <p:nvPr>
            <p:ph type="pic" sz="quarter" idx="17" hasCustomPrompt="1"/>
          </p:nvPr>
        </p:nvSpPr>
        <p:spPr>
          <a:xfrm flipH="1">
            <a:off x="-35181" y="254984"/>
            <a:ext cx="6276196" cy="66145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6875 w 13233"/>
              <a:gd name="connsiteY1" fmla="*/ 574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5188 w 13233"/>
              <a:gd name="connsiteY1" fmla="*/ 2490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958 w 11392"/>
              <a:gd name="connsiteY0" fmla="*/ 1862 h 8186"/>
              <a:gd name="connsiteX1" fmla="*/ 3347 w 11392"/>
              <a:gd name="connsiteY1" fmla="*/ 0 h 8186"/>
              <a:gd name="connsiteX2" fmla="*/ 11392 w 11392"/>
              <a:gd name="connsiteY2" fmla="*/ 4734 h 8186"/>
              <a:gd name="connsiteX3" fmla="*/ 7797 w 11392"/>
              <a:gd name="connsiteY3" fmla="*/ 8186 h 8186"/>
              <a:gd name="connsiteX4" fmla="*/ 1713 w 11392"/>
              <a:gd name="connsiteY4" fmla="*/ 8185 h 8186"/>
              <a:gd name="connsiteX5" fmla="*/ 958 w 11392"/>
              <a:gd name="connsiteY5" fmla="*/ 1862 h 8186"/>
              <a:gd name="connsiteX0" fmla="*/ 37 w 10879"/>
              <a:gd name="connsiteY0" fmla="*/ 3500 h 10000"/>
              <a:gd name="connsiteX1" fmla="*/ 3817 w 10879"/>
              <a:gd name="connsiteY1" fmla="*/ 0 h 10000"/>
              <a:gd name="connsiteX2" fmla="*/ 10879 w 10879"/>
              <a:gd name="connsiteY2" fmla="*/ 5783 h 10000"/>
              <a:gd name="connsiteX3" fmla="*/ 7723 w 10879"/>
              <a:gd name="connsiteY3" fmla="*/ 10000 h 10000"/>
              <a:gd name="connsiteX4" fmla="*/ 2383 w 10879"/>
              <a:gd name="connsiteY4" fmla="*/ 9999 h 10000"/>
              <a:gd name="connsiteX5" fmla="*/ 37 w 10879"/>
              <a:gd name="connsiteY5" fmla="*/ 3500 h 10000"/>
              <a:gd name="connsiteX0" fmla="*/ 37 w 10879"/>
              <a:gd name="connsiteY0" fmla="*/ 5622 h 12122"/>
              <a:gd name="connsiteX1" fmla="*/ 4355 w 10879"/>
              <a:gd name="connsiteY1" fmla="*/ 0 h 12122"/>
              <a:gd name="connsiteX2" fmla="*/ 10879 w 10879"/>
              <a:gd name="connsiteY2" fmla="*/ 7905 h 12122"/>
              <a:gd name="connsiteX3" fmla="*/ 7723 w 10879"/>
              <a:gd name="connsiteY3" fmla="*/ 12122 h 12122"/>
              <a:gd name="connsiteX4" fmla="*/ 2383 w 10879"/>
              <a:gd name="connsiteY4" fmla="*/ 12121 h 12122"/>
              <a:gd name="connsiteX5" fmla="*/ 37 w 10879"/>
              <a:gd name="connsiteY5" fmla="*/ 5622 h 12122"/>
              <a:gd name="connsiteX0" fmla="*/ 0 w 10842"/>
              <a:gd name="connsiteY0" fmla="*/ 5622 h 12122"/>
              <a:gd name="connsiteX1" fmla="*/ 4318 w 10842"/>
              <a:gd name="connsiteY1" fmla="*/ 0 h 12122"/>
              <a:gd name="connsiteX2" fmla="*/ 10842 w 10842"/>
              <a:gd name="connsiteY2" fmla="*/ 7905 h 12122"/>
              <a:gd name="connsiteX3" fmla="*/ 7686 w 10842"/>
              <a:gd name="connsiteY3" fmla="*/ 12122 h 12122"/>
              <a:gd name="connsiteX4" fmla="*/ 3692 w 10842"/>
              <a:gd name="connsiteY4" fmla="*/ 11202 h 12122"/>
              <a:gd name="connsiteX5" fmla="*/ 0 w 10842"/>
              <a:gd name="connsiteY5" fmla="*/ 5622 h 12122"/>
              <a:gd name="connsiteX0" fmla="*/ 0 w 10842"/>
              <a:gd name="connsiteY0" fmla="*/ 5622 h 12143"/>
              <a:gd name="connsiteX1" fmla="*/ 4318 w 10842"/>
              <a:gd name="connsiteY1" fmla="*/ 0 h 12143"/>
              <a:gd name="connsiteX2" fmla="*/ 10842 w 10842"/>
              <a:gd name="connsiteY2" fmla="*/ 7905 h 12143"/>
              <a:gd name="connsiteX3" fmla="*/ 7686 w 10842"/>
              <a:gd name="connsiteY3" fmla="*/ 12122 h 12143"/>
              <a:gd name="connsiteX4" fmla="*/ 3742 w 10842"/>
              <a:gd name="connsiteY4" fmla="*/ 12143 h 12143"/>
              <a:gd name="connsiteX5" fmla="*/ 0 w 10842"/>
              <a:gd name="connsiteY5" fmla="*/ 5622 h 12143"/>
              <a:gd name="connsiteX0" fmla="*/ 0 w 10842"/>
              <a:gd name="connsiteY0" fmla="*/ 5622 h 12143"/>
              <a:gd name="connsiteX1" fmla="*/ 4318 w 10842"/>
              <a:gd name="connsiteY1" fmla="*/ 0 h 12143"/>
              <a:gd name="connsiteX2" fmla="*/ 10842 w 10842"/>
              <a:gd name="connsiteY2" fmla="*/ 7905 h 12143"/>
              <a:gd name="connsiteX3" fmla="*/ 8813 w 10842"/>
              <a:gd name="connsiteY3" fmla="*/ 12122 h 12143"/>
              <a:gd name="connsiteX4" fmla="*/ 3742 w 10842"/>
              <a:gd name="connsiteY4" fmla="*/ 12143 h 12143"/>
              <a:gd name="connsiteX5" fmla="*/ 0 w 10842"/>
              <a:gd name="connsiteY5" fmla="*/ 5622 h 12143"/>
              <a:gd name="connsiteX0" fmla="*/ 0 w 8813"/>
              <a:gd name="connsiteY0" fmla="*/ 5622 h 12143"/>
              <a:gd name="connsiteX1" fmla="*/ 4318 w 8813"/>
              <a:gd name="connsiteY1" fmla="*/ 0 h 12143"/>
              <a:gd name="connsiteX2" fmla="*/ 8167 w 8813"/>
              <a:gd name="connsiteY2" fmla="*/ 8014 h 12143"/>
              <a:gd name="connsiteX3" fmla="*/ 8813 w 8813"/>
              <a:gd name="connsiteY3" fmla="*/ 12122 h 12143"/>
              <a:gd name="connsiteX4" fmla="*/ 3742 w 8813"/>
              <a:gd name="connsiteY4" fmla="*/ 12143 h 12143"/>
              <a:gd name="connsiteX5" fmla="*/ 0 w 8813"/>
              <a:gd name="connsiteY5" fmla="*/ 5622 h 12143"/>
              <a:gd name="connsiteX0" fmla="*/ 0 w 10088"/>
              <a:gd name="connsiteY0" fmla="*/ 4630 h 10000"/>
              <a:gd name="connsiteX1" fmla="*/ 4900 w 10088"/>
              <a:gd name="connsiteY1" fmla="*/ 0 h 10000"/>
              <a:gd name="connsiteX2" fmla="*/ 10088 w 10088"/>
              <a:gd name="connsiteY2" fmla="*/ 6402 h 10000"/>
              <a:gd name="connsiteX3" fmla="*/ 10000 w 10088"/>
              <a:gd name="connsiteY3" fmla="*/ 9983 h 10000"/>
              <a:gd name="connsiteX4" fmla="*/ 4246 w 10088"/>
              <a:gd name="connsiteY4" fmla="*/ 10000 h 10000"/>
              <a:gd name="connsiteX5" fmla="*/ 0 w 10088"/>
              <a:gd name="connsiteY5" fmla="*/ 4630 h 10000"/>
              <a:gd name="connsiteX0" fmla="*/ 0 w 10088"/>
              <a:gd name="connsiteY0" fmla="*/ 4630 h 10000"/>
              <a:gd name="connsiteX1" fmla="*/ 4900 w 10088"/>
              <a:gd name="connsiteY1" fmla="*/ 0 h 10000"/>
              <a:gd name="connsiteX2" fmla="*/ 10088 w 10088"/>
              <a:gd name="connsiteY2" fmla="*/ 6402 h 10000"/>
              <a:gd name="connsiteX3" fmla="*/ 10057 w 10088"/>
              <a:gd name="connsiteY3" fmla="*/ 9983 h 10000"/>
              <a:gd name="connsiteX4" fmla="*/ 4246 w 10088"/>
              <a:gd name="connsiteY4" fmla="*/ 10000 h 10000"/>
              <a:gd name="connsiteX5" fmla="*/ 0 w 10088"/>
              <a:gd name="connsiteY5" fmla="*/ 4630 h 10000"/>
              <a:gd name="connsiteX0" fmla="*/ 0 w 10091"/>
              <a:gd name="connsiteY0" fmla="*/ 4630 h 10000"/>
              <a:gd name="connsiteX1" fmla="*/ 4900 w 10091"/>
              <a:gd name="connsiteY1" fmla="*/ 0 h 10000"/>
              <a:gd name="connsiteX2" fmla="*/ 10088 w 10091"/>
              <a:gd name="connsiteY2" fmla="*/ 6402 h 10000"/>
              <a:gd name="connsiteX3" fmla="*/ 10082 w 10091"/>
              <a:gd name="connsiteY3" fmla="*/ 9983 h 10000"/>
              <a:gd name="connsiteX4" fmla="*/ 4246 w 10091"/>
              <a:gd name="connsiteY4" fmla="*/ 10000 h 10000"/>
              <a:gd name="connsiteX5" fmla="*/ 0 w 10091"/>
              <a:gd name="connsiteY5" fmla="*/ 4630 h 10000"/>
              <a:gd name="connsiteX0" fmla="*/ 0 w 10091"/>
              <a:gd name="connsiteY0" fmla="*/ 4630 h 10070"/>
              <a:gd name="connsiteX1" fmla="*/ 4900 w 10091"/>
              <a:gd name="connsiteY1" fmla="*/ 0 h 10070"/>
              <a:gd name="connsiteX2" fmla="*/ 10088 w 10091"/>
              <a:gd name="connsiteY2" fmla="*/ 6402 h 10070"/>
              <a:gd name="connsiteX3" fmla="*/ 10082 w 10091"/>
              <a:gd name="connsiteY3" fmla="*/ 9983 h 10070"/>
              <a:gd name="connsiteX4" fmla="*/ 4265 w 10091"/>
              <a:gd name="connsiteY4" fmla="*/ 10070 h 10070"/>
              <a:gd name="connsiteX5" fmla="*/ 0 w 10091"/>
              <a:gd name="connsiteY5" fmla="*/ 4630 h 10070"/>
              <a:gd name="connsiteX0" fmla="*/ 0 w 10088"/>
              <a:gd name="connsiteY0" fmla="*/ 4630 h 10071"/>
              <a:gd name="connsiteX1" fmla="*/ 4900 w 10088"/>
              <a:gd name="connsiteY1" fmla="*/ 0 h 10071"/>
              <a:gd name="connsiteX2" fmla="*/ 10088 w 10088"/>
              <a:gd name="connsiteY2" fmla="*/ 6402 h 10071"/>
              <a:gd name="connsiteX3" fmla="*/ 10063 w 10088"/>
              <a:gd name="connsiteY3" fmla="*/ 10071 h 10071"/>
              <a:gd name="connsiteX4" fmla="*/ 4265 w 10088"/>
              <a:gd name="connsiteY4" fmla="*/ 10070 h 10071"/>
              <a:gd name="connsiteX5" fmla="*/ 0 w 10088"/>
              <a:gd name="connsiteY5" fmla="*/ 4630 h 10071"/>
              <a:gd name="connsiteX0" fmla="*/ 0 w 10144"/>
              <a:gd name="connsiteY0" fmla="*/ 4630 h 10071"/>
              <a:gd name="connsiteX1" fmla="*/ 4900 w 10144"/>
              <a:gd name="connsiteY1" fmla="*/ 0 h 10071"/>
              <a:gd name="connsiteX2" fmla="*/ 10144 w 10144"/>
              <a:gd name="connsiteY2" fmla="*/ 6420 h 10071"/>
              <a:gd name="connsiteX3" fmla="*/ 10063 w 10144"/>
              <a:gd name="connsiteY3" fmla="*/ 10071 h 10071"/>
              <a:gd name="connsiteX4" fmla="*/ 4265 w 10144"/>
              <a:gd name="connsiteY4" fmla="*/ 10070 h 10071"/>
              <a:gd name="connsiteX5" fmla="*/ 0 w 10144"/>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26"/>
              <a:gd name="connsiteY0" fmla="*/ 4663 h 10071"/>
              <a:gd name="connsiteX1" fmla="*/ 4924 w 10126"/>
              <a:gd name="connsiteY1" fmla="*/ 0 h 10071"/>
              <a:gd name="connsiteX2" fmla="*/ 10112 w 10126"/>
              <a:gd name="connsiteY2" fmla="*/ 6438 h 10071"/>
              <a:gd name="connsiteX3" fmla="*/ 10119 w 10126"/>
              <a:gd name="connsiteY3" fmla="*/ 10071 h 10071"/>
              <a:gd name="connsiteX4" fmla="*/ 4289 w 10126"/>
              <a:gd name="connsiteY4" fmla="*/ 10070 h 10071"/>
              <a:gd name="connsiteX5" fmla="*/ 0 w 10126"/>
              <a:gd name="connsiteY5" fmla="*/ 4663 h 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 h="10071">
                <a:moveTo>
                  <a:pt x="0" y="4663"/>
                </a:moveTo>
                <a:lnTo>
                  <a:pt x="4924" y="0"/>
                </a:lnTo>
                <a:cubicBezTo>
                  <a:pt x="5235" y="289"/>
                  <a:pt x="7961" y="2736"/>
                  <a:pt x="10112" y="6438"/>
                </a:cubicBezTo>
                <a:cubicBezTo>
                  <a:pt x="10083" y="7632"/>
                  <a:pt x="10148" y="8877"/>
                  <a:pt x="10119" y="10071"/>
                </a:cubicBezTo>
                <a:lnTo>
                  <a:pt x="4289" y="10070"/>
                </a:lnTo>
                <a:cubicBezTo>
                  <a:pt x="2697" y="7232"/>
                  <a:pt x="566" y="5184"/>
                  <a:pt x="0" y="4663"/>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a:t>
            </a:r>
            <a:r>
              <a:rPr lang="da-DK" dirty="0" err="1"/>
              <a:t>slidet</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400"/>
            </a:lvl1pPr>
          </a:lstStyle>
          <a:p>
            <a:pPr lvl="0"/>
            <a:r>
              <a:rPr lang="da-DK"/>
              <a:t>Rediger typografien i masterens</a:t>
            </a:r>
          </a:p>
        </p:txBody>
      </p:sp>
      <p:pic>
        <p:nvPicPr>
          <p:cNvPr id="14" name="Billede 13" descr="Et billede, der indeholder tegning&#10;&#10;Automatisk genereret beskrivelse">
            <a:extLst>
              <a:ext uri="{FF2B5EF4-FFF2-40B4-BE49-F238E27FC236}">
                <a16:creationId xmlns:a16="http://schemas.microsoft.com/office/drawing/2014/main" id="{5C70A032-5A78-F147-B9ED-5E44021B6A12}"/>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5" name="Billede 14" descr="Et billede, der indeholder tekst&#10;&#10;Automatisk genereret beskrivelse">
            <a:extLst>
              <a:ext uri="{FF2B5EF4-FFF2-40B4-BE49-F238E27FC236}">
                <a16:creationId xmlns:a16="http://schemas.microsoft.com/office/drawing/2014/main" id="{7D65D9F6-17C4-F647-B280-C05B8FB7D2A8}"/>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F8668AFB-EB33-654D-B6A1-881C19E7B790}"/>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0017067F-2284-F244-9BFA-504EAFDF0D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4" name="AutoShape 4">
            <a:extLst>
              <a:ext uri="{FF2B5EF4-FFF2-40B4-BE49-F238E27FC236}">
                <a16:creationId xmlns:a16="http://schemas.microsoft.com/office/drawing/2014/main" id="{D68BD859-7983-B945-A850-ABDD74A92862}"/>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17" name="AutoShape 4">
            <a:extLst>
              <a:ext uri="{FF2B5EF4-FFF2-40B4-BE49-F238E27FC236}">
                <a16:creationId xmlns:a16="http://schemas.microsoft.com/office/drawing/2014/main" id="{3AAB1B6F-CD29-9342-A573-F09EAE8A88E7}"/>
              </a:ext>
            </a:extLst>
          </p:cNvPr>
          <p:cNvSpPr>
            <a:spLocks/>
          </p:cNvSpPr>
          <p:nvPr userDrawn="1"/>
        </p:nvSpPr>
        <p:spPr bwMode="gray">
          <a:xfrm>
            <a:off x="-3498781" y="-18161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9" name="Picture 2">
            <a:extLst>
              <a:ext uri="{FF2B5EF4-FFF2-40B4-BE49-F238E27FC236}">
                <a16:creationId xmlns:a16="http://schemas.microsoft.com/office/drawing/2014/main" id="{C98D1440-83C4-DD41-B3D6-3944658C58C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37E9D1E1-B1FF-CC4C-9A79-D272919D469A}"/>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5" name="TextBox 20">
            <a:extLst>
              <a:ext uri="{FF2B5EF4-FFF2-40B4-BE49-F238E27FC236}">
                <a16:creationId xmlns:a16="http://schemas.microsoft.com/office/drawing/2014/main" id="{8C463C82-6AD9-CA4C-98EA-1A62AB8AEA40}"/>
              </a:ext>
            </a:extLst>
          </p:cNvPr>
          <p:cNvSpPr txBox="1">
            <a:spLocks noChangeArrowheads="1"/>
          </p:cNvSpPr>
          <p:nvPr userDrawn="1"/>
        </p:nvSpPr>
        <p:spPr bwMode="auto">
          <a:xfrm>
            <a:off x="-2649076" y="-12138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26" name="TextBox 17">
            <a:extLst>
              <a:ext uri="{FF2B5EF4-FFF2-40B4-BE49-F238E27FC236}">
                <a16:creationId xmlns:a16="http://schemas.microsoft.com/office/drawing/2014/main" id="{AD2703D8-F0AC-204F-A277-630725355186}"/>
              </a:ext>
            </a:extLst>
          </p:cNvPr>
          <p:cNvSpPr txBox="1">
            <a:spLocks noChangeArrowheads="1"/>
          </p:cNvSpPr>
          <p:nvPr userDrawn="1"/>
        </p:nvSpPr>
        <p:spPr bwMode="auto">
          <a:xfrm>
            <a:off x="-2879271" y="14847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345632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981899" y="-29821"/>
            <a:ext cx="6211182" cy="604350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83 w 10000"/>
              <a:gd name="connsiteY1" fmla="*/ 18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6"/>
              <a:gd name="connsiteY0" fmla="*/ 0 h 10000"/>
              <a:gd name="connsiteX1" fmla="*/ 10006 w 10006"/>
              <a:gd name="connsiteY1" fmla="*/ 24 h 10000"/>
              <a:gd name="connsiteX2" fmla="*/ 10000 w 10006"/>
              <a:gd name="connsiteY2" fmla="*/ 2097 h 10000"/>
              <a:gd name="connsiteX3" fmla="*/ 4572 w 10006"/>
              <a:gd name="connsiteY3" fmla="*/ 10000 h 10000"/>
              <a:gd name="connsiteX4" fmla="*/ 0 w 10006"/>
              <a:gd name="connsiteY4" fmla="*/ 5269 h 10000"/>
              <a:gd name="connsiteX5" fmla="*/ 3924 w 10006"/>
              <a:gd name="connsiteY5" fmla="*/ 0 h 10000"/>
              <a:gd name="connsiteX0" fmla="*/ 3924 w 10000"/>
              <a:gd name="connsiteY0" fmla="*/ 0 h 10000"/>
              <a:gd name="connsiteX1" fmla="*/ 10000 w 10000"/>
              <a:gd name="connsiteY1" fmla="*/ 0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924" y="0"/>
                </a:moveTo>
                <a:lnTo>
                  <a:pt x="10000" y="0"/>
                </a:lnTo>
                <a:cubicBezTo>
                  <a:pt x="10002" y="679"/>
                  <a:pt x="9998" y="1418"/>
                  <a:pt x="10000" y="2097"/>
                </a:cubicBezTo>
                <a:cubicBezTo>
                  <a:pt x="9527" y="3479"/>
                  <a:pt x="6858" y="7622"/>
                  <a:pt x="4572" y="10000"/>
                </a:cubicBezTo>
                <a:lnTo>
                  <a:pt x="0" y="5269"/>
                </a:lnTo>
                <a:cubicBezTo>
                  <a:pt x="2217" y="3260"/>
                  <a:pt x="3741" y="470"/>
                  <a:pt x="3924" y="0"/>
                </a:cubicBezTo>
                <a:close/>
              </a:path>
            </a:pathLst>
          </a:custGeom>
          <a:solidFill>
            <a:schemeClr val="accent6"/>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a:t>
            </a:r>
            <a:r>
              <a:rPr lang="da-DK" dirty="0" err="1"/>
              <a:t>slidet</a:t>
            </a:r>
            <a:endParaRPr lang="da-DK" dirty="0"/>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400"/>
            </a:lvl1pPr>
          </a:lstStyle>
          <a:p>
            <a:pPr lvl="0"/>
            <a:r>
              <a:rPr lang="da-DK"/>
              <a:t>Rediger typografien i masterens</a:t>
            </a:r>
          </a:p>
        </p:txBody>
      </p:sp>
      <p:pic>
        <p:nvPicPr>
          <p:cNvPr id="18" name="Billede 17" descr="Et billede, der indeholder tegning&#10;&#10;Automatisk genereret beskrivelse">
            <a:extLst>
              <a:ext uri="{FF2B5EF4-FFF2-40B4-BE49-F238E27FC236}">
                <a16:creationId xmlns:a16="http://schemas.microsoft.com/office/drawing/2014/main" id="{6CACC21B-8A10-8740-BB08-77B869213967}"/>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5" name="Billede 14" descr="Et billede, der indeholder tekst&#10;&#10;Automatisk genereret beskrivelse">
            <a:extLst>
              <a:ext uri="{FF2B5EF4-FFF2-40B4-BE49-F238E27FC236}">
                <a16:creationId xmlns:a16="http://schemas.microsoft.com/office/drawing/2014/main" id="{04134839-1DB7-CA46-B6AE-995095F08074}"/>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184DE15E-3555-BE43-9C6B-CF978CEEEE0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A2915F52-5592-F24D-A09E-81744DF64DCD}"/>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74257AD9-1BD3-4742-91EC-7496D5B98638}"/>
              </a:ext>
            </a:extLst>
          </p:cNvPr>
          <p:cNvSpPr>
            <a:spLocks/>
          </p:cNvSpPr>
          <p:nvPr userDrawn="1"/>
        </p:nvSpPr>
        <p:spPr bwMode="gray">
          <a:xfrm>
            <a:off x="-3498781" y="-18161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8" name="TextBox 20">
            <a:extLst>
              <a:ext uri="{FF2B5EF4-FFF2-40B4-BE49-F238E27FC236}">
                <a16:creationId xmlns:a16="http://schemas.microsoft.com/office/drawing/2014/main" id="{D9E57FDB-3765-FC43-AE5F-BDFC655F4DB4}"/>
              </a:ext>
            </a:extLst>
          </p:cNvPr>
          <p:cNvSpPr txBox="1">
            <a:spLocks noChangeArrowheads="1"/>
          </p:cNvSpPr>
          <p:nvPr userDrawn="1"/>
        </p:nvSpPr>
        <p:spPr bwMode="auto">
          <a:xfrm>
            <a:off x="-2649076" y="-12138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26" name="Picture 2">
            <a:extLst>
              <a:ext uri="{FF2B5EF4-FFF2-40B4-BE49-F238E27FC236}">
                <a16:creationId xmlns:a16="http://schemas.microsoft.com/office/drawing/2014/main" id="{C35FC827-12D4-9442-8FA2-7086920A2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16CDBBE3-6C66-B142-AFDE-27BF55D2ACB6}"/>
              </a:ext>
            </a:extLst>
          </p:cNvPr>
          <p:cNvSpPr txBox="1">
            <a:spLocks noChangeArrowheads="1"/>
          </p:cNvSpPr>
          <p:nvPr userDrawn="1"/>
        </p:nvSpPr>
        <p:spPr bwMode="auto">
          <a:xfrm>
            <a:off x="-2879271" y="14847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19" name="AutoShape 4">
            <a:extLst>
              <a:ext uri="{FF2B5EF4-FFF2-40B4-BE49-F238E27FC236}">
                <a16:creationId xmlns:a16="http://schemas.microsoft.com/office/drawing/2014/main" id="{4D179E86-BD40-7D40-B6B7-8E715A5FCFF8}"/>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21" name="TextBox 17">
            <a:extLst>
              <a:ext uri="{FF2B5EF4-FFF2-40B4-BE49-F238E27FC236}">
                <a16:creationId xmlns:a16="http://schemas.microsoft.com/office/drawing/2014/main" id="{6253112C-E524-8745-B8F8-43ADF3ABEBBF}"/>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420407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0" name="Billede 19" descr="Et billede, der indeholder tegning&#10;&#10;Automatisk genereret beskrivelse">
            <a:extLst>
              <a:ext uri="{FF2B5EF4-FFF2-40B4-BE49-F238E27FC236}">
                <a16:creationId xmlns:a16="http://schemas.microsoft.com/office/drawing/2014/main" id="{F4685BF7-0013-2940-A852-11073E613608}"/>
              </a:ext>
            </a:extLst>
          </p:cNvPr>
          <p:cNvPicPr>
            <a:picLocks noChangeAspect="1"/>
          </p:cNvPicPr>
          <p:nvPr userDrawn="1"/>
        </p:nvPicPr>
        <p:blipFill>
          <a:blip r:embed="rId2"/>
          <a:stretch>
            <a:fillRect/>
          </a:stretch>
        </p:blipFill>
        <p:spPr>
          <a:xfrm>
            <a:off x="11245850" y="6290176"/>
            <a:ext cx="495300" cy="281124"/>
          </a:xfrm>
          <a:prstGeom prst="rect">
            <a:avLst/>
          </a:prstGeom>
        </p:spPr>
      </p:pic>
      <p:sp>
        <p:nvSpPr>
          <p:cNvPr id="18" name="TextBox 20">
            <a:extLst>
              <a:ext uri="{FF2B5EF4-FFF2-40B4-BE49-F238E27FC236}">
                <a16:creationId xmlns:a16="http://schemas.microsoft.com/office/drawing/2014/main" id="{4480D784-5CF3-1647-82B4-72036754DD6B}"/>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23" name="Billede 22" descr="Et billede, der indeholder tekst&#10;&#10;Automatisk genereret beskrivelse">
            <a:extLst>
              <a:ext uri="{FF2B5EF4-FFF2-40B4-BE49-F238E27FC236}">
                <a16:creationId xmlns:a16="http://schemas.microsoft.com/office/drawing/2014/main" id="{53347CAD-A22C-4746-8F49-7074ED20817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6" name="TextBox 17">
            <a:extLst>
              <a:ext uri="{FF2B5EF4-FFF2-40B4-BE49-F238E27FC236}">
                <a16:creationId xmlns:a16="http://schemas.microsoft.com/office/drawing/2014/main" id="{B8DABDE3-78BE-414C-BAF8-3BCA5108BC9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8" name="AutoShape 4">
            <a:extLst>
              <a:ext uri="{FF2B5EF4-FFF2-40B4-BE49-F238E27FC236}">
                <a16:creationId xmlns:a16="http://schemas.microsoft.com/office/drawing/2014/main" id="{A350CFFD-83DD-F140-81CD-F11ABCA628E9}"/>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9" name="AutoShape 4">
            <a:extLst>
              <a:ext uri="{FF2B5EF4-FFF2-40B4-BE49-F238E27FC236}">
                <a16:creationId xmlns:a16="http://schemas.microsoft.com/office/drawing/2014/main" id="{C1BE1B91-E23B-0249-971C-157147315FC6}"/>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285500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9" name="Billede 28" descr="Et billede, der indeholder tegning&#10;&#10;Automatisk genereret beskrivelse">
            <a:extLst>
              <a:ext uri="{FF2B5EF4-FFF2-40B4-BE49-F238E27FC236}">
                <a16:creationId xmlns:a16="http://schemas.microsoft.com/office/drawing/2014/main" id="{73F4C446-2AF2-DD43-9520-6EF647F9A428}"/>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0" name="Billede 29" descr="Et billede, der indeholder tekst&#10;&#10;Automatisk genereret beskrivelse">
            <a:extLst>
              <a:ext uri="{FF2B5EF4-FFF2-40B4-BE49-F238E27FC236}">
                <a16:creationId xmlns:a16="http://schemas.microsoft.com/office/drawing/2014/main" id="{793E3302-1B60-1F4B-8AC5-2A3DAFB8E6B7}"/>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1" name="TextBox 17">
            <a:extLst>
              <a:ext uri="{FF2B5EF4-FFF2-40B4-BE49-F238E27FC236}">
                <a16:creationId xmlns:a16="http://schemas.microsoft.com/office/drawing/2014/main" id="{8B5F7F56-9621-5246-A68D-2B46BFC8B99D}"/>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3" name="AutoShape 4">
            <a:extLst>
              <a:ext uri="{FF2B5EF4-FFF2-40B4-BE49-F238E27FC236}">
                <a16:creationId xmlns:a16="http://schemas.microsoft.com/office/drawing/2014/main" id="{27A2D124-0F8F-6047-901E-1FF5D07FF64A}"/>
              </a:ext>
            </a:extLst>
          </p:cNvPr>
          <p:cNvSpPr>
            <a:spLocks/>
          </p:cNvSpPr>
          <p:nvPr userDrawn="1"/>
        </p:nvSpPr>
        <p:spPr bwMode="gray">
          <a:xfrm>
            <a:off x="-32985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8" name="TextBox 20">
            <a:extLst>
              <a:ext uri="{FF2B5EF4-FFF2-40B4-BE49-F238E27FC236}">
                <a16:creationId xmlns:a16="http://schemas.microsoft.com/office/drawing/2014/main" id="{1216C0E2-36FF-9945-8E0D-74996EB938E4}"/>
              </a:ext>
            </a:extLst>
          </p:cNvPr>
          <p:cNvSpPr txBox="1">
            <a:spLocks noChangeArrowheads="1"/>
          </p:cNvSpPr>
          <p:nvPr userDrawn="1"/>
        </p:nvSpPr>
        <p:spPr bwMode="auto">
          <a:xfrm>
            <a:off x="-2661776" y="-5661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49" name="AutoShape 4">
            <a:extLst>
              <a:ext uri="{FF2B5EF4-FFF2-40B4-BE49-F238E27FC236}">
                <a16:creationId xmlns:a16="http://schemas.microsoft.com/office/drawing/2014/main" id="{E41E3206-E3C5-6344-9138-FECD287CE142}"/>
              </a:ext>
            </a:extLst>
          </p:cNvPr>
          <p:cNvSpPr>
            <a:spLocks/>
          </p:cNvSpPr>
          <p:nvPr userDrawn="1"/>
        </p:nvSpPr>
        <p:spPr bwMode="gray">
          <a:xfrm>
            <a:off x="-3511481" y="-11684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28" name="Picture 2">
            <a:extLst>
              <a:ext uri="{FF2B5EF4-FFF2-40B4-BE49-F238E27FC236}">
                <a16:creationId xmlns:a16="http://schemas.microsoft.com/office/drawing/2014/main" id="{6A52242B-0AFF-374B-BB33-463103D6FA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TextBox 17">
            <a:extLst>
              <a:ext uri="{FF2B5EF4-FFF2-40B4-BE49-F238E27FC236}">
                <a16:creationId xmlns:a16="http://schemas.microsoft.com/office/drawing/2014/main" id="{7092CCDE-BA8E-A94C-965B-80148445C6AD}"/>
              </a:ext>
            </a:extLst>
          </p:cNvPr>
          <p:cNvSpPr txBox="1">
            <a:spLocks noChangeArrowheads="1"/>
          </p:cNvSpPr>
          <p:nvPr userDrawn="1"/>
        </p:nvSpPr>
        <p:spPr bwMode="auto">
          <a:xfrm>
            <a:off x="-3308559" y="12310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36" name="TextBox 17">
            <a:extLst>
              <a:ext uri="{FF2B5EF4-FFF2-40B4-BE49-F238E27FC236}">
                <a16:creationId xmlns:a16="http://schemas.microsoft.com/office/drawing/2014/main" id="{8711DC31-308F-424C-AA0A-7F3A3CECB8CB}"/>
              </a:ext>
            </a:extLst>
          </p:cNvPr>
          <p:cNvSpPr txBox="1">
            <a:spLocks noChangeArrowheads="1"/>
          </p:cNvSpPr>
          <p:nvPr userDrawn="1"/>
        </p:nvSpPr>
        <p:spPr bwMode="auto">
          <a:xfrm>
            <a:off x="-2891971" y="21451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470133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09F66534-A245-214B-8D53-CEDE783EAE1D}"/>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22" name="Billede 21" descr="Et billede, der indeholder tekst&#10;&#10;Automatisk genereret beskrivelse">
            <a:extLst>
              <a:ext uri="{FF2B5EF4-FFF2-40B4-BE49-F238E27FC236}">
                <a16:creationId xmlns:a16="http://schemas.microsoft.com/office/drawing/2014/main" id="{8290DD5D-3CD3-334F-BB2E-44DC1583CEF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3" name="TextBox 17">
            <a:extLst>
              <a:ext uri="{FF2B5EF4-FFF2-40B4-BE49-F238E27FC236}">
                <a16:creationId xmlns:a16="http://schemas.microsoft.com/office/drawing/2014/main" id="{089017E3-4B87-C94C-B7B4-CED95E844A4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4" name="AutoShape 4">
            <a:extLst>
              <a:ext uri="{FF2B5EF4-FFF2-40B4-BE49-F238E27FC236}">
                <a16:creationId xmlns:a16="http://schemas.microsoft.com/office/drawing/2014/main" id="{83F59CBD-9505-2446-AF57-D2C018690A9B}"/>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AutoShape 4">
            <a:extLst>
              <a:ext uri="{FF2B5EF4-FFF2-40B4-BE49-F238E27FC236}">
                <a16:creationId xmlns:a16="http://schemas.microsoft.com/office/drawing/2014/main" id="{1D970AED-142C-B24E-ABC2-343B6030145D}"/>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6" name="TextBox 20">
            <a:extLst>
              <a:ext uri="{FF2B5EF4-FFF2-40B4-BE49-F238E27FC236}">
                <a16:creationId xmlns:a16="http://schemas.microsoft.com/office/drawing/2014/main" id="{BC7121BF-17DC-F245-9CCD-B922E77161E7}"/>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2581042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3" name="Billede 22" descr="Et billede, der indeholder tegning&#10;&#10;Automatisk genereret beskrivelse">
            <a:extLst>
              <a:ext uri="{FF2B5EF4-FFF2-40B4-BE49-F238E27FC236}">
                <a16:creationId xmlns:a16="http://schemas.microsoft.com/office/drawing/2014/main" id="{210DC7F4-0A18-624A-A48F-70505FF351A1}"/>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24" name="Billede 23" descr="Et billede, der indeholder tekst&#10;&#10;Automatisk genereret beskrivelse">
            <a:extLst>
              <a:ext uri="{FF2B5EF4-FFF2-40B4-BE49-F238E27FC236}">
                <a16:creationId xmlns:a16="http://schemas.microsoft.com/office/drawing/2014/main" id="{5ACC4133-7FB7-984B-A8B9-87B97C3C7099}"/>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5" name="TextBox 17">
            <a:extLst>
              <a:ext uri="{FF2B5EF4-FFF2-40B4-BE49-F238E27FC236}">
                <a16:creationId xmlns:a16="http://schemas.microsoft.com/office/drawing/2014/main" id="{D7B2BEC5-32F5-C945-A4DE-FD9BBBA1A30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7" name="AutoShape 4">
            <a:extLst>
              <a:ext uri="{FF2B5EF4-FFF2-40B4-BE49-F238E27FC236}">
                <a16:creationId xmlns:a16="http://schemas.microsoft.com/office/drawing/2014/main" id="{1CEE274A-752C-DD40-8E22-14306A65A255}"/>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3" name="TextBox 20">
            <a:extLst>
              <a:ext uri="{FF2B5EF4-FFF2-40B4-BE49-F238E27FC236}">
                <a16:creationId xmlns:a16="http://schemas.microsoft.com/office/drawing/2014/main" id="{2F79ADFA-DF2B-7341-897E-D0DBD338EAB9}"/>
              </a:ext>
            </a:extLst>
          </p:cNvPr>
          <p:cNvSpPr txBox="1">
            <a:spLocks noChangeArrowheads="1"/>
          </p:cNvSpPr>
          <p:nvPr userDrawn="1"/>
        </p:nvSpPr>
        <p:spPr bwMode="auto">
          <a:xfrm>
            <a:off x="-2649076" y="-5661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44" name="AutoShape 4">
            <a:extLst>
              <a:ext uri="{FF2B5EF4-FFF2-40B4-BE49-F238E27FC236}">
                <a16:creationId xmlns:a16="http://schemas.microsoft.com/office/drawing/2014/main" id="{D7EB05DF-65D9-0B43-9BCA-B73E2FD8F693}"/>
              </a:ext>
            </a:extLst>
          </p:cNvPr>
          <p:cNvSpPr>
            <a:spLocks/>
          </p:cNvSpPr>
          <p:nvPr userDrawn="1"/>
        </p:nvSpPr>
        <p:spPr bwMode="gray">
          <a:xfrm>
            <a:off x="-3498781" y="-11684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28" name="Picture 2">
            <a:extLst>
              <a:ext uri="{FF2B5EF4-FFF2-40B4-BE49-F238E27FC236}">
                <a16:creationId xmlns:a16="http://schemas.microsoft.com/office/drawing/2014/main" id="{38B4C196-4A21-7A4C-81BC-6785EAC22FA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 name="TextBox 17">
            <a:extLst>
              <a:ext uri="{FF2B5EF4-FFF2-40B4-BE49-F238E27FC236}">
                <a16:creationId xmlns:a16="http://schemas.microsoft.com/office/drawing/2014/main" id="{BF108558-3580-0743-901F-21DE7C5B0286}"/>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40" name="TextBox 17">
            <a:extLst>
              <a:ext uri="{FF2B5EF4-FFF2-40B4-BE49-F238E27FC236}">
                <a16:creationId xmlns:a16="http://schemas.microsoft.com/office/drawing/2014/main" id="{74763303-3807-C642-89BE-3F55B2B1C0B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98360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93249C2E-4BCA-964D-85C0-C2D1A793DBF0}"/>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6" name="Billede 35" descr="Et billede, der indeholder tekst&#10;&#10;Automatisk genereret beskrivelse">
            <a:extLst>
              <a:ext uri="{FF2B5EF4-FFF2-40B4-BE49-F238E27FC236}">
                <a16:creationId xmlns:a16="http://schemas.microsoft.com/office/drawing/2014/main" id="{A3D33C6D-6BF1-2346-8050-17D5739F763B}"/>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7" name="TextBox 17">
            <a:extLst>
              <a:ext uri="{FF2B5EF4-FFF2-40B4-BE49-F238E27FC236}">
                <a16:creationId xmlns:a16="http://schemas.microsoft.com/office/drawing/2014/main" id="{14B87863-93C8-384B-B376-DC631A53526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9" name="AutoShape 4">
            <a:extLst>
              <a:ext uri="{FF2B5EF4-FFF2-40B4-BE49-F238E27FC236}">
                <a16:creationId xmlns:a16="http://schemas.microsoft.com/office/drawing/2014/main" id="{EDA1BCD2-8ECB-1D46-8A6A-C48767A4BF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a:t>Jan-</a:t>
            </a:r>
            <a:r>
              <a:rPr lang="da-DK" dirty="0" err="1"/>
              <a:t>feb</a:t>
            </a:r>
            <a:endParaRPr lang="da-DK" dirty="0"/>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err="1"/>
              <a:t>Sep-Okt</a:t>
            </a:r>
            <a:endParaRPr lang="da-DK" dirty="0"/>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a:t>Mar-</a:t>
            </a:r>
            <a:r>
              <a:rPr lang="da-DK" dirty="0" err="1"/>
              <a:t>Apr</a:t>
            </a:r>
            <a:endParaRPr lang="da-DK" dirty="0"/>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a:t>Jul-</a:t>
            </a:r>
            <a:r>
              <a:rPr lang="da-DK" dirty="0" err="1"/>
              <a:t>Aug</a:t>
            </a:r>
            <a:endParaRPr lang="da-DK" dirty="0"/>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err="1"/>
              <a:t>Nov-Dec</a:t>
            </a:r>
            <a:endParaRPr lang="da-DK" dirty="0"/>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1" name="TextBox 20">
            <a:extLst>
              <a:ext uri="{FF2B5EF4-FFF2-40B4-BE49-F238E27FC236}">
                <a16:creationId xmlns:a16="http://schemas.microsoft.com/office/drawing/2014/main" id="{5D7819DB-C918-8943-BFA1-0DD241FC8C56}"/>
              </a:ext>
            </a:extLst>
          </p:cNvPr>
          <p:cNvSpPr txBox="1">
            <a:spLocks noChangeArrowheads="1"/>
          </p:cNvSpPr>
          <p:nvPr userDrawn="1"/>
        </p:nvSpPr>
        <p:spPr bwMode="auto">
          <a:xfrm>
            <a:off x="-2649076" y="-5661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32" name="AutoShape 4">
            <a:extLst>
              <a:ext uri="{FF2B5EF4-FFF2-40B4-BE49-F238E27FC236}">
                <a16:creationId xmlns:a16="http://schemas.microsoft.com/office/drawing/2014/main" id="{C70B147E-9D79-D94A-8E51-54D75FEADC90}"/>
              </a:ext>
            </a:extLst>
          </p:cNvPr>
          <p:cNvSpPr>
            <a:spLocks/>
          </p:cNvSpPr>
          <p:nvPr userDrawn="1"/>
        </p:nvSpPr>
        <p:spPr bwMode="gray">
          <a:xfrm>
            <a:off x="-3498781" y="-11684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33" name="Picture 2">
            <a:extLst>
              <a:ext uri="{FF2B5EF4-FFF2-40B4-BE49-F238E27FC236}">
                <a16:creationId xmlns:a16="http://schemas.microsoft.com/office/drawing/2014/main" id="{0A9A0D53-9346-5243-938A-DFC1A93FBA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4" name="TextBox 17">
            <a:extLst>
              <a:ext uri="{FF2B5EF4-FFF2-40B4-BE49-F238E27FC236}">
                <a16:creationId xmlns:a16="http://schemas.microsoft.com/office/drawing/2014/main" id="{8D48FA5B-532F-A846-B81C-3E305B8E0EBB}"/>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35" name="TextBox 17">
            <a:extLst>
              <a:ext uri="{FF2B5EF4-FFF2-40B4-BE49-F238E27FC236}">
                <a16:creationId xmlns:a16="http://schemas.microsoft.com/office/drawing/2014/main" id="{CF917600-D701-5B4E-AB49-09D1F7C2E59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352129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bg>
      <p:bgPr>
        <a:solidFill>
          <a:schemeClr val="accent6"/>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flipH="1">
            <a:off x="444166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4"/>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8" name="Billede 7" descr="Et billede, der indeholder tegning&#10;&#10;Automatisk genereret beskrivelse">
            <a:extLst>
              <a:ext uri="{FF2B5EF4-FFF2-40B4-BE49-F238E27FC236}">
                <a16:creationId xmlns:a16="http://schemas.microsoft.com/office/drawing/2014/main" id="{4A8801E5-0C38-324F-9254-E79F466C7E0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B2C9B69C-1757-0E49-AFD5-E6A52C6C2100}"/>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2B00F21F-1499-F047-A5F2-AC445DD86A10}"/>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6" name="AutoShape 4">
            <a:extLst>
              <a:ext uri="{FF2B5EF4-FFF2-40B4-BE49-F238E27FC236}">
                <a16:creationId xmlns:a16="http://schemas.microsoft.com/office/drawing/2014/main" id="{C2B79A10-FB52-5140-817A-510BC3B132CD}"/>
              </a:ext>
            </a:extLst>
          </p:cNvPr>
          <p:cNvSpPr>
            <a:spLocks/>
          </p:cNvSpPr>
          <p:nvPr userDrawn="1"/>
        </p:nvSpPr>
        <p:spPr bwMode="gray">
          <a:xfrm>
            <a:off x="-3491392" y="-121262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D4E6B90C-2B16-6A47-956F-849CEC91DD5A}"/>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3EC390DE-01A3-9D4F-9329-2EE4037F0717}"/>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0" name="Picture 2">
            <a:extLst>
              <a:ext uri="{FF2B5EF4-FFF2-40B4-BE49-F238E27FC236}">
                <a16:creationId xmlns:a16="http://schemas.microsoft.com/office/drawing/2014/main" id="{6E3CCC05-BDAA-0444-ADEC-0A4A1CE1C86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TextBox 17">
            <a:extLst>
              <a:ext uri="{FF2B5EF4-FFF2-40B4-BE49-F238E27FC236}">
                <a16:creationId xmlns:a16="http://schemas.microsoft.com/office/drawing/2014/main" id="{D45B670D-686E-944F-9904-A76D37EF1FE2}"/>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4" name="AutoShape 4">
            <a:extLst>
              <a:ext uri="{FF2B5EF4-FFF2-40B4-BE49-F238E27FC236}">
                <a16:creationId xmlns:a16="http://schemas.microsoft.com/office/drawing/2014/main" id="{7B120ABF-B9EE-A346-9267-B6D7DF28D6D6}"/>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25" name="TextBox 17">
            <a:extLst>
              <a:ext uri="{FF2B5EF4-FFF2-40B4-BE49-F238E27FC236}">
                <a16:creationId xmlns:a16="http://schemas.microsoft.com/office/drawing/2014/main" id="{34B4698D-C289-2F45-A1C1-AFF26BC17BD4}"/>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98009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6A2AF8AC-C2B6-6B40-A369-1DF9477D48A3}"/>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6DC19495-8AE4-2A40-8035-4FEC8041C108}"/>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494E6FFA-C559-8D47-81B4-377408224EA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3E196140-523D-8545-BB9C-3D44E5E6CF83}"/>
              </a:ext>
            </a:extLst>
          </p:cNvPr>
          <p:cNvSpPr>
            <a:spLocks/>
          </p:cNvSpPr>
          <p:nvPr userDrawn="1"/>
        </p:nvSpPr>
        <p:spPr bwMode="gray">
          <a:xfrm>
            <a:off x="-3508829"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7" name="Billede 16">
            <a:extLst>
              <a:ext uri="{FF2B5EF4-FFF2-40B4-BE49-F238E27FC236}">
                <a16:creationId xmlns:a16="http://schemas.microsoft.com/office/drawing/2014/main" id="{EEC6E352-4E36-5046-B810-2686D9DE6362}"/>
              </a:ext>
            </a:extLst>
          </p:cNvPr>
          <p:cNvPicPr>
            <a:picLocks noChangeAspect="1"/>
          </p:cNvPicPr>
          <p:nvPr userDrawn="1"/>
        </p:nvPicPr>
        <p:blipFill>
          <a:blip r:embed="rId5"/>
          <a:srcRect/>
          <a:stretch/>
        </p:blipFill>
        <p:spPr>
          <a:xfrm>
            <a:off x="377825" y="6206244"/>
            <a:ext cx="2768601" cy="419314"/>
          </a:xfrm>
          <a:prstGeom prst="rect">
            <a:avLst/>
          </a:prstGeom>
        </p:spPr>
      </p:pic>
    </p:spTree>
    <p:extLst>
      <p:ext uri="{BB962C8B-B14F-4D97-AF65-F5344CB8AC3E}">
        <p14:creationId xmlns:p14="http://schemas.microsoft.com/office/powerpoint/2010/main" val="164449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bg>
      <p:bgPr>
        <a:solidFill>
          <a:srgbClr val="40203F"/>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379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pic>
        <p:nvPicPr>
          <p:cNvPr id="9" name="Billede 8" descr="Et billede, der indeholder tegning&#10;&#10;Automatisk genereret beskrivelse">
            <a:extLst>
              <a:ext uri="{FF2B5EF4-FFF2-40B4-BE49-F238E27FC236}">
                <a16:creationId xmlns:a16="http://schemas.microsoft.com/office/drawing/2014/main" id="{41AEC320-A22B-9841-BF86-1265FAAE88E7}"/>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8" name="Billede 7" descr="Et billede, der indeholder tekst&#10;&#10;Automatisk genereret beskrivelse">
            <a:extLst>
              <a:ext uri="{FF2B5EF4-FFF2-40B4-BE49-F238E27FC236}">
                <a16:creationId xmlns:a16="http://schemas.microsoft.com/office/drawing/2014/main" id="{9DD34E78-1E76-A543-A238-AF052D81383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2" name="TextBox 17">
            <a:extLst>
              <a:ext uri="{FF2B5EF4-FFF2-40B4-BE49-F238E27FC236}">
                <a16:creationId xmlns:a16="http://schemas.microsoft.com/office/drawing/2014/main" id="{B46932B5-7734-604B-AB93-936DD2342F63}"/>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E54AD6EA-D9E9-CF46-A235-6219B63D3397}"/>
              </a:ext>
            </a:extLst>
          </p:cNvPr>
          <p:cNvSpPr>
            <a:spLocks/>
          </p:cNvSpPr>
          <p:nvPr userDrawn="1"/>
        </p:nvSpPr>
        <p:spPr bwMode="gray">
          <a:xfrm>
            <a:off x="-3491392" y="-121262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267A013-8BE8-6444-AAA2-53046EE7D460}"/>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E871EA23-F5F4-8446-9ECB-1A749B00D703}"/>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4883D219-25E7-E646-9A59-B6F54B1E61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7060266C-A4AB-8E45-9047-77165F6B7F42}"/>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49390A2D-1297-2047-8C09-6C28AD6C50B4}"/>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C9AB9DD0-CC9A-F247-81A1-83D91B10C92A}"/>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123436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bg>
      <p:bgPr>
        <a:solidFill>
          <a:schemeClr val="tx1">
            <a:lumMod val="5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79425"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tx1"/>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pic>
        <p:nvPicPr>
          <p:cNvPr id="9" name="Billede 8" descr="Et billede, der indeholder tegning&#10;&#10;Automatisk genereret beskrivelse">
            <a:extLst>
              <a:ext uri="{FF2B5EF4-FFF2-40B4-BE49-F238E27FC236}">
                <a16:creationId xmlns:a16="http://schemas.microsoft.com/office/drawing/2014/main" id="{52309E1E-01DF-5341-B2D2-EFEDBBF1066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386E5C58-E831-F548-A1F0-53BD33702655}"/>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2" name="TextBox 17">
            <a:extLst>
              <a:ext uri="{FF2B5EF4-FFF2-40B4-BE49-F238E27FC236}">
                <a16:creationId xmlns:a16="http://schemas.microsoft.com/office/drawing/2014/main" id="{FA87F960-01BB-D84D-A700-2AE1F64AAEFB}"/>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38CD221A-EE74-7F45-8EB8-B7FA017A659F}"/>
              </a:ext>
            </a:extLst>
          </p:cNvPr>
          <p:cNvSpPr>
            <a:spLocks/>
          </p:cNvSpPr>
          <p:nvPr userDrawn="1"/>
        </p:nvSpPr>
        <p:spPr bwMode="gray">
          <a:xfrm>
            <a:off x="-3491392" y="-121262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F6A23738-73B3-6745-A2E8-60576A9C4E2E}"/>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5B974AC6-E176-8943-9B7E-F86CA6E96156}"/>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6868D0F8-9513-D846-8CD7-B2E0DCFD96C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4F33E37B-FF07-714B-8927-7CA1DA990BBD}"/>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03A9B816-4693-EA42-BD2C-A574EE700701}"/>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BC3AB90A-CB09-9342-8152-1CF46D977EBE}"/>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1638493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535058"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accent5"/>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7F077F5C-B7A9-1A44-8F72-071AD3315031}"/>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35FA8DE4-5E3A-3D4E-B49B-8D321A41CA2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6C8E1837-E3DB-4D4E-9F64-1E9C08D4F53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C95782BC-0710-B548-B89A-9F8EA492514F}"/>
              </a:ext>
            </a:extLst>
          </p:cNvPr>
          <p:cNvSpPr>
            <a:spLocks/>
          </p:cNvSpPr>
          <p:nvPr userDrawn="1"/>
        </p:nvSpPr>
        <p:spPr bwMode="gray">
          <a:xfrm>
            <a:off x="-3491392" y="-121262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18C1296A-7ABC-4546-8E92-358762076423}"/>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F0665871-9C6F-624B-A6F5-9986389E3DF7}"/>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3B85E856-CF6B-FE41-9047-814209E0BF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C8108CB4-84D8-A346-9A93-C5A8E3478029}"/>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3022B669-130C-EE4B-89B0-7C6201DC690F}"/>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5AEC3128-2C0D-2A45-82C0-5F88DD2ECE51}"/>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32644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t budskab m illustration - Par">
    <p:bg>
      <p:bgPr>
        <a:solidFill>
          <a:schemeClr val="accent2"/>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5" name="Billede 4" descr="Et billede, der indeholder tegning&#10;&#10;Automatisk genereret beskrivelse">
            <a:extLst>
              <a:ext uri="{FF2B5EF4-FFF2-40B4-BE49-F238E27FC236}">
                <a16:creationId xmlns:a16="http://schemas.microsoft.com/office/drawing/2014/main" id="{906BF72F-784B-994C-8244-FAA8849CFA41}"/>
              </a:ext>
            </a:extLst>
          </p:cNvPr>
          <p:cNvPicPr>
            <a:picLocks noChangeAspect="1"/>
          </p:cNvPicPr>
          <p:nvPr userDrawn="1"/>
        </p:nvPicPr>
        <p:blipFill>
          <a:blip r:embed="rId2"/>
          <a:stretch>
            <a:fillRect/>
          </a:stretch>
        </p:blipFill>
        <p:spPr>
          <a:xfrm>
            <a:off x="5374953"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F68C3658-E4F3-D946-A4C6-1DBC565595DF}"/>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6694CE24-9446-8E4B-AD46-3BA1065D8105}"/>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0" name="TextBox 17">
            <a:extLst>
              <a:ext uri="{FF2B5EF4-FFF2-40B4-BE49-F238E27FC236}">
                <a16:creationId xmlns:a16="http://schemas.microsoft.com/office/drawing/2014/main" id="{573FA73E-AB89-644B-A6CB-94E3B9964061}"/>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1" name="AutoShape 4">
            <a:extLst>
              <a:ext uri="{FF2B5EF4-FFF2-40B4-BE49-F238E27FC236}">
                <a16:creationId xmlns:a16="http://schemas.microsoft.com/office/drawing/2014/main" id="{9DD0A360-F978-7549-804D-A3166460F2B9}"/>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2" name="AutoShape 4">
            <a:extLst>
              <a:ext uri="{FF2B5EF4-FFF2-40B4-BE49-F238E27FC236}">
                <a16:creationId xmlns:a16="http://schemas.microsoft.com/office/drawing/2014/main" id="{F56E566B-11C7-DF45-9AD8-1662F7781206}"/>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784747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udskab m illustration - IV Drop">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8" name="Billede 7" descr="Et billede, der indeholder tegning&#10;&#10;Automatisk genereret beskrivelse">
            <a:extLst>
              <a:ext uri="{FF2B5EF4-FFF2-40B4-BE49-F238E27FC236}">
                <a16:creationId xmlns:a16="http://schemas.microsoft.com/office/drawing/2014/main" id="{927F88D5-FC50-1F4F-8E13-F66EBEB8D918}"/>
              </a:ext>
            </a:extLst>
          </p:cNvPr>
          <p:cNvPicPr>
            <a:picLocks noChangeAspect="1"/>
          </p:cNvPicPr>
          <p:nvPr userDrawn="1"/>
        </p:nvPicPr>
        <p:blipFill rotWithShape="1">
          <a:blip r:embed="rId2"/>
          <a:srcRect b="5371"/>
          <a:stretch/>
        </p:blipFill>
        <p:spPr>
          <a:xfrm>
            <a:off x="5675895" y="368300"/>
            <a:ext cx="6210300" cy="6489700"/>
          </a:xfrm>
          <a:prstGeom prst="rect">
            <a:avLst/>
          </a:prstGeom>
        </p:spPr>
      </p:pic>
      <p:pic>
        <p:nvPicPr>
          <p:cNvPr id="9" name="Billede 8" descr="Et billede, der indeholder tegning&#10;&#10;Automatisk genereret beskrivelse">
            <a:extLst>
              <a:ext uri="{FF2B5EF4-FFF2-40B4-BE49-F238E27FC236}">
                <a16:creationId xmlns:a16="http://schemas.microsoft.com/office/drawing/2014/main" id="{A69B8435-AEF0-2B40-BD91-288B8C708200}"/>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321F9858-A9FF-AC43-B4E7-83311529858C}"/>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BF8E5901-8911-1245-9B48-F03DA5C60572}"/>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6" name="AutoShape 4">
            <a:extLst>
              <a:ext uri="{FF2B5EF4-FFF2-40B4-BE49-F238E27FC236}">
                <a16:creationId xmlns:a16="http://schemas.microsoft.com/office/drawing/2014/main" id="{1C153F09-AF35-9B4E-950E-F7528861579E}"/>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E46D634D-D194-BE4E-82D2-F71F9521B593}"/>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132101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t budskab m illustration - Far og Datt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3" name="Billede 2" descr="Et billede, der indeholder skjorte&#10;&#10;Automatisk genereret beskrivelse">
            <a:extLst>
              <a:ext uri="{FF2B5EF4-FFF2-40B4-BE49-F238E27FC236}">
                <a16:creationId xmlns:a16="http://schemas.microsoft.com/office/drawing/2014/main" id="{3FAC51D1-9E50-1F4F-9808-816BBD4E8CC7}"/>
              </a:ext>
            </a:extLst>
          </p:cNvPr>
          <p:cNvPicPr>
            <a:picLocks noChangeAspect="1"/>
          </p:cNvPicPr>
          <p:nvPr userDrawn="1"/>
        </p:nvPicPr>
        <p:blipFill>
          <a:blip r:embed="rId2"/>
          <a:stretch>
            <a:fillRect/>
          </a:stretch>
        </p:blipFill>
        <p:spPr>
          <a:xfrm>
            <a:off x="5981700"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6EF05685-DF3F-E34E-95B8-969E849F15C9}"/>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FF1D7790-753A-194C-93D4-89FDB89D8228}"/>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D8B9EECC-3D90-524B-B598-969F51F3A819}"/>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F44C7483-D6BA-BD42-93F1-7E196D149808}"/>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F95234A0-C161-D749-A30C-23AB01B46360}"/>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1870679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 sl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r>
              <a:rPr lang="da-DK"/>
              <a:t>28.02.22</a:t>
            </a:r>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860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5" name="AutoShape 4">
            <a:extLst>
              <a:ext uri="{FF2B5EF4-FFF2-40B4-BE49-F238E27FC236}">
                <a16:creationId xmlns:a16="http://schemas.microsoft.com/office/drawing/2014/main" id="{1001F0B2-B55C-5D4D-8950-7578F612A81A}"/>
              </a:ext>
            </a:extLst>
          </p:cNvPr>
          <p:cNvSpPr>
            <a:spLocks/>
          </p:cNvSpPr>
          <p:nvPr userDrawn="1"/>
        </p:nvSpPr>
        <p:spPr bwMode="gray">
          <a:xfrm>
            <a:off x="-32731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 name="Pladsholder til sidefod 1">
            <a:extLst>
              <a:ext uri="{FF2B5EF4-FFF2-40B4-BE49-F238E27FC236}">
                <a16:creationId xmlns:a16="http://schemas.microsoft.com/office/drawing/2014/main" id="{87D9143B-BFF4-1D4C-A25E-08099286833F}"/>
              </a:ext>
            </a:extLst>
          </p:cNvPr>
          <p:cNvSpPr>
            <a:spLocks noGrp="1"/>
          </p:cNvSpPr>
          <p:nvPr>
            <p:ph type="ftr" sz="quarter" idx="13"/>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196081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 slide - Akva">
    <p:bg>
      <p:bgPr>
        <a:solidFill>
          <a:schemeClr val="accent6">
            <a:alpha val="75000"/>
          </a:schemeClr>
        </a:solidFill>
        <a:effectLst/>
      </p:bgPr>
    </p:bg>
    <p:spTree>
      <p:nvGrpSpPr>
        <p:cNvPr id="1" name=""/>
        <p:cNvGrpSpPr/>
        <p:nvPr/>
      </p:nvGrpSpPr>
      <p:grpSpPr>
        <a:xfrm>
          <a:off x="0" y="0"/>
          <a:ext cx="0" cy="0"/>
          <a:chOff x="0" y="0"/>
          <a:chExt cx="0" cy="0"/>
        </a:xfrm>
      </p:grpSpPr>
      <p:pic>
        <p:nvPicPr>
          <p:cNvPr id="7" name="Billede 6" descr="Et billede, der indeholder ur, lys&#10;&#10;Automatisk genereret beskrivelse">
            <a:extLst>
              <a:ext uri="{FF2B5EF4-FFF2-40B4-BE49-F238E27FC236}">
                <a16:creationId xmlns:a16="http://schemas.microsoft.com/office/drawing/2014/main" id="{C77EB453-36C2-D64B-9B8E-99AD6C1723E1}"/>
              </a:ext>
            </a:extLst>
          </p:cNvPr>
          <p:cNvPicPr>
            <a:picLocks noChangeAspect="1"/>
          </p:cNvPicPr>
          <p:nvPr userDrawn="1"/>
        </p:nvPicPr>
        <p:blipFill rotWithShape="1">
          <a:blip r:embed="rId2"/>
          <a:srcRect l="743" t="2161" r="1418" b="-1"/>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r>
              <a:rPr lang="da-DK"/>
              <a:t>28.02.22</a:t>
            </a:r>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pic>
        <p:nvPicPr>
          <p:cNvPr id="10" name="Billede 9" descr="Et billede, der indeholder tegning&#10;&#10;Automatisk genereret beskrivelse">
            <a:extLst>
              <a:ext uri="{FF2B5EF4-FFF2-40B4-BE49-F238E27FC236}">
                <a16:creationId xmlns:a16="http://schemas.microsoft.com/office/drawing/2014/main" id="{A1FE657E-6911-3A44-8CBB-FBF4626C9B5E}"/>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642EC2D9-855D-5744-9F8D-0A79A8B269C4}"/>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21CF3831-8884-B844-85A3-63DCF57C6A60}"/>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3" name="AutoShape 4">
            <a:extLst>
              <a:ext uri="{FF2B5EF4-FFF2-40B4-BE49-F238E27FC236}">
                <a16:creationId xmlns:a16="http://schemas.microsoft.com/office/drawing/2014/main" id="{9A48E545-7457-7349-BE39-AD08513A8586}"/>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4" name="AutoShape 4">
            <a:extLst>
              <a:ext uri="{FF2B5EF4-FFF2-40B4-BE49-F238E27FC236}">
                <a16:creationId xmlns:a16="http://schemas.microsoft.com/office/drawing/2014/main" id="{59AF4293-6A00-D346-A68A-C9128FED31EB}"/>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 name="Pladsholder til sidefod 1">
            <a:extLst>
              <a:ext uri="{FF2B5EF4-FFF2-40B4-BE49-F238E27FC236}">
                <a16:creationId xmlns:a16="http://schemas.microsoft.com/office/drawing/2014/main" id="{3655DEDF-FDA3-1249-8ADD-99A3285DCDA6}"/>
              </a:ext>
            </a:extLst>
          </p:cNvPr>
          <p:cNvSpPr>
            <a:spLocks noGrp="1"/>
          </p:cNvSpPr>
          <p:nvPr>
            <p:ph type="ftr" sz="quarter" idx="13"/>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483656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bg>
      <p:bgPr>
        <a:solidFill>
          <a:schemeClr val="accent1">
            <a:lumMod val="50000"/>
          </a:schemeClr>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a:t>28.02.22</a:t>
            </a:r>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09583D97-AAFE-374A-9F79-8258F97F1C0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52E1C41D-C2B8-F846-A9DD-6F897CDC82B4}"/>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3" name="AutoShape 4">
            <a:extLst>
              <a:ext uri="{FF2B5EF4-FFF2-40B4-BE49-F238E27FC236}">
                <a16:creationId xmlns:a16="http://schemas.microsoft.com/office/drawing/2014/main" id="{C98F61BD-0619-A543-895B-B114C9B8C819}"/>
              </a:ext>
            </a:extLst>
          </p:cNvPr>
          <p:cNvSpPr>
            <a:spLocks/>
          </p:cNvSpPr>
          <p:nvPr userDrawn="1"/>
        </p:nvSpPr>
        <p:spPr bwMode="gray">
          <a:xfrm>
            <a:off x="-3516792" y="-984264"/>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ECC8AA7-5952-7541-8119-504AD71E657F}"/>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6" name="TextBox 17">
            <a:extLst>
              <a:ext uri="{FF2B5EF4-FFF2-40B4-BE49-F238E27FC236}">
                <a16:creationId xmlns:a16="http://schemas.microsoft.com/office/drawing/2014/main" id="{8CF29CE4-3423-4A4C-A365-2B47204AC4F3}"/>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7" name="AutoShape 4">
            <a:extLst>
              <a:ext uri="{FF2B5EF4-FFF2-40B4-BE49-F238E27FC236}">
                <a16:creationId xmlns:a16="http://schemas.microsoft.com/office/drawing/2014/main" id="{12C4814D-F1EA-414C-B74D-03AD539E4751}"/>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188709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a:t>28.02.22</a:t>
            </a:r>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9" name="TextBox 17">
            <a:extLst>
              <a:ext uri="{FF2B5EF4-FFF2-40B4-BE49-F238E27FC236}">
                <a16:creationId xmlns:a16="http://schemas.microsoft.com/office/drawing/2014/main" id="{2C30D6F7-F509-6646-A2A3-846F6602333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1" name="AutoShape 4">
            <a:extLst>
              <a:ext uri="{FF2B5EF4-FFF2-40B4-BE49-F238E27FC236}">
                <a16:creationId xmlns:a16="http://schemas.microsoft.com/office/drawing/2014/main" id="{B279BBC8-2FCA-0842-9596-5926C8FD450A}"/>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F8FEA76F-059D-0449-B016-AD87098E0AD0}"/>
              </a:ext>
            </a:extLst>
          </p:cNvPr>
          <p:cNvSpPr>
            <a:spLocks/>
          </p:cNvSpPr>
          <p:nvPr userDrawn="1"/>
        </p:nvSpPr>
        <p:spPr bwMode="gray">
          <a:xfrm>
            <a:off x="-3516792" y="-984264"/>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7C2F0AD-D278-E541-BB2E-5F800D43E5E3}"/>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8" name="TextBox 17">
            <a:extLst>
              <a:ext uri="{FF2B5EF4-FFF2-40B4-BE49-F238E27FC236}">
                <a16:creationId xmlns:a16="http://schemas.microsoft.com/office/drawing/2014/main" id="{2B1D98C8-F0BE-584E-ABA7-FAAFCA3F3E5A}"/>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9" name="AutoShape 4">
            <a:extLst>
              <a:ext uri="{FF2B5EF4-FFF2-40B4-BE49-F238E27FC236}">
                <a16:creationId xmlns:a16="http://schemas.microsoft.com/office/drawing/2014/main" id="{73289D08-D8DC-9044-BC72-31F8F8198D63}"/>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96957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Grå">
    <p:bg>
      <p:bgPr>
        <a:solidFill>
          <a:schemeClr val="accent2">
            <a:alpha val="60000"/>
          </a:schemeClr>
        </a:solidFill>
        <a:effectLst/>
      </p:bgPr>
    </p:bg>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9785D765-A338-FE46-A483-2B2FBE95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11" name="Billede 10" descr="Et billede, der indeholder tegning&#10;&#10;Automatisk genereret beskrivelse">
            <a:extLst>
              <a:ext uri="{FF2B5EF4-FFF2-40B4-BE49-F238E27FC236}">
                <a16:creationId xmlns:a16="http://schemas.microsoft.com/office/drawing/2014/main" id="{E9789AC5-1A89-EA4D-8DDA-0F312CE7E95C}"/>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4E4AA8B9-651B-6C4E-9175-B86CCC8BA756}"/>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FB5ED61C-5BC8-5745-89C3-542A6659C5E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3" name="AutoShape 4">
            <a:extLst>
              <a:ext uri="{FF2B5EF4-FFF2-40B4-BE49-F238E27FC236}">
                <a16:creationId xmlns:a16="http://schemas.microsoft.com/office/drawing/2014/main" id="{CA795F03-EFD6-E646-92DE-8B476F308158}"/>
              </a:ext>
            </a:extLst>
          </p:cNvPr>
          <p:cNvSpPr>
            <a:spLocks/>
          </p:cNvSpPr>
          <p:nvPr userDrawn="1"/>
        </p:nvSpPr>
        <p:spPr bwMode="gray">
          <a:xfrm>
            <a:off x="-3508829"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5" name="Billede 14" descr="Et billede, der indeholder tegning, ur&#10;&#10;Automatisk genereret beskrivelse">
            <a:extLst>
              <a:ext uri="{FF2B5EF4-FFF2-40B4-BE49-F238E27FC236}">
                <a16:creationId xmlns:a16="http://schemas.microsoft.com/office/drawing/2014/main" id="{C35FFABB-C8E6-7343-B1B3-5124F477087F}"/>
              </a:ext>
            </a:extLst>
          </p:cNvPr>
          <p:cNvPicPr>
            <a:picLocks noChangeAspect="1"/>
          </p:cNvPicPr>
          <p:nvPr userDrawn="1"/>
        </p:nvPicPr>
        <p:blipFill>
          <a:blip r:embed="rId5"/>
          <a:stretch>
            <a:fillRect/>
          </a:stretch>
        </p:blipFill>
        <p:spPr>
          <a:xfrm>
            <a:off x="377825" y="6206244"/>
            <a:ext cx="2768601" cy="419315"/>
          </a:xfrm>
          <a:prstGeom prst="rect">
            <a:avLst/>
          </a:prstGeom>
        </p:spPr>
      </p:pic>
    </p:spTree>
    <p:extLst>
      <p:ext uri="{BB962C8B-B14F-4D97-AF65-F5344CB8AC3E}">
        <p14:creationId xmlns:p14="http://schemas.microsoft.com/office/powerpoint/2010/main" val="3420987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bg>
      <p:bgPr>
        <a:solidFill>
          <a:schemeClr val="accent6"/>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a:t>28.02.22</a:t>
            </a:r>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BD0AA8-AB70-0D45-B060-4255C999385D}"/>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9" name="TextBox 17">
            <a:extLst>
              <a:ext uri="{FF2B5EF4-FFF2-40B4-BE49-F238E27FC236}">
                <a16:creationId xmlns:a16="http://schemas.microsoft.com/office/drawing/2014/main" id="{9D5CDE32-F268-4C4F-9D5E-27EC5C2134FE}"/>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2FA799D7-C85D-9F44-9B0B-A45856760753}"/>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0423C236-FFA2-8D45-94F3-A98640F06365}"/>
              </a:ext>
            </a:extLst>
          </p:cNvPr>
          <p:cNvSpPr>
            <a:spLocks/>
          </p:cNvSpPr>
          <p:nvPr userDrawn="1"/>
        </p:nvSpPr>
        <p:spPr bwMode="gray">
          <a:xfrm>
            <a:off x="-3516792" y="-984264"/>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6" name="AutoShape 4">
            <a:extLst>
              <a:ext uri="{FF2B5EF4-FFF2-40B4-BE49-F238E27FC236}">
                <a16:creationId xmlns:a16="http://schemas.microsoft.com/office/drawing/2014/main" id="{2CBCC8CF-F44F-2140-AFCD-25A5E421A880}"/>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7" name="TextBox 17">
            <a:extLst>
              <a:ext uri="{FF2B5EF4-FFF2-40B4-BE49-F238E27FC236}">
                <a16:creationId xmlns:a16="http://schemas.microsoft.com/office/drawing/2014/main" id="{502D00D2-B51D-2A43-9531-C48BA2020D39}"/>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8" name="AutoShape 4">
            <a:extLst>
              <a:ext uri="{FF2B5EF4-FFF2-40B4-BE49-F238E27FC236}">
                <a16:creationId xmlns:a16="http://schemas.microsoft.com/office/drawing/2014/main" id="{B63D4F55-2207-DB45-ADBD-1C422FD486A4}"/>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558091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a:t>28.02.22</a:t>
            </a:r>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349FE5-2567-064F-A6E4-F7B1E20E8B86}"/>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9" name="TextBox 17">
            <a:extLst>
              <a:ext uri="{FF2B5EF4-FFF2-40B4-BE49-F238E27FC236}">
                <a16:creationId xmlns:a16="http://schemas.microsoft.com/office/drawing/2014/main" id="{F5574561-C901-B142-BFD3-427709FDD9E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114FBF07-9BFF-5B40-810E-5563C06682AD}"/>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21A7A894-ED97-824A-8793-D3655603B4C8}"/>
              </a:ext>
            </a:extLst>
          </p:cNvPr>
          <p:cNvSpPr>
            <a:spLocks/>
          </p:cNvSpPr>
          <p:nvPr userDrawn="1"/>
        </p:nvSpPr>
        <p:spPr bwMode="gray">
          <a:xfrm>
            <a:off x="-3516792" y="-984264"/>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6" name="AutoShape 4">
            <a:extLst>
              <a:ext uri="{FF2B5EF4-FFF2-40B4-BE49-F238E27FC236}">
                <a16:creationId xmlns:a16="http://schemas.microsoft.com/office/drawing/2014/main" id="{2E9B6900-2A04-F84F-9012-0D8E1B3B8EF5}"/>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7" name="TextBox 17">
            <a:extLst>
              <a:ext uri="{FF2B5EF4-FFF2-40B4-BE49-F238E27FC236}">
                <a16:creationId xmlns:a16="http://schemas.microsoft.com/office/drawing/2014/main" id="{6430C802-4D24-0E42-A1E2-B1B88A288243}"/>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8" name="AutoShape 4">
            <a:extLst>
              <a:ext uri="{FF2B5EF4-FFF2-40B4-BE49-F238E27FC236}">
                <a16:creationId xmlns:a16="http://schemas.microsoft.com/office/drawing/2014/main" id="{C5636B78-3F2A-7949-992D-A0504719DC91}"/>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178838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p:bg>
      <p:bgPr>
        <a:solidFill>
          <a:schemeClr val="tx1">
            <a:lumMod val="50000"/>
          </a:schemeClr>
        </a:solidFill>
        <a:effectLst/>
      </p:bgPr>
    </p:bg>
    <p:spTree>
      <p:nvGrpSpPr>
        <p:cNvPr id="1" name=""/>
        <p:cNvGrpSpPr/>
        <p:nvPr/>
      </p:nvGrpSpPr>
      <p:grpSpPr>
        <a:xfrm>
          <a:off x="0" y="0"/>
          <a:ext cx="0" cy="0"/>
          <a:chOff x="0" y="0"/>
          <a:chExt cx="0" cy="0"/>
        </a:xfrm>
      </p:grpSpPr>
      <p:pic>
        <p:nvPicPr>
          <p:cNvPr id="3" name="Billede 2" descr="Et billede, der indeholder tegning, paraply, skilt&#10;&#10;Automatisk genereret beskrivelse">
            <a:extLst>
              <a:ext uri="{FF2B5EF4-FFF2-40B4-BE49-F238E27FC236}">
                <a16:creationId xmlns:a16="http://schemas.microsoft.com/office/drawing/2014/main" id="{603A2947-4CA7-7549-A07A-ADBE4E79D166}"/>
              </a:ext>
            </a:extLst>
          </p:cNvPr>
          <p:cNvPicPr>
            <a:picLocks noChangeAspect="1"/>
          </p:cNvPicPr>
          <p:nvPr userDrawn="1"/>
        </p:nvPicPr>
        <p:blipFill rotWithShape="1">
          <a:blip r:embed="rId2"/>
          <a:srcRect l="998" t="2439" r="1441"/>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1" name="Billede 10">
            <a:extLst>
              <a:ext uri="{FF2B5EF4-FFF2-40B4-BE49-F238E27FC236}">
                <a16:creationId xmlns:a16="http://schemas.microsoft.com/office/drawing/2014/main" id="{F5492F03-581A-744B-96E1-AC26CAC78E7F}"/>
              </a:ext>
            </a:extLst>
          </p:cNvPr>
          <p:cNvPicPr>
            <a:picLocks noChangeAspect="1"/>
          </p:cNvPicPr>
          <p:nvPr userDrawn="1"/>
        </p:nvPicPr>
        <p:blipFill>
          <a:blip r:embed="rId5"/>
          <a:srcRect/>
          <a:stretch/>
        </p:blipFill>
        <p:spPr>
          <a:xfrm>
            <a:off x="377825" y="6206244"/>
            <a:ext cx="2768601" cy="419314"/>
          </a:xfrm>
          <a:prstGeom prst="rect">
            <a:avLst/>
          </a:prstGeom>
        </p:spPr>
      </p:pic>
      <p:sp>
        <p:nvSpPr>
          <p:cNvPr id="16" name="Titel 1">
            <a:extLst>
              <a:ext uri="{FF2B5EF4-FFF2-40B4-BE49-F238E27FC236}">
                <a16:creationId xmlns:a16="http://schemas.microsoft.com/office/drawing/2014/main" id="{89AA72DA-F583-7C44-B8EB-1153D40980C4}"/>
              </a:ext>
            </a:extLst>
          </p:cNvPr>
          <p:cNvSpPr>
            <a:spLocks noGrp="1"/>
          </p:cNvSpPr>
          <p:nvPr>
            <p:ph type="title"/>
          </p:nvPr>
        </p:nvSpPr>
        <p:spPr>
          <a:xfrm>
            <a:off x="479424" y="1932973"/>
            <a:ext cx="8259462" cy="1203927"/>
          </a:xfrm>
        </p:spPr>
        <p:txBody>
          <a:bodyPr anchor="t"/>
          <a:lstStyle>
            <a:lvl1pPr>
              <a:defRPr sz="4800">
                <a:solidFill>
                  <a:schemeClr val="bg2"/>
                </a:solidFill>
              </a:defRPr>
            </a:lvl1pPr>
          </a:lstStyle>
          <a:p>
            <a:r>
              <a:rPr lang="da-DK"/>
              <a:t>Klik for at redigere i master</a:t>
            </a:r>
            <a:endParaRPr lang="da-DK" dirty="0"/>
          </a:p>
        </p:txBody>
      </p:sp>
      <p:sp>
        <p:nvSpPr>
          <p:cNvPr id="17" name="Pladsholder til tekst 3">
            <a:extLst>
              <a:ext uri="{FF2B5EF4-FFF2-40B4-BE49-F238E27FC236}">
                <a16:creationId xmlns:a16="http://schemas.microsoft.com/office/drawing/2014/main" id="{F0D83521-43AB-6844-B17C-9503487A33E6}"/>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bg2"/>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spTree>
    <p:extLst>
      <p:ext uri="{BB962C8B-B14F-4D97-AF65-F5344CB8AC3E}">
        <p14:creationId xmlns:p14="http://schemas.microsoft.com/office/powerpoint/2010/main" val="439178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 Grå">
    <p:bg>
      <p:bgPr>
        <a:solidFill>
          <a:schemeClr val="accent2">
            <a:alpha val="60000"/>
          </a:schemeClr>
        </a:solidFill>
        <a:effectLst/>
      </p:bgPr>
    </p:bg>
    <p:spTree>
      <p:nvGrpSpPr>
        <p:cNvPr id="1" name=""/>
        <p:cNvGrpSpPr/>
        <p:nvPr/>
      </p:nvGrpSpPr>
      <p:grpSpPr>
        <a:xfrm>
          <a:off x="0" y="0"/>
          <a:ext cx="0" cy="0"/>
          <a:chOff x="0" y="0"/>
          <a:chExt cx="0" cy="0"/>
        </a:xfrm>
      </p:grpSpPr>
      <p:pic>
        <p:nvPicPr>
          <p:cNvPr id="5" name="Billede 4" descr="Et billede, der indeholder lys&#10;&#10;Automatisk genereret beskrivelse">
            <a:extLst>
              <a:ext uri="{FF2B5EF4-FFF2-40B4-BE49-F238E27FC236}">
                <a16:creationId xmlns:a16="http://schemas.microsoft.com/office/drawing/2014/main" id="{659E46E9-93C7-1741-B6AA-53D56815A029}"/>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9" name="Titel 1">
            <a:extLst>
              <a:ext uri="{FF2B5EF4-FFF2-40B4-BE49-F238E27FC236}">
                <a16:creationId xmlns:a16="http://schemas.microsoft.com/office/drawing/2014/main" id="{E63D06D2-6511-4443-B839-50100FB26900}"/>
              </a:ext>
            </a:extLst>
          </p:cNvPr>
          <p:cNvSpPr>
            <a:spLocks noGrp="1"/>
          </p:cNvSpPr>
          <p:nvPr>
            <p:ph type="title"/>
          </p:nvPr>
        </p:nvSpPr>
        <p:spPr>
          <a:xfrm>
            <a:off x="479424" y="1932973"/>
            <a:ext cx="8259462" cy="1203927"/>
          </a:xfrm>
        </p:spPr>
        <p:txBody>
          <a:bodyPr anchor="t"/>
          <a:lstStyle>
            <a:lvl1pPr>
              <a:defRPr sz="4800">
                <a:solidFill>
                  <a:schemeClr val="tx1"/>
                </a:solidFill>
              </a:defRPr>
            </a:lvl1pPr>
          </a:lstStyle>
          <a:p>
            <a:r>
              <a:rPr lang="da-DK"/>
              <a:t>Klik for at redigere i master</a:t>
            </a:r>
            <a:endParaRPr lang="da-DK" dirty="0"/>
          </a:p>
        </p:txBody>
      </p:sp>
      <p:pic>
        <p:nvPicPr>
          <p:cNvPr id="11" name="Billede 10">
            <a:extLst>
              <a:ext uri="{FF2B5EF4-FFF2-40B4-BE49-F238E27FC236}">
                <a16:creationId xmlns:a16="http://schemas.microsoft.com/office/drawing/2014/main" id="{F5492F03-581A-744B-96E1-AC26CAC78E7F}"/>
              </a:ext>
            </a:extLst>
          </p:cNvPr>
          <p:cNvPicPr>
            <a:picLocks noChangeAspect="1"/>
          </p:cNvPicPr>
          <p:nvPr userDrawn="1"/>
        </p:nvPicPr>
        <p:blipFill>
          <a:blip r:embed="rId5"/>
          <a:srcRect/>
          <a:stretch/>
        </p:blipFill>
        <p:spPr>
          <a:xfrm>
            <a:off x="377828" y="6206244"/>
            <a:ext cx="2768595" cy="419314"/>
          </a:xfrm>
          <a:prstGeom prst="rect">
            <a:avLst/>
          </a:prstGeom>
        </p:spPr>
      </p:pic>
      <p:sp>
        <p:nvSpPr>
          <p:cNvPr id="4" name="Pladsholder til tekst 3">
            <a:extLst>
              <a:ext uri="{FF2B5EF4-FFF2-40B4-BE49-F238E27FC236}">
                <a16:creationId xmlns:a16="http://schemas.microsoft.com/office/drawing/2014/main" id="{4C35943B-1969-5C4B-9755-3F08124F3E71}"/>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tx1"/>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spTree>
    <p:extLst>
      <p:ext uri="{BB962C8B-B14F-4D97-AF65-F5344CB8AC3E}">
        <p14:creationId xmlns:p14="http://schemas.microsoft.com/office/powerpoint/2010/main" val="1004786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slutning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pic>
        <p:nvPicPr>
          <p:cNvPr id="19" name="Billede 18">
            <a:extLst>
              <a:ext uri="{FF2B5EF4-FFF2-40B4-BE49-F238E27FC236}">
                <a16:creationId xmlns:a16="http://schemas.microsoft.com/office/drawing/2014/main" id="{D650CCAE-1AE3-3543-AE61-A1EAAEE1A260}"/>
              </a:ext>
            </a:extLst>
          </p:cNvPr>
          <p:cNvPicPr>
            <a:picLocks noChangeAspect="1"/>
          </p:cNvPicPr>
          <p:nvPr userDrawn="1"/>
        </p:nvPicPr>
        <p:blipFill>
          <a:blip r:embed="rId5"/>
          <a:srcRect/>
          <a:stretch/>
        </p:blipFill>
        <p:spPr>
          <a:xfrm>
            <a:off x="377825" y="6206244"/>
            <a:ext cx="2768601" cy="419314"/>
          </a:xfrm>
          <a:prstGeom prst="rect">
            <a:avLst/>
          </a:prstGeom>
        </p:spPr>
      </p:pic>
      <p:pic>
        <p:nvPicPr>
          <p:cNvPr id="8" name="Billede 7">
            <a:extLst>
              <a:ext uri="{FF2B5EF4-FFF2-40B4-BE49-F238E27FC236}">
                <a16:creationId xmlns:a16="http://schemas.microsoft.com/office/drawing/2014/main" id="{94D6A3EF-01ED-3E46-9B12-A095C92623AA}"/>
              </a:ext>
            </a:extLst>
          </p:cNvPr>
          <p:cNvPicPr>
            <a:picLocks noChangeAspect="1"/>
          </p:cNvPicPr>
          <p:nvPr userDrawn="1"/>
        </p:nvPicPr>
        <p:blipFill>
          <a:blip r:embed="rId6"/>
          <a:srcRect/>
          <a:stretch/>
        </p:blipFill>
        <p:spPr>
          <a:xfrm>
            <a:off x="3702050" y="2313189"/>
            <a:ext cx="4787900" cy="2231621"/>
          </a:xfrm>
          <a:prstGeom prst="rect">
            <a:avLst/>
          </a:prstGeom>
        </p:spPr>
      </p:pic>
    </p:spTree>
    <p:extLst>
      <p:ext uri="{BB962C8B-B14F-4D97-AF65-F5344CB8AC3E}">
        <p14:creationId xmlns:p14="http://schemas.microsoft.com/office/powerpoint/2010/main" val="297439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slutning slide - Grå">
    <p:bg>
      <p:bgPr>
        <a:solidFill>
          <a:schemeClr val="accent2">
            <a:alpha val="60000"/>
          </a:schemeClr>
        </a:solidFill>
        <a:effectLst/>
      </p:bgPr>
    </p:bg>
    <p:spTree>
      <p:nvGrpSpPr>
        <p:cNvPr id="1" name=""/>
        <p:cNvGrpSpPr/>
        <p:nvPr/>
      </p:nvGrpSpPr>
      <p:grpSpPr>
        <a:xfrm>
          <a:off x="0" y="0"/>
          <a:ext cx="0" cy="0"/>
          <a:chOff x="0" y="0"/>
          <a:chExt cx="0" cy="0"/>
        </a:xfrm>
      </p:grpSpPr>
      <p:sp>
        <p:nvSpPr>
          <p:cNvPr id="5" name="Kombinationstegning 4">
            <a:extLst>
              <a:ext uri="{FF2B5EF4-FFF2-40B4-BE49-F238E27FC236}">
                <a16:creationId xmlns:a16="http://schemas.microsoft.com/office/drawing/2014/main" id="{A826D49B-2443-3C43-9596-97BB3A0762E7}"/>
              </a:ext>
            </a:extLst>
          </p:cNvPr>
          <p:cNvSpPr/>
          <p:nvPr/>
        </p:nvSpPr>
        <p:spPr>
          <a:xfrm>
            <a:off x="7721185" y="2412999"/>
            <a:ext cx="4470815" cy="4445001"/>
          </a:xfrm>
          <a:custGeom>
            <a:avLst/>
            <a:gdLst>
              <a:gd name="connsiteX0" fmla="*/ 0 w 3603348"/>
              <a:gd name="connsiteY0" fmla="*/ 3601403 h 3601402"/>
              <a:gd name="connsiteX1" fmla="*/ 3157949 w 3603348"/>
              <a:gd name="connsiteY1" fmla="*/ 3601403 h 3601402"/>
              <a:gd name="connsiteX2" fmla="*/ 3603349 w 3603348"/>
              <a:gd name="connsiteY2" fmla="*/ 3156204 h 3601402"/>
              <a:gd name="connsiteX3" fmla="*/ 3603349 w 3603348"/>
              <a:gd name="connsiteY3" fmla="*/ 0 h 3601402"/>
              <a:gd name="connsiteX4" fmla="*/ 0 w 3603348"/>
              <a:gd name="connsiteY4" fmla="*/ 3601403 h 3601402"/>
              <a:gd name="connsiteX0" fmla="*/ 0 w 3603349"/>
              <a:gd name="connsiteY0" fmla="*/ 3601403 h 3601403"/>
              <a:gd name="connsiteX1" fmla="*/ 3157949 w 3603349"/>
              <a:gd name="connsiteY1" fmla="*/ 3601403 h 3601403"/>
              <a:gd name="connsiteX2" fmla="*/ 3603349 w 3603349"/>
              <a:gd name="connsiteY2" fmla="*/ 3156204 h 3601403"/>
              <a:gd name="connsiteX3" fmla="*/ 3603349 w 3603349"/>
              <a:gd name="connsiteY3" fmla="*/ 0 h 3601403"/>
              <a:gd name="connsiteX4" fmla="*/ 3146927 w 3603349"/>
              <a:gd name="connsiteY4" fmla="*/ 461688 h 3601403"/>
              <a:gd name="connsiteX5" fmla="*/ 0 w 3603349"/>
              <a:gd name="connsiteY5" fmla="*/ 3601403 h 3601403"/>
              <a:gd name="connsiteX0" fmla="*/ 0 w 3603349"/>
              <a:gd name="connsiteY0" fmla="*/ 3139715 h 3139715"/>
              <a:gd name="connsiteX1" fmla="*/ 3157949 w 3603349"/>
              <a:gd name="connsiteY1" fmla="*/ 3139715 h 3139715"/>
              <a:gd name="connsiteX2" fmla="*/ 3603349 w 3603349"/>
              <a:gd name="connsiteY2" fmla="*/ 2694516 h 3139715"/>
              <a:gd name="connsiteX3" fmla="*/ 3146927 w 3603349"/>
              <a:gd name="connsiteY3" fmla="*/ 0 h 3139715"/>
              <a:gd name="connsiteX4" fmla="*/ 0 w 3603349"/>
              <a:gd name="connsiteY4" fmla="*/ 3139715 h 3139715"/>
              <a:gd name="connsiteX0" fmla="*/ 0 w 3630261"/>
              <a:gd name="connsiteY0" fmla="*/ 3139715 h 3139715"/>
              <a:gd name="connsiteX1" fmla="*/ 3157949 w 3630261"/>
              <a:gd name="connsiteY1" fmla="*/ 3139715 h 3139715"/>
              <a:gd name="connsiteX2" fmla="*/ 3630261 w 3630261"/>
              <a:gd name="connsiteY2" fmla="*/ 2685546 h 3139715"/>
              <a:gd name="connsiteX3" fmla="*/ 3146927 w 3630261"/>
              <a:gd name="connsiteY3" fmla="*/ 0 h 3139715"/>
              <a:gd name="connsiteX4" fmla="*/ 0 w 3630261"/>
              <a:gd name="connsiteY4" fmla="*/ 3139715 h 3139715"/>
              <a:gd name="connsiteX0" fmla="*/ 0 w 3157949"/>
              <a:gd name="connsiteY0" fmla="*/ 3139715 h 3139715"/>
              <a:gd name="connsiteX1" fmla="*/ 3157949 w 3157949"/>
              <a:gd name="connsiteY1" fmla="*/ 3139715 h 3139715"/>
              <a:gd name="connsiteX2" fmla="*/ 3146927 w 3157949"/>
              <a:gd name="connsiteY2" fmla="*/ 0 h 3139715"/>
              <a:gd name="connsiteX3" fmla="*/ 0 w 3157949"/>
              <a:gd name="connsiteY3" fmla="*/ 3139715 h 3139715"/>
            </a:gdLst>
            <a:ahLst/>
            <a:cxnLst>
              <a:cxn ang="0">
                <a:pos x="connsiteX0" y="connsiteY0"/>
              </a:cxn>
              <a:cxn ang="0">
                <a:pos x="connsiteX1" y="connsiteY1"/>
              </a:cxn>
              <a:cxn ang="0">
                <a:pos x="connsiteX2" y="connsiteY2"/>
              </a:cxn>
              <a:cxn ang="0">
                <a:pos x="connsiteX3" y="connsiteY3"/>
              </a:cxn>
            </a:cxnLst>
            <a:rect l="l" t="t" r="r" b="b"/>
            <a:pathLst>
              <a:path w="3157949" h="3139715">
                <a:moveTo>
                  <a:pt x="0" y="3139715"/>
                </a:moveTo>
                <a:lnTo>
                  <a:pt x="3157949" y="3139715"/>
                </a:lnTo>
                <a:lnTo>
                  <a:pt x="3146927" y="0"/>
                </a:lnTo>
                <a:lnTo>
                  <a:pt x="0" y="3139715"/>
                </a:lnTo>
                <a:close/>
              </a:path>
            </a:pathLst>
          </a:custGeom>
          <a:solidFill>
            <a:schemeClr val="accent2"/>
          </a:solidFill>
          <a:ln w="9515"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5B19D95D-C715-2A4E-8D00-203566672E93}"/>
              </a:ext>
            </a:extLst>
          </p:cNvPr>
          <p:cNvSpPr/>
          <p:nvPr/>
        </p:nvSpPr>
        <p:spPr>
          <a:xfrm>
            <a:off x="0" y="-747444"/>
            <a:ext cx="5162270" cy="5887876"/>
          </a:xfrm>
          <a:custGeom>
            <a:avLst/>
            <a:gdLst>
              <a:gd name="connsiteX0" fmla="*/ 1241904 w 3646356"/>
              <a:gd name="connsiteY0" fmla="*/ 160767 h 4158886"/>
              <a:gd name="connsiteX1" fmla="*/ 0 w 3646356"/>
              <a:gd name="connsiteY1" fmla="*/ 690072 h 4158886"/>
              <a:gd name="connsiteX2" fmla="*/ 0 w 3646356"/>
              <a:gd name="connsiteY2" fmla="*/ 4158886 h 4158886"/>
              <a:gd name="connsiteX3" fmla="*/ 1815281 w 3646356"/>
              <a:gd name="connsiteY3" fmla="*/ 2319323 h 4158886"/>
              <a:gd name="connsiteX4" fmla="*/ 3101335 w 3646356"/>
              <a:gd name="connsiteY4" fmla="*/ 2310941 h 4158886"/>
              <a:gd name="connsiteX5" fmla="*/ 3646356 w 3646356"/>
              <a:gd name="connsiteY5" fmla="*/ 145051 h 4158886"/>
              <a:gd name="connsiteX6" fmla="*/ 1241904 w 3646356"/>
              <a:gd name="connsiteY6" fmla="*/ 160767 h 41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356" h="4158886">
                <a:moveTo>
                  <a:pt x="1241904" y="160767"/>
                </a:moveTo>
                <a:cubicBezTo>
                  <a:pt x="804945" y="277324"/>
                  <a:pt x="386785" y="455546"/>
                  <a:pt x="0" y="690072"/>
                </a:cubicBezTo>
                <a:lnTo>
                  <a:pt x="0" y="4158886"/>
                </a:lnTo>
                <a:cubicBezTo>
                  <a:pt x="228589" y="3262393"/>
                  <a:pt x="922588" y="2559105"/>
                  <a:pt x="1815281" y="2319323"/>
                </a:cubicBezTo>
                <a:cubicBezTo>
                  <a:pt x="2236341" y="2207566"/>
                  <a:pt x="2678857" y="2204680"/>
                  <a:pt x="3101335" y="2310941"/>
                </a:cubicBezTo>
                <a:lnTo>
                  <a:pt x="3646356" y="145051"/>
                </a:lnTo>
                <a:cubicBezTo>
                  <a:pt x="2856465" y="-53537"/>
                  <a:pt x="2029141" y="-48129"/>
                  <a:pt x="1241904" y="160767"/>
                </a:cubicBezTo>
                <a:close/>
              </a:path>
            </a:pathLst>
          </a:custGeom>
          <a:solidFill>
            <a:schemeClr val="accent2"/>
          </a:solidFill>
          <a:ln w="9515" cap="flat">
            <a:noFill/>
            <a:prstDash val="solid"/>
            <a:miter/>
          </a:ln>
        </p:spPr>
        <p:txBody>
          <a:bodyPr rtlCol="0" anchor="ctr"/>
          <a:lstStyle/>
          <a:p>
            <a:endParaRPr lang="da-DK"/>
          </a:p>
        </p:txBody>
      </p:sp>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p:nvPicPr>
        <p:blipFill>
          <a:blip r:embed="rId2"/>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p:nvPicPr>
        <p:blipFill rotWithShape="1">
          <a:blip r:embed="rId3"/>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pic>
        <p:nvPicPr>
          <p:cNvPr id="21" name="Billede 20">
            <a:extLst>
              <a:ext uri="{FF2B5EF4-FFF2-40B4-BE49-F238E27FC236}">
                <a16:creationId xmlns:a16="http://schemas.microsoft.com/office/drawing/2014/main" id="{9B0AF2CF-F622-C043-BDEB-3F4FF813387F}"/>
              </a:ext>
            </a:extLst>
          </p:cNvPr>
          <p:cNvPicPr>
            <a:picLocks noChangeAspect="1"/>
          </p:cNvPicPr>
          <p:nvPr userDrawn="1"/>
        </p:nvPicPr>
        <p:blipFill>
          <a:blip r:embed="rId4"/>
          <a:srcRect/>
          <a:stretch/>
        </p:blipFill>
        <p:spPr>
          <a:xfrm>
            <a:off x="377828" y="6206244"/>
            <a:ext cx="2768595" cy="419314"/>
          </a:xfrm>
          <a:prstGeom prst="rect">
            <a:avLst/>
          </a:prstGeom>
        </p:spPr>
      </p:pic>
      <p:pic>
        <p:nvPicPr>
          <p:cNvPr id="3" name="Billede 2" descr="Et billede, der indeholder tegning&#10;&#10;Automatisk genereret beskrivelse">
            <a:extLst>
              <a:ext uri="{FF2B5EF4-FFF2-40B4-BE49-F238E27FC236}">
                <a16:creationId xmlns:a16="http://schemas.microsoft.com/office/drawing/2014/main" id="{7F667635-566C-314E-9135-DFD4A3339696}"/>
              </a:ext>
            </a:extLst>
          </p:cNvPr>
          <p:cNvPicPr>
            <a:picLocks noChangeAspect="1"/>
          </p:cNvPicPr>
          <p:nvPr userDrawn="1"/>
        </p:nvPicPr>
        <p:blipFill>
          <a:blip r:embed="rId5"/>
          <a:stretch>
            <a:fillRect/>
          </a:stretch>
        </p:blipFill>
        <p:spPr>
          <a:xfrm>
            <a:off x="3702050" y="2313189"/>
            <a:ext cx="4787900" cy="2231622"/>
          </a:xfrm>
          <a:prstGeom prst="rect">
            <a:avLst/>
          </a:prstGeom>
        </p:spPr>
      </p:pic>
    </p:spTree>
    <p:extLst>
      <p:ext uri="{BB962C8B-B14F-4D97-AF65-F5344CB8AC3E}">
        <p14:creationId xmlns:p14="http://schemas.microsoft.com/office/powerpoint/2010/main" val="2006119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Indhold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118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r>
              <a:rPr lang="da-DK"/>
              <a:t>28.02.22</a:t>
            </a:r>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8EF492F5-5D62-489B-8188-1C41D74E0D1B}" type="slidenum">
              <a:rPr lang="da-DK" smtClean="0"/>
              <a:t>‹nr.›</a:t>
            </a:fld>
            <a:endParaRPr lang="da-DK"/>
          </a:p>
        </p:txBody>
      </p:sp>
    </p:spTree>
    <p:extLst>
      <p:ext uri="{BB962C8B-B14F-4D97-AF65-F5344CB8AC3E}">
        <p14:creationId xmlns:p14="http://schemas.microsoft.com/office/powerpoint/2010/main" val="3536503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m låst billede">
    <p:bg>
      <p:bgPr>
        <a:solidFill>
          <a:schemeClr val="tx1">
            <a:lumMod val="75000"/>
          </a:schemeClr>
        </a:solidFill>
        <a:effectLst/>
      </p:bgPr>
    </p:bg>
    <p:spTree>
      <p:nvGrpSpPr>
        <p:cNvPr id="1" name=""/>
        <p:cNvGrpSpPr/>
        <p:nvPr/>
      </p:nvGrpSpPr>
      <p:grpSpPr>
        <a:xfrm>
          <a:off x="0" y="0"/>
          <a:ext cx="0" cy="0"/>
          <a:chOff x="0" y="0"/>
          <a:chExt cx="0" cy="0"/>
        </a:xfrm>
      </p:grpSpPr>
      <p:pic>
        <p:nvPicPr>
          <p:cNvPr id="7" name="Billede 6" descr="Et billede, der indeholder indendørs, person, bord, kvinde&#10;&#10;Automatisk genereret beskrivelse">
            <a:extLst>
              <a:ext uri="{FF2B5EF4-FFF2-40B4-BE49-F238E27FC236}">
                <a16:creationId xmlns:a16="http://schemas.microsoft.com/office/drawing/2014/main" id="{F2892CF8-6F6F-2143-85A8-041A726359ED}"/>
              </a:ext>
            </a:extLst>
          </p:cNvPr>
          <p:cNvPicPr>
            <a:picLocks noChangeAspect="1"/>
          </p:cNvPicPr>
          <p:nvPr userDrawn="1"/>
        </p:nvPicPr>
        <p:blipFill rotWithShape="1">
          <a:blip r:embed="rId2"/>
          <a:srcRect t="9197" b="6429"/>
          <a:stretch/>
        </p:blipFill>
        <p:spPr>
          <a:xfrm>
            <a:off x="0" y="0"/>
            <a:ext cx="12192000" cy="6858000"/>
          </a:xfrm>
          <a:prstGeom prst="rect">
            <a:avLst/>
          </a:prstGeom>
        </p:spPr>
      </p:pic>
      <p:pic>
        <p:nvPicPr>
          <p:cNvPr id="22" name="Billede 21" descr="Et billede, der indeholder tegning&#10;&#10;Automatisk genereret beskrivelse">
            <a:extLst>
              <a:ext uri="{FF2B5EF4-FFF2-40B4-BE49-F238E27FC236}">
                <a16:creationId xmlns:a16="http://schemas.microsoft.com/office/drawing/2014/main" id="{0A744783-9C79-1442-B0A3-BDE39B6F71CA}"/>
              </a:ext>
            </a:extLst>
          </p:cNvPr>
          <p:cNvPicPr>
            <a:picLocks noChangeAspect="1"/>
          </p:cNvPicPr>
          <p:nvPr userDrawn="1"/>
        </p:nvPicPr>
        <p:blipFill>
          <a:blip r:embed="rId3"/>
          <a:stretch>
            <a:fillRect/>
          </a:stretch>
        </p:blipFill>
        <p:spPr>
          <a:xfrm>
            <a:off x="6540500" y="0"/>
            <a:ext cx="56515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10" name="Billede 9">
            <a:extLst>
              <a:ext uri="{FF2B5EF4-FFF2-40B4-BE49-F238E27FC236}">
                <a16:creationId xmlns:a16="http://schemas.microsoft.com/office/drawing/2014/main" id="{88041B52-9456-EA41-A83A-FBDC01FC03C7}"/>
              </a:ext>
            </a:extLst>
          </p:cNvPr>
          <p:cNvPicPr>
            <a:picLocks noChangeAspect="1"/>
          </p:cNvPicPr>
          <p:nvPr userDrawn="1"/>
        </p:nvPicPr>
        <p:blipFill>
          <a:blip r:embed="rId4"/>
          <a:srcRect/>
          <a:stretch/>
        </p:blipFill>
        <p:spPr>
          <a:xfrm>
            <a:off x="333960" y="6140503"/>
            <a:ext cx="3327750" cy="504000"/>
          </a:xfrm>
          <a:prstGeom prst="rect">
            <a:avLst/>
          </a:prstGeom>
        </p:spPr>
      </p:pic>
      <p:pic>
        <p:nvPicPr>
          <p:cNvPr id="11" name="Billede 10" descr="Et billede, der indeholder tegning&#10;&#10;Automatisk genereret beskrivelse">
            <a:extLst>
              <a:ext uri="{FF2B5EF4-FFF2-40B4-BE49-F238E27FC236}">
                <a16:creationId xmlns:a16="http://schemas.microsoft.com/office/drawing/2014/main" id="{EED96DD3-8DF2-4049-9B5E-742DED706EC5}"/>
              </a:ext>
            </a:extLst>
          </p:cNvPr>
          <p:cNvPicPr>
            <a:picLocks noChangeAspect="1"/>
          </p:cNvPicPr>
          <p:nvPr userDrawn="1"/>
        </p:nvPicPr>
        <p:blipFill>
          <a:blip r:embed="rId5"/>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416473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s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a:t>Klik for at redigere i master</a:t>
            </a:r>
            <a:endParaRPr lang="da-DK" dirty="0"/>
          </a:p>
        </p:txBody>
      </p:sp>
      <p:pic>
        <p:nvPicPr>
          <p:cNvPr id="7" name="Billede 6">
            <a:extLst>
              <a:ext uri="{FF2B5EF4-FFF2-40B4-BE49-F238E27FC236}">
                <a16:creationId xmlns:a16="http://schemas.microsoft.com/office/drawing/2014/main" id="{E4E289B1-750C-164D-A9DF-D6EA37346DC6}"/>
              </a:ext>
            </a:extLst>
          </p:cNvPr>
          <p:cNvPicPr>
            <a:picLocks noChangeAspect="1"/>
          </p:cNvPicPr>
          <p:nvPr userDrawn="1"/>
        </p:nvPicPr>
        <p:blipFill>
          <a:blip r:embed="rId3"/>
          <a:srcRect/>
          <a:stretch/>
        </p:blipFill>
        <p:spPr>
          <a:xfrm>
            <a:off x="333957" y="6140503"/>
            <a:ext cx="3327757" cy="504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E84D4E38-B816-DA4B-9062-944EE208F9A2}"/>
              </a:ext>
            </a:extLst>
          </p:cNvPr>
          <p:cNvPicPr>
            <a:picLocks noChangeAspect="1"/>
          </p:cNvPicPr>
          <p:nvPr userDrawn="1"/>
        </p:nvPicPr>
        <p:blipFill>
          <a:blip r:embed="rId4"/>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69402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C35D1BA6-E424-344B-8F3E-E9E0EC338249}"/>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a:t>28.02.22</a:t>
            </a:r>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09583D97-AAFE-374A-9F79-8258F97F1C0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9" name="AutoShape 4">
            <a:extLst>
              <a:ext uri="{FF2B5EF4-FFF2-40B4-BE49-F238E27FC236}">
                <a16:creationId xmlns:a16="http://schemas.microsoft.com/office/drawing/2014/main" id="{2592C755-2D49-9148-8C70-5ACD86AACC6E}"/>
              </a:ext>
            </a:extLst>
          </p:cNvPr>
          <p:cNvSpPr>
            <a:spLocks/>
          </p:cNvSpPr>
          <p:nvPr userDrawn="1"/>
        </p:nvSpPr>
        <p:spPr bwMode="gray">
          <a:xfrm>
            <a:off x="-3508829"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0" name="AutoShape 4">
            <a:extLst>
              <a:ext uri="{FF2B5EF4-FFF2-40B4-BE49-F238E27FC236}">
                <a16:creationId xmlns:a16="http://schemas.microsoft.com/office/drawing/2014/main" id="{52E1C41D-C2B8-F846-A9DD-6F897CDC82B4}"/>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3" name="TextBox 17">
            <a:extLst>
              <a:ext uri="{FF2B5EF4-FFF2-40B4-BE49-F238E27FC236}">
                <a16:creationId xmlns:a16="http://schemas.microsoft.com/office/drawing/2014/main" id="{9C86EDA9-B756-0046-9C89-DCD88AEB68AC}"/>
              </a:ext>
            </a:extLst>
          </p:cNvPr>
          <p:cNvSpPr txBox="1">
            <a:spLocks noChangeArrowheads="1"/>
          </p:cNvSpPr>
          <p:nvPr userDrawn="1"/>
        </p:nvSpPr>
        <p:spPr bwMode="auto">
          <a:xfrm>
            <a:off x="-2917371" y="759959"/>
            <a:ext cx="2642280"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venstre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4" name="TextBox 17">
            <a:extLst>
              <a:ext uri="{FF2B5EF4-FFF2-40B4-BE49-F238E27FC236}">
                <a16:creationId xmlns:a16="http://schemas.microsoft.com/office/drawing/2014/main" id="{5CA479E0-0835-4741-AB36-675D2CA5F245}"/>
              </a:ext>
            </a:extLst>
          </p:cNvPr>
          <p:cNvSpPr txBox="1">
            <a:spLocks noChangeArrowheads="1"/>
          </p:cNvSpPr>
          <p:nvPr userDrawn="1"/>
        </p:nvSpPr>
        <p:spPr bwMode="auto">
          <a:xfrm>
            <a:off x="-2917371" y="21832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72637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rside - Grå">
    <p:bg>
      <p:bgPr>
        <a:solidFill>
          <a:schemeClr val="accent2">
            <a:alpha val="60000"/>
          </a:schemeClr>
        </a:solidFill>
        <a:effectLst/>
      </p:bgPr>
    </p:bg>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9785D765-A338-FE46-A483-2B2FBE95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8" name="Billede 7">
            <a:extLst>
              <a:ext uri="{FF2B5EF4-FFF2-40B4-BE49-F238E27FC236}">
                <a16:creationId xmlns:a16="http://schemas.microsoft.com/office/drawing/2014/main" id="{5BCC9C2A-BA56-0D4C-A01A-3EFB034305C2}"/>
              </a:ext>
            </a:extLst>
          </p:cNvPr>
          <p:cNvPicPr>
            <a:picLocks noChangeAspect="1"/>
          </p:cNvPicPr>
          <p:nvPr userDrawn="1"/>
        </p:nvPicPr>
        <p:blipFill>
          <a:blip r:embed="rId3"/>
          <a:srcRect/>
          <a:stretch/>
        </p:blipFill>
        <p:spPr>
          <a:xfrm>
            <a:off x="333960" y="6140503"/>
            <a:ext cx="3327750" cy="504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28CD8F7F-6FED-3044-91B0-5BD501FE7B04}"/>
              </a:ext>
            </a:extLst>
          </p:cNvPr>
          <p:cNvPicPr>
            <a:picLocks noChangeAspect="1"/>
          </p:cNvPicPr>
          <p:nvPr userDrawn="1"/>
        </p:nvPicPr>
        <p:blipFill>
          <a:blip r:embed="rId4"/>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27348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s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C35D1BA6-E424-344B-8F3E-E9E0EC338249}"/>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22-03-2024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7" name="Logo Leon 6">
            <a:extLst>
              <a:ext uri="{FF2B5EF4-FFF2-40B4-BE49-F238E27FC236}">
                <a16:creationId xmlns:a16="http://schemas.microsoft.com/office/drawing/2014/main" id="{46226E7E-0A82-514E-8B99-2EB9D4061A6E}"/>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441404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rs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1E9F49D7-21A1-9D46-80A3-C1BA507FE8F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H="1">
            <a:off x="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22-03-2024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0" name="Logo Leon 6">
            <a:extLst>
              <a:ext uri="{FF2B5EF4-FFF2-40B4-BE49-F238E27FC236}">
                <a16:creationId xmlns:a16="http://schemas.microsoft.com/office/drawing/2014/main" id="{46DAF7D5-A0E2-F648-BC47-24481D2E98DC}"/>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736048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p:txBody>
          <a:bodyPr>
            <a:normAutofit/>
          </a:bodyPr>
          <a:lstStyle>
            <a:lvl1pPr>
              <a:defRPr sz="1600"/>
            </a:lvl1pPr>
            <a:lvl2pPr>
              <a:defRPr sz="1500"/>
            </a:lvl2pPr>
            <a:lvl3pPr>
              <a:defRPr sz="1400"/>
            </a:lvl3pPr>
            <a:lvl4pPr>
              <a:defRPr sz="1400"/>
            </a:lvl4pPr>
            <a:lvl5pPr>
              <a:defRPr sz="14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9" name="Billede 8" descr="Et billede, der indeholder tegning&#10;&#10;Automatisk genereret beskrivelse">
            <a:extLst>
              <a:ext uri="{FF2B5EF4-FFF2-40B4-BE49-F238E27FC236}">
                <a16:creationId xmlns:a16="http://schemas.microsoft.com/office/drawing/2014/main" id="{A2A62C83-6C54-664C-BBAD-9699D08E49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578548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9" name="Pladsholder til indhold 8">
            <a:extLst>
              <a:ext uri="{FF2B5EF4-FFF2-40B4-BE49-F238E27FC236}">
                <a16:creationId xmlns:a16="http://schemas.microsoft.com/office/drawing/2014/main" id="{D8C97264-2727-AF4C-BD51-FDC5B7F1E940}"/>
              </a:ext>
            </a:extLst>
          </p:cNvPr>
          <p:cNvSpPr>
            <a:spLocks noGrp="1"/>
          </p:cNvSpPr>
          <p:nvPr>
            <p:ph sz="quarter" idx="17"/>
          </p:nvPr>
        </p:nvSpPr>
        <p:spPr>
          <a:xfrm>
            <a:off x="479425" y="1608138"/>
            <a:ext cx="5472113" cy="4453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4" name="Pladsholder til indhold 13">
            <a:extLst>
              <a:ext uri="{FF2B5EF4-FFF2-40B4-BE49-F238E27FC236}">
                <a16:creationId xmlns:a16="http://schemas.microsoft.com/office/drawing/2014/main" id="{DB1F3889-93C5-7049-AD72-EB1E4B1FBB14}"/>
              </a:ext>
            </a:extLst>
          </p:cNvPr>
          <p:cNvSpPr>
            <a:spLocks noGrp="1"/>
          </p:cNvSpPr>
          <p:nvPr>
            <p:ph sz="quarter" idx="18"/>
          </p:nvPr>
        </p:nvSpPr>
        <p:spPr>
          <a:xfrm>
            <a:off x="6240463" y="1608879"/>
            <a:ext cx="5468400" cy="4453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09909B4A-4D99-9646-90E5-D895BA1794FB}"/>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133393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1F6747C8-461B-A440-95B5-1C7F38334FFD}"/>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52207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600"/>
            </a:lvl1pPr>
          </a:lstStyle>
          <a:p>
            <a:pPr lvl="0"/>
            <a:r>
              <a:rPr lang="da-DK"/>
              <a:t>Rediger typografien i masterens</a:t>
            </a:r>
          </a:p>
        </p:txBody>
      </p:sp>
      <p:pic>
        <p:nvPicPr>
          <p:cNvPr id="10" name="Billede 9" descr="Et billede, der indeholder tegning&#10;&#10;Automatisk genereret beskrivelse">
            <a:extLst>
              <a:ext uri="{FF2B5EF4-FFF2-40B4-BE49-F238E27FC236}">
                <a16:creationId xmlns:a16="http://schemas.microsoft.com/office/drawing/2014/main" id="{ECAA70D1-4E91-6445-8ED4-441D7BB0962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453496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7DFB180D-AC5F-5D41-BC25-B9F9EDAA2C9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23978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F5758705-12A5-DF43-9BFB-4EE6F4DC66B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005229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spTree>
      <p:nvGrpSpPr>
        <p:cNvPr id="1" name=""/>
        <p:cNvGrpSpPr/>
        <p:nvPr/>
      </p:nvGrpSpPr>
      <p:grpSpPr>
        <a:xfrm>
          <a:off x="0" y="0"/>
          <a:ext cx="0" cy="0"/>
          <a:chOff x="0" y="0"/>
          <a:chExt cx="0" cy="0"/>
        </a:xfrm>
      </p:grpSpPr>
      <p:sp>
        <p:nvSpPr>
          <p:cNvPr id="11" name="Pladsholder til billede 7">
            <a:extLst>
              <a:ext uri="{FF2B5EF4-FFF2-40B4-BE49-F238E27FC236}">
                <a16:creationId xmlns:a16="http://schemas.microsoft.com/office/drawing/2014/main" id="{DC269FEC-0BC9-BD43-9391-E64E178FF56C}"/>
              </a:ext>
            </a:extLst>
          </p:cNvPr>
          <p:cNvSpPr>
            <a:spLocks noGrp="1"/>
          </p:cNvSpPr>
          <p:nvPr>
            <p:ph type="pic" sz="quarter" idx="17" hasCustomPrompt="1"/>
          </p:nvPr>
        </p:nvSpPr>
        <p:spPr>
          <a:xfrm flipH="1">
            <a:off x="-35181" y="254984"/>
            <a:ext cx="6276196" cy="66145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6875 w 13233"/>
              <a:gd name="connsiteY1" fmla="*/ 574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5188 w 13233"/>
              <a:gd name="connsiteY1" fmla="*/ 2490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958 w 11392"/>
              <a:gd name="connsiteY0" fmla="*/ 1862 h 8186"/>
              <a:gd name="connsiteX1" fmla="*/ 3347 w 11392"/>
              <a:gd name="connsiteY1" fmla="*/ 0 h 8186"/>
              <a:gd name="connsiteX2" fmla="*/ 11392 w 11392"/>
              <a:gd name="connsiteY2" fmla="*/ 4734 h 8186"/>
              <a:gd name="connsiteX3" fmla="*/ 7797 w 11392"/>
              <a:gd name="connsiteY3" fmla="*/ 8186 h 8186"/>
              <a:gd name="connsiteX4" fmla="*/ 1713 w 11392"/>
              <a:gd name="connsiteY4" fmla="*/ 8185 h 8186"/>
              <a:gd name="connsiteX5" fmla="*/ 958 w 11392"/>
              <a:gd name="connsiteY5" fmla="*/ 1862 h 8186"/>
              <a:gd name="connsiteX0" fmla="*/ 37 w 10879"/>
              <a:gd name="connsiteY0" fmla="*/ 3500 h 10000"/>
              <a:gd name="connsiteX1" fmla="*/ 3817 w 10879"/>
              <a:gd name="connsiteY1" fmla="*/ 0 h 10000"/>
              <a:gd name="connsiteX2" fmla="*/ 10879 w 10879"/>
              <a:gd name="connsiteY2" fmla="*/ 5783 h 10000"/>
              <a:gd name="connsiteX3" fmla="*/ 7723 w 10879"/>
              <a:gd name="connsiteY3" fmla="*/ 10000 h 10000"/>
              <a:gd name="connsiteX4" fmla="*/ 2383 w 10879"/>
              <a:gd name="connsiteY4" fmla="*/ 9999 h 10000"/>
              <a:gd name="connsiteX5" fmla="*/ 37 w 10879"/>
              <a:gd name="connsiteY5" fmla="*/ 3500 h 10000"/>
              <a:gd name="connsiteX0" fmla="*/ 37 w 10879"/>
              <a:gd name="connsiteY0" fmla="*/ 5622 h 12122"/>
              <a:gd name="connsiteX1" fmla="*/ 4355 w 10879"/>
              <a:gd name="connsiteY1" fmla="*/ 0 h 12122"/>
              <a:gd name="connsiteX2" fmla="*/ 10879 w 10879"/>
              <a:gd name="connsiteY2" fmla="*/ 7905 h 12122"/>
              <a:gd name="connsiteX3" fmla="*/ 7723 w 10879"/>
              <a:gd name="connsiteY3" fmla="*/ 12122 h 12122"/>
              <a:gd name="connsiteX4" fmla="*/ 2383 w 10879"/>
              <a:gd name="connsiteY4" fmla="*/ 12121 h 12122"/>
              <a:gd name="connsiteX5" fmla="*/ 37 w 10879"/>
              <a:gd name="connsiteY5" fmla="*/ 5622 h 12122"/>
              <a:gd name="connsiteX0" fmla="*/ 0 w 10842"/>
              <a:gd name="connsiteY0" fmla="*/ 5622 h 12122"/>
              <a:gd name="connsiteX1" fmla="*/ 4318 w 10842"/>
              <a:gd name="connsiteY1" fmla="*/ 0 h 12122"/>
              <a:gd name="connsiteX2" fmla="*/ 10842 w 10842"/>
              <a:gd name="connsiteY2" fmla="*/ 7905 h 12122"/>
              <a:gd name="connsiteX3" fmla="*/ 7686 w 10842"/>
              <a:gd name="connsiteY3" fmla="*/ 12122 h 12122"/>
              <a:gd name="connsiteX4" fmla="*/ 3692 w 10842"/>
              <a:gd name="connsiteY4" fmla="*/ 11202 h 12122"/>
              <a:gd name="connsiteX5" fmla="*/ 0 w 10842"/>
              <a:gd name="connsiteY5" fmla="*/ 5622 h 12122"/>
              <a:gd name="connsiteX0" fmla="*/ 0 w 10842"/>
              <a:gd name="connsiteY0" fmla="*/ 5622 h 12143"/>
              <a:gd name="connsiteX1" fmla="*/ 4318 w 10842"/>
              <a:gd name="connsiteY1" fmla="*/ 0 h 12143"/>
              <a:gd name="connsiteX2" fmla="*/ 10842 w 10842"/>
              <a:gd name="connsiteY2" fmla="*/ 7905 h 12143"/>
              <a:gd name="connsiteX3" fmla="*/ 7686 w 10842"/>
              <a:gd name="connsiteY3" fmla="*/ 12122 h 12143"/>
              <a:gd name="connsiteX4" fmla="*/ 3742 w 10842"/>
              <a:gd name="connsiteY4" fmla="*/ 12143 h 12143"/>
              <a:gd name="connsiteX5" fmla="*/ 0 w 10842"/>
              <a:gd name="connsiteY5" fmla="*/ 5622 h 12143"/>
              <a:gd name="connsiteX0" fmla="*/ 0 w 10842"/>
              <a:gd name="connsiteY0" fmla="*/ 5622 h 12143"/>
              <a:gd name="connsiteX1" fmla="*/ 4318 w 10842"/>
              <a:gd name="connsiteY1" fmla="*/ 0 h 12143"/>
              <a:gd name="connsiteX2" fmla="*/ 10842 w 10842"/>
              <a:gd name="connsiteY2" fmla="*/ 7905 h 12143"/>
              <a:gd name="connsiteX3" fmla="*/ 8813 w 10842"/>
              <a:gd name="connsiteY3" fmla="*/ 12122 h 12143"/>
              <a:gd name="connsiteX4" fmla="*/ 3742 w 10842"/>
              <a:gd name="connsiteY4" fmla="*/ 12143 h 12143"/>
              <a:gd name="connsiteX5" fmla="*/ 0 w 10842"/>
              <a:gd name="connsiteY5" fmla="*/ 5622 h 12143"/>
              <a:gd name="connsiteX0" fmla="*/ 0 w 8813"/>
              <a:gd name="connsiteY0" fmla="*/ 5622 h 12143"/>
              <a:gd name="connsiteX1" fmla="*/ 4318 w 8813"/>
              <a:gd name="connsiteY1" fmla="*/ 0 h 12143"/>
              <a:gd name="connsiteX2" fmla="*/ 8167 w 8813"/>
              <a:gd name="connsiteY2" fmla="*/ 8014 h 12143"/>
              <a:gd name="connsiteX3" fmla="*/ 8813 w 8813"/>
              <a:gd name="connsiteY3" fmla="*/ 12122 h 12143"/>
              <a:gd name="connsiteX4" fmla="*/ 3742 w 8813"/>
              <a:gd name="connsiteY4" fmla="*/ 12143 h 12143"/>
              <a:gd name="connsiteX5" fmla="*/ 0 w 8813"/>
              <a:gd name="connsiteY5" fmla="*/ 5622 h 12143"/>
              <a:gd name="connsiteX0" fmla="*/ 0 w 10088"/>
              <a:gd name="connsiteY0" fmla="*/ 4630 h 10000"/>
              <a:gd name="connsiteX1" fmla="*/ 4900 w 10088"/>
              <a:gd name="connsiteY1" fmla="*/ 0 h 10000"/>
              <a:gd name="connsiteX2" fmla="*/ 10088 w 10088"/>
              <a:gd name="connsiteY2" fmla="*/ 6402 h 10000"/>
              <a:gd name="connsiteX3" fmla="*/ 10000 w 10088"/>
              <a:gd name="connsiteY3" fmla="*/ 9983 h 10000"/>
              <a:gd name="connsiteX4" fmla="*/ 4246 w 10088"/>
              <a:gd name="connsiteY4" fmla="*/ 10000 h 10000"/>
              <a:gd name="connsiteX5" fmla="*/ 0 w 10088"/>
              <a:gd name="connsiteY5" fmla="*/ 4630 h 10000"/>
              <a:gd name="connsiteX0" fmla="*/ 0 w 10088"/>
              <a:gd name="connsiteY0" fmla="*/ 4630 h 10000"/>
              <a:gd name="connsiteX1" fmla="*/ 4900 w 10088"/>
              <a:gd name="connsiteY1" fmla="*/ 0 h 10000"/>
              <a:gd name="connsiteX2" fmla="*/ 10088 w 10088"/>
              <a:gd name="connsiteY2" fmla="*/ 6402 h 10000"/>
              <a:gd name="connsiteX3" fmla="*/ 10057 w 10088"/>
              <a:gd name="connsiteY3" fmla="*/ 9983 h 10000"/>
              <a:gd name="connsiteX4" fmla="*/ 4246 w 10088"/>
              <a:gd name="connsiteY4" fmla="*/ 10000 h 10000"/>
              <a:gd name="connsiteX5" fmla="*/ 0 w 10088"/>
              <a:gd name="connsiteY5" fmla="*/ 4630 h 10000"/>
              <a:gd name="connsiteX0" fmla="*/ 0 w 10091"/>
              <a:gd name="connsiteY0" fmla="*/ 4630 h 10000"/>
              <a:gd name="connsiteX1" fmla="*/ 4900 w 10091"/>
              <a:gd name="connsiteY1" fmla="*/ 0 h 10000"/>
              <a:gd name="connsiteX2" fmla="*/ 10088 w 10091"/>
              <a:gd name="connsiteY2" fmla="*/ 6402 h 10000"/>
              <a:gd name="connsiteX3" fmla="*/ 10082 w 10091"/>
              <a:gd name="connsiteY3" fmla="*/ 9983 h 10000"/>
              <a:gd name="connsiteX4" fmla="*/ 4246 w 10091"/>
              <a:gd name="connsiteY4" fmla="*/ 10000 h 10000"/>
              <a:gd name="connsiteX5" fmla="*/ 0 w 10091"/>
              <a:gd name="connsiteY5" fmla="*/ 4630 h 10000"/>
              <a:gd name="connsiteX0" fmla="*/ 0 w 10091"/>
              <a:gd name="connsiteY0" fmla="*/ 4630 h 10070"/>
              <a:gd name="connsiteX1" fmla="*/ 4900 w 10091"/>
              <a:gd name="connsiteY1" fmla="*/ 0 h 10070"/>
              <a:gd name="connsiteX2" fmla="*/ 10088 w 10091"/>
              <a:gd name="connsiteY2" fmla="*/ 6402 h 10070"/>
              <a:gd name="connsiteX3" fmla="*/ 10082 w 10091"/>
              <a:gd name="connsiteY3" fmla="*/ 9983 h 10070"/>
              <a:gd name="connsiteX4" fmla="*/ 4265 w 10091"/>
              <a:gd name="connsiteY4" fmla="*/ 10070 h 10070"/>
              <a:gd name="connsiteX5" fmla="*/ 0 w 10091"/>
              <a:gd name="connsiteY5" fmla="*/ 4630 h 10070"/>
              <a:gd name="connsiteX0" fmla="*/ 0 w 10088"/>
              <a:gd name="connsiteY0" fmla="*/ 4630 h 10071"/>
              <a:gd name="connsiteX1" fmla="*/ 4900 w 10088"/>
              <a:gd name="connsiteY1" fmla="*/ 0 h 10071"/>
              <a:gd name="connsiteX2" fmla="*/ 10088 w 10088"/>
              <a:gd name="connsiteY2" fmla="*/ 6402 h 10071"/>
              <a:gd name="connsiteX3" fmla="*/ 10063 w 10088"/>
              <a:gd name="connsiteY3" fmla="*/ 10071 h 10071"/>
              <a:gd name="connsiteX4" fmla="*/ 4265 w 10088"/>
              <a:gd name="connsiteY4" fmla="*/ 10070 h 10071"/>
              <a:gd name="connsiteX5" fmla="*/ 0 w 10088"/>
              <a:gd name="connsiteY5" fmla="*/ 4630 h 10071"/>
              <a:gd name="connsiteX0" fmla="*/ 0 w 10144"/>
              <a:gd name="connsiteY0" fmla="*/ 4630 h 10071"/>
              <a:gd name="connsiteX1" fmla="*/ 4900 w 10144"/>
              <a:gd name="connsiteY1" fmla="*/ 0 h 10071"/>
              <a:gd name="connsiteX2" fmla="*/ 10144 w 10144"/>
              <a:gd name="connsiteY2" fmla="*/ 6420 h 10071"/>
              <a:gd name="connsiteX3" fmla="*/ 10063 w 10144"/>
              <a:gd name="connsiteY3" fmla="*/ 10071 h 10071"/>
              <a:gd name="connsiteX4" fmla="*/ 4265 w 10144"/>
              <a:gd name="connsiteY4" fmla="*/ 10070 h 10071"/>
              <a:gd name="connsiteX5" fmla="*/ 0 w 10144"/>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26"/>
              <a:gd name="connsiteY0" fmla="*/ 4663 h 10071"/>
              <a:gd name="connsiteX1" fmla="*/ 4924 w 10126"/>
              <a:gd name="connsiteY1" fmla="*/ 0 h 10071"/>
              <a:gd name="connsiteX2" fmla="*/ 10112 w 10126"/>
              <a:gd name="connsiteY2" fmla="*/ 6438 h 10071"/>
              <a:gd name="connsiteX3" fmla="*/ 10119 w 10126"/>
              <a:gd name="connsiteY3" fmla="*/ 10071 h 10071"/>
              <a:gd name="connsiteX4" fmla="*/ 4289 w 10126"/>
              <a:gd name="connsiteY4" fmla="*/ 10070 h 10071"/>
              <a:gd name="connsiteX5" fmla="*/ 0 w 10126"/>
              <a:gd name="connsiteY5" fmla="*/ 4663 h 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 h="10071">
                <a:moveTo>
                  <a:pt x="0" y="4663"/>
                </a:moveTo>
                <a:lnTo>
                  <a:pt x="4924" y="0"/>
                </a:lnTo>
                <a:cubicBezTo>
                  <a:pt x="5235" y="289"/>
                  <a:pt x="7961" y="2736"/>
                  <a:pt x="10112" y="6438"/>
                </a:cubicBezTo>
                <a:cubicBezTo>
                  <a:pt x="10083" y="7632"/>
                  <a:pt x="10148" y="8877"/>
                  <a:pt x="10119" y="10071"/>
                </a:cubicBezTo>
                <a:lnTo>
                  <a:pt x="4289" y="10070"/>
                </a:lnTo>
                <a:cubicBezTo>
                  <a:pt x="2697" y="7232"/>
                  <a:pt x="566" y="5184"/>
                  <a:pt x="0" y="4663"/>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slidet</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3" name="Billede 12" descr="Et billede, der indeholder tegning&#10;&#10;Automatisk genereret beskrivelse">
            <a:extLst>
              <a:ext uri="{FF2B5EF4-FFF2-40B4-BE49-F238E27FC236}">
                <a16:creationId xmlns:a16="http://schemas.microsoft.com/office/drawing/2014/main" id="{E218E897-E79F-6E49-9FA3-0F84A6547BAA}"/>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87701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1E9F49D7-21A1-9D46-80A3-C1BA507FE8F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H="1">
            <a:off x="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a:t>28.02.22</a:t>
            </a:r>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349FE5-2567-064F-A6E4-F7B1E20E8B86}"/>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7AC546F0-8C6A-0A4A-8983-40E6318A576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DC7B39BA-088F-7946-93FD-05A41E770B72}"/>
              </a:ext>
            </a:extLst>
          </p:cNvPr>
          <p:cNvSpPr>
            <a:spLocks/>
          </p:cNvSpPr>
          <p:nvPr userDrawn="1"/>
        </p:nvSpPr>
        <p:spPr bwMode="gray">
          <a:xfrm>
            <a:off x="-3508829"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681EAEA2-E07C-7C42-98B8-A2C4E89042A9}"/>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21" name="TextBox 17">
            <a:extLst>
              <a:ext uri="{FF2B5EF4-FFF2-40B4-BE49-F238E27FC236}">
                <a16:creationId xmlns:a16="http://schemas.microsoft.com/office/drawing/2014/main" id="{0DFF33FD-75E5-CD4C-9C6F-28D72863C2F9}"/>
              </a:ext>
            </a:extLst>
          </p:cNvPr>
          <p:cNvSpPr txBox="1">
            <a:spLocks noChangeArrowheads="1"/>
          </p:cNvSpPr>
          <p:nvPr userDrawn="1"/>
        </p:nvSpPr>
        <p:spPr bwMode="auto">
          <a:xfrm>
            <a:off x="-2917371" y="759959"/>
            <a:ext cx="2642280" cy="124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2" name="TextBox 17">
            <a:extLst>
              <a:ext uri="{FF2B5EF4-FFF2-40B4-BE49-F238E27FC236}">
                <a16:creationId xmlns:a16="http://schemas.microsoft.com/office/drawing/2014/main" id="{1D3CE351-3425-5D4C-B633-95D1DB38265E}"/>
              </a:ext>
            </a:extLst>
          </p:cNvPr>
          <p:cNvSpPr txBox="1">
            <a:spLocks noChangeArrowheads="1"/>
          </p:cNvSpPr>
          <p:nvPr userDrawn="1"/>
        </p:nvSpPr>
        <p:spPr bwMode="auto">
          <a:xfrm>
            <a:off x="-2917371" y="21832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316820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981899" y="-29821"/>
            <a:ext cx="6211182" cy="604350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83 w 10000"/>
              <a:gd name="connsiteY1" fmla="*/ 18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6"/>
              <a:gd name="connsiteY0" fmla="*/ 0 h 10000"/>
              <a:gd name="connsiteX1" fmla="*/ 10006 w 10006"/>
              <a:gd name="connsiteY1" fmla="*/ 24 h 10000"/>
              <a:gd name="connsiteX2" fmla="*/ 10000 w 10006"/>
              <a:gd name="connsiteY2" fmla="*/ 2097 h 10000"/>
              <a:gd name="connsiteX3" fmla="*/ 4572 w 10006"/>
              <a:gd name="connsiteY3" fmla="*/ 10000 h 10000"/>
              <a:gd name="connsiteX4" fmla="*/ 0 w 10006"/>
              <a:gd name="connsiteY4" fmla="*/ 5269 h 10000"/>
              <a:gd name="connsiteX5" fmla="*/ 3924 w 10006"/>
              <a:gd name="connsiteY5" fmla="*/ 0 h 10000"/>
              <a:gd name="connsiteX0" fmla="*/ 3924 w 10000"/>
              <a:gd name="connsiteY0" fmla="*/ 0 h 10000"/>
              <a:gd name="connsiteX1" fmla="*/ 10000 w 10000"/>
              <a:gd name="connsiteY1" fmla="*/ 0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924" y="0"/>
                </a:moveTo>
                <a:lnTo>
                  <a:pt x="10000" y="0"/>
                </a:lnTo>
                <a:cubicBezTo>
                  <a:pt x="10002" y="679"/>
                  <a:pt x="9998" y="1418"/>
                  <a:pt x="10000" y="2097"/>
                </a:cubicBezTo>
                <a:cubicBezTo>
                  <a:pt x="9527" y="3479"/>
                  <a:pt x="6858" y="7622"/>
                  <a:pt x="4572" y="10000"/>
                </a:cubicBezTo>
                <a:lnTo>
                  <a:pt x="0" y="5269"/>
                </a:lnTo>
                <a:cubicBezTo>
                  <a:pt x="2217" y="3260"/>
                  <a:pt x="3741" y="470"/>
                  <a:pt x="3924" y="0"/>
                </a:cubicBezTo>
                <a:close/>
              </a:path>
            </a:pathLst>
          </a:custGeom>
          <a:solidFill>
            <a:schemeClr val="accent6"/>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slidet</a:t>
            </a:r>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0" name="Billede 9" descr="Et billede, der indeholder tegning&#10;&#10;Automatisk genereret beskrivelse">
            <a:extLst>
              <a:ext uri="{FF2B5EF4-FFF2-40B4-BE49-F238E27FC236}">
                <a16:creationId xmlns:a16="http://schemas.microsoft.com/office/drawing/2014/main" id="{EC7740BC-98B5-3E4D-BA46-BE847BD5FD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822989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80FE38D7-D97F-6E4F-A0FC-BF1132F0AF1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393507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8" name="Billede 27" descr="Et billede, der indeholder tegning&#10;&#10;Automatisk genereret beskrivelse">
            <a:extLst>
              <a:ext uri="{FF2B5EF4-FFF2-40B4-BE49-F238E27FC236}">
                <a16:creationId xmlns:a16="http://schemas.microsoft.com/office/drawing/2014/main" id="{6CB3F0E7-9505-6C4B-A244-E5FAB89327A5}"/>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76487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7C04ECE2-5403-3748-88AA-16598E96FC0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8040504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2" name="Billede 21" descr="Et billede, der indeholder tegning&#10;&#10;Automatisk genereret beskrivelse">
            <a:extLst>
              <a:ext uri="{FF2B5EF4-FFF2-40B4-BE49-F238E27FC236}">
                <a16:creationId xmlns:a16="http://schemas.microsoft.com/office/drawing/2014/main" id="{A083E73D-1E3B-3246-9CD1-71A25B7015B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638086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Jan-</a:t>
            </a:r>
            <a:r>
              <a:rPr lang="da-DK" dirty="0" err="1"/>
              <a:t>feb</a:t>
            </a:r>
            <a:endParaRPr lang="da-DK" dirty="0"/>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Sep-Okt</a:t>
            </a:r>
            <a:endParaRPr lang="da-DK" dirty="0"/>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Mar-</a:t>
            </a:r>
            <a:r>
              <a:rPr lang="da-DK" dirty="0" err="1"/>
              <a:t>Apr</a:t>
            </a:r>
            <a:endParaRPr lang="da-DK" dirty="0"/>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Jul-</a:t>
            </a:r>
            <a:r>
              <a:rPr lang="da-DK" dirty="0" err="1"/>
              <a:t>Aug</a:t>
            </a:r>
            <a:endParaRPr lang="da-DK" dirty="0"/>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Nov-Dec</a:t>
            </a:r>
            <a:endParaRPr lang="da-DK" dirty="0"/>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pic>
        <p:nvPicPr>
          <p:cNvPr id="26" name="Billede 25" descr="Et billede, der indeholder tegning&#10;&#10;Automatisk genereret beskrivelse">
            <a:extLst>
              <a:ext uri="{FF2B5EF4-FFF2-40B4-BE49-F238E27FC236}">
                <a16:creationId xmlns:a16="http://schemas.microsoft.com/office/drawing/2014/main" id="{25CE7D6F-65E6-2C41-8430-BDEA8D89EA7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174711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bg>
      <p:bgPr>
        <a:solidFill>
          <a:schemeClr val="accent6"/>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flipH="1">
            <a:off x="444166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4"/>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8" name="Billede 7" descr="Et billede, der indeholder tegning&#10;&#10;Automatisk genereret beskrivelse">
            <a:extLst>
              <a:ext uri="{FF2B5EF4-FFF2-40B4-BE49-F238E27FC236}">
                <a16:creationId xmlns:a16="http://schemas.microsoft.com/office/drawing/2014/main" id="{A1BD54AD-7520-7F41-81AA-0542FD568769}"/>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331181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bg>
      <p:bgPr>
        <a:solidFill>
          <a:srgbClr val="40203F"/>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379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pic>
        <p:nvPicPr>
          <p:cNvPr id="8" name="Billede 7" descr="Et billede, der indeholder tegning&#10;&#10;Automatisk genereret beskrivelse">
            <a:extLst>
              <a:ext uri="{FF2B5EF4-FFF2-40B4-BE49-F238E27FC236}">
                <a16:creationId xmlns:a16="http://schemas.microsoft.com/office/drawing/2014/main" id="{A540312F-0B78-1A4F-B808-EAAB4BD4C1E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102437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bg>
      <p:bgPr>
        <a:solidFill>
          <a:schemeClr val="tx1">
            <a:lumMod val="5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79425"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tx1"/>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pic>
        <p:nvPicPr>
          <p:cNvPr id="9" name="Billede 8" descr="Et billede, der indeholder tegning&#10;&#10;Automatisk genereret beskrivelse">
            <a:extLst>
              <a:ext uri="{FF2B5EF4-FFF2-40B4-BE49-F238E27FC236}">
                <a16:creationId xmlns:a16="http://schemas.microsoft.com/office/drawing/2014/main" id="{1487F21C-E876-AE42-B515-7BD9C42CAAF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524185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535058"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accent5"/>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8E1E4A36-51AE-D34A-8160-95CF5841054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60624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p:txBody>
          <a:bodyPr>
            <a:normAutofit/>
          </a:bodyPr>
          <a:lstStyle>
            <a:lvl1pPr>
              <a:defRPr sz="1400"/>
            </a:lvl1pPr>
          </a:lstStyle>
          <a:p>
            <a:pPr lvl="0"/>
            <a:r>
              <a:rPr lang="da-DK"/>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93249C2E-4BCA-964D-85C0-C2D1A793DBF0}"/>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6" name="Billede 35" descr="Et billede, der indeholder tekst&#10;&#10;Automatisk genereret beskrivelse">
            <a:extLst>
              <a:ext uri="{FF2B5EF4-FFF2-40B4-BE49-F238E27FC236}">
                <a16:creationId xmlns:a16="http://schemas.microsoft.com/office/drawing/2014/main" id="{A3D33C6D-6BF1-2346-8050-17D5739F763B}"/>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7" name="TextBox 17">
            <a:extLst>
              <a:ext uri="{FF2B5EF4-FFF2-40B4-BE49-F238E27FC236}">
                <a16:creationId xmlns:a16="http://schemas.microsoft.com/office/drawing/2014/main" id="{14B87863-93C8-384B-B376-DC631A53526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8" name="AutoShape 4">
            <a:extLst>
              <a:ext uri="{FF2B5EF4-FFF2-40B4-BE49-F238E27FC236}">
                <a16:creationId xmlns:a16="http://schemas.microsoft.com/office/drawing/2014/main" id="{729AD4B8-FBA3-C747-A811-646FEF9CABFA}"/>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39" name="AutoShape 4">
            <a:extLst>
              <a:ext uri="{FF2B5EF4-FFF2-40B4-BE49-F238E27FC236}">
                <a16:creationId xmlns:a16="http://schemas.microsoft.com/office/drawing/2014/main" id="{EDA1BCD2-8ECB-1D46-8A6A-C48767A4BF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0" name="TextBox 20">
            <a:extLst>
              <a:ext uri="{FF2B5EF4-FFF2-40B4-BE49-F238E27FC236}">
                <a16:creationId xmlns:a16="http://schemas.microsoft.com/office/drawing/2014/main" id="{FC38D1B9-07EF-3B4A-A259-430D4F5421AE}"/>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2742177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ort budskab m illustration - Par">
    <p:bg>
      <p:bgPr>
        <a:solidFill>
          <a:schemeClr val="accent2"/>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5" name="Billede 4" descr="Et billede, der indeholder tegning&#10;&#10;Automatisk genereret beskrivelse">
            <a:extLst>
              <a:ext uri="{FF2B5EF4-FFF2-40B4-BE49-F238E27FC236}">
                <a16:creationId xmlns:a16="http://schemas.microsoft.com/office/drawing/2014/main" id="{906BF72F-784B-994C-8244-FAA8849CFA41}"/>
              </a:ext>
            </a:extLst>
          </p:cNvPr>
          <p:cNvPicPr>
            <a:picLocks noChangeAspect="1"/>
          </p:cNvPicPr>
          <p:nvPr userDrawn="1"/>
        </p:nvPicPr>
        <p:blipFill>
          <a:blip r:embed="rId2"/>
          <a:stretch>
            <a:fillRect/>
          </a:stretch>
        </p:blipFill>
        <p:spPr>
          <a:xfrm>
            <a:off x="5374953"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C46EDBAC-904D-EA41-B396-A78C0C868A7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1127550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ort budskab m illustration - IV Drop">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8" name="Billede 7" descr="Et billede, der indeholder tegning&#10;&#10;Automatisk genereret beskrivelse">
            <a:extLst>
              <a:ext uri="{FF2B5EF4-FFF2-40B4-BE49-F238E27FC236}">
                <a16:creationId xmlns:a16="http://schemas.microsoft.com/office/drawing/2014/main" id="{927F88D5-FC50-1F4F-8E13-F66EBEB8D918}"/>
              </a:ext>
            </a:extLst>
          </p:cNvPr>
          <p:cNvPicPr>
            <a:picLocks noChangeAspect="1"/>
          </p:cNvPicPr>
          <p:nvPr userDrawn="1"/>
        </p:nvPicPr>
        <p:blipFill rotWithShape="1">
          <a:blip r:embed="rId2"/>
          <a:srcRect b="5371"/>
          <a:stretch/>
        </p:blipFill>
        <p:spPr>
          <a:xfrm>
            <a:off x="5675895" y="368300"/>
            <a:ext cx="6210300" cy="6489700"/>
          </a:xfrm>
          <a:prstGeom prst="rect">
            <a:avLst/>
          </a:prstGeom>
        </p:spPr>
      </p:pic>
      <p:pic>
        <p:nvPicPr>
          <p:cNvPr id="9" name="Billede 8" descr="Et billede, der indeholder tegning&#10;&#10;Automatisk genereret beskrivelse">
            <a:extLst>
              <a:ext uri="{FF2B5EF4-FFF2-40B4-BE49-F238E27FC236}">
                <a16:creationId xmlns:a16="http://schemas.microsoft.com/office/drawing/2014/main" id="{F55C6D9F-CF6C-8F45-B2A4-44623741DB48}"/>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83547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ort budskab m illustration - Far og Datt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3" name="Billede 2" descr="Et billede, der indeholder skjorte&#10;&#10;Automatisk genereret beskrivelse">
            <a:extLst>
              <a:ext uri="{FF2B5EF4-FFF2-40B4-BE49-F238E27FC236}">
                <a16:creationId xmlns:a16="http://schemas.microsoft.com/office/drawing/2014/main" id="{3FAC51D1-9E50-1F4F-9808-816BBD4E8CC7}"/>
              </a:ext>
            </a:extLst>
          </p:cNvPr>
          <p:cNvPicPr>
            <a:picLocks noChangeAspect="1"/>
          </p:cNvPicPr>
          <p:nvPr userDrawn="1"/>
        </p:nvPicPr>
        <p:blipFill>
          <a:blip r:embed="rId2"/>
          <a:stretch>
            <a:fillRect/>
          </a:stretch>
        </p:blipFill>
        <p:spPr>
          <a:xfrm>
            <a:off x="5981700"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7C8AE385-30DE-D146-8F6F-136E0A2F019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54558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itat sl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22-03-2024</a:t>
            </a:fld>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sp>
        <p:nvSpPr>
          <p:cNvPr id="2" name="Pladsholder til sidefod 1">
            <a:extLst>
              <a:ext uri="{FF2B5EF4-FFF2-40B4-BE49-F238E27FC236}">
                <a16:creationId xmlns:a16="http://schemas.microsoft.com/office/drawing/2014/main" id="{87D9143B-BFF4-1D4C-A25E-08099286833F}"/>
              </a:ext>
            </a:extLst>
          </p:cNvPr>
          <p:cNvSpPr>
            <a:spLocks noGrp="1"/>
          </p:cNvSpPr>
          <p:nvPr>
            <p:ph type="ftr" sz="quarter" idx="13"/>
          </p:nvPr>
        </p:nvSpPr>
        <p:spPr/>
        <p:txBody>
          <a:bodyPr/>
          <a:lstStyle>
            <a:lvl1pPr>
              <a:defRPr>
                <a:solidFill>
                  <a:schemeClr val="bg1"/>
                </a:solidFill>
              </a:defRPr>
            </a:lvl1p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649A0A17-9304-BA42-ABF7-5D95F0CE703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565705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itat slide - Akva">
    <p:bg>
      <p:bgPr>
        <a:solidFill>
          <a:schemeClr val="accent6">
            <a:alpha val="75000"/>
          </a:schemeClr>
        </a:solidFill>
        <a:effectLst/>
      </p:bgPr>
    </p:bg>
    <p:spTree>
      <p:nvGrpSpPr>
        <p:cNvPr id="1" name=""/>
        <p:cNvGrpSpPr/>
        <p:nvPr/>
      </p:nvGrpSpPr>
      <p:grpSpPr>
        <a:xfrm>
          <a:off x="0" y="0"/>
          <a:ext cx="0" cy="0"/>
          <a:chOff x="0" y="0"/>
          <a:chExt cx="0" cy="0"/>
        </a:xfrm>
      </p:grpSpPr>
      <p:pic>
        <p:nvPicPr>
          <p:cNvPr id="7" name="Billede 6" descr="Et billede, der indeholder ur, lys&#10;&#10;Automatisk genereret beskrivelse">
            <a:extLst>
              <a:ext uri="{FF2B5EF4-FFF2-40B4-BE49-F238E27FC236}">
                <a16:creationId xmlns:a16="http://schemas.microsoft.com/office/drawing/2014/main" id="{C77EB453-36C2-D64B-9B8E-99AD6C1723E1}"/>
              </a:ext>
            </a:extLst>
          </p:cNvPr>
          <p:cNvPicPr>
            <a:picLocks noChangeAspect="1"/>
          </p:cNvPicPr>
          <p:nvPr userDrawn="1"/>
        </p:nvPicPr>
        <p:blipFill rotWithShape="1">
          <a:blip r:embed="rId2"/>
          <a:srcRect l="743" t="2161" r="1418" b="-1"/>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22-03-2024</a:t>
            </a:fld>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sp>
        <p:nvSpPr>
          <p:cNvPr id="2" name="Pladsholder til sidefod 1">
            <a:extLst>
              <a:ext uri="{FF2B5EF4-FFF2-40B4-BE49-F238E27FC236}">
                <a16:creationId xmlns:a16="http://schemas.microsoft.com/office/drawing/2014/main" id="{3655DEDF-FDA3-1249-8ADD-99A3285DCDA6}"/>
              </a:ext>
            </a:extLst>
          </p:cNvPr>
          <p:cNvSpPr>
            <a:spLocks noGrp="1"/>
          </p:cNvSpPr>
          <p:nvPr>
            <p:ph type="ftr" sz="quarter" idx="13"/>
          </p:nvPr>
        </p:nvSpPr>
        <p:spPr/>
        <p:txBody>
          <a:bodyPr/>
          <a:lstStyle>
            <a:lvl1pPr>
              <a:defRPr>
                <a:solidFill>
                  <a:schemeClr val="bg1"/>
                </a:solidFill>
              </a:defRPr>
            </a:lvl1p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39B83916-DA2F-FA4A-AC9D-4B5EF4515B04}"/>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743158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bg>
      <p:bgPr>
        <a:solidFill>
          <a:schemeClr val="accent1">
            <a:lumMod val="50000"/>
          </a:schemeClr>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22-03-2024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endParaRPr lang="da-DK" dirty="0"/>
          </a:p>
        </p:txBody>
      </p:sp>
      <p:sp>
        <p:nvSpPr>
          <p:cNvPr id="10" name="Logo Leon 6">
            <a:extLst>
              <a:ext uri="{FF2B5EF4-FFF2-40B4-BE49-F238E27FC236}">
                <a16:creationId xmlns:a16="http://schemas.microsoft.com/office/drawing/2014/main" id="{37F251BF-F266-604F-A81B-23E5E3AEF7A6}"/>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589215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22-03-2024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0" name="Logo Leon 6">
            <a:extLst>
              <a:ext uri="{FF2B5EF4-FFF2-40B4-BE49-F238E27FC236}">
                <a16:creationId xmlns:a16="http://schemas.microsoft.com/office/drawing/2014/main" id="{5C0C93DA-366F-0949-9AD5-A4E371725403}"/>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9869576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bg>
      <p:bgPr>
        <a:solidFill>
          <a:schemeClr val="accent6"/>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22-03-2024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9" name="Logo Leon 6">
            <a:extLst>
              <a:ext uri="{FF2B5EF4-FFF2-40B4-BE49-F238E27FC236}">
                <a16:creationId xmlns:a16="http://schemas.microsoft.com/office/drawing/2014/main" id="{F9A2151B-09B5-664A-92AD-88B981A7958B}"/>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0701842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22-03-2024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9" name="Logo Leon 6">
            <a:extLst>
              <a:ext uri="{FF2B5EF4-FFF2-40B4-BE49-F238E27FC236}">
                <a16:creationId xmlns:a16="http://schemas.microsoft.com/office/drawing/2014/main" id="{50C51703-15A9-D545-9920-BA0AE015EAD1}"/>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989886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p:bg>
      <p:bgPr>
        <a:solidFill>
          <a:schemeClr val="tx1">
            <a:lumMod val="50000"/>
          </a:schemeClr>
        </a:solidFill>
        <a:effectLst/>
      </p:bgPr>
    </p:bg>
    <p:spTree>
      <p:nvGrpSpPr>
        <p:cNvPr id="1" name=""/>
        <p:cNvGrpSpPr/>
        <p:nvPr/>
      </p:nvGrpSpPr>
      <p:grpSpPr>
        <a:xfrm>
          <a:off x="0" y="0"/>
          <a:ext cx="0" cy="0"/>
          <a:chOff x="0" y="0"/>
          <a:chExt cx="0" cy="0"/>
        </a:xfrm>
      </p:grpSpPr>
      <p:pic>
        <p:nvPicPr>
          <p:cNvPr id="3" name="Billede 2" descr="Et billede, der indeholder tegning, paraply, skilt&#10;&#10;Automatisk genereret beskrivelse">
            <a:extLst>
              <a:ext uri="{FF2B5EF4-FFF2-40B4-BE49-F238E27FC236}">
                <a16:creationId xmlns:a16="http://schemas.microsoft.com/office/drawing/2014/main" id="{603A2947-4CA7-7549-A07A-ADBE4E79D166}"/>
              </a:ext>
            </a:extLst>
          </p:cNvPr>
          <p:cNvPicPr>
            <a:picLocks noChangeAspect="1"/>
          </p:cNvPicPr>
          <p:nvPr userDrawn="1"/>
        </p:nvPicPr>
        <p:blipFill rotWithShape="1">
          <a:blip r:embed="rId2"/>
          <a:srcRect l="998" t="2439" r="1441"/>
          <a:stretch/>
        </p:blipFill>
        <p:spPr>
          <a:xfrm flipH="1">
            <a:off x="0" y="0"/>
            <a:ext cx="12192000" cy="6858000"/>
          </a:xfrm>
          <a:prstGeom prst="rect">
            <a:avLst/>
          </a:prstGeom>
        </p:spPr>
      </p:pic>
      <p:sp>
        <p:nvSpPr>
          <p:cNvPr id="16" name="Titel 1">
            <a:extLst>
              <a:ext uri="{FF2B5EF4-FFF2-40B4-BE49-F238E27FC236}">
                <a16:creationId xmlns:a16="http://schemas.microsoft.com/office/drawing/2014/main" id="{89AA72DA-F583-7C44-B8EB-1153D40980C4}"/>
              </a:ext>
            </a:extLst>
          </p:cNvPr>
          <p:cNvSpPr>
            <a:spLocks noGrp="1"/>
          </p:cNvSpPr>
          <p:nvPr>
            <p:ph type="title"/>
          </p:nvPr>
        </p:nvSpPr>
        <p:spPr>
          <a:xfrm>
            <a:off x="479424" y="1932973"/>
            <a:ext cx="8259462" cy="1203927"/>
          </a:xfrm>
        </p:spPr>
        <p:txBody>
          <a:bodyPr anchor="t"/>
          <a:lstStyle>
            <a:lvl1pPr>
              <a:defRPr sz="4800">
                <a:solidFill>
                  <a:schemeClr val="bg2"/>
                </a:solidFill>
              </a:defRPr>
            </a:lvl1pPr>
          </a:lstStyle>
          <a:p>
            <a:r>
              <a:rPr lang="da-DK"/>
              <a:t>Klik for at redigere i master</a:t>
            </a:r>
            <a:endParaRPr lang="da-DK" dirty="0"/>
          </a:p>
        </p:txBody>
      </p:sp>
      <p:sp>
        <p:nvSpPr>
          <p:cNvPr id="17" name="Pladsholder til tekst 3">
            <a:extLst>
              <a:ext uri="{FF2B5EF4-FFF2-40B4-BE49-F238E27FC236}">
                <a16:creationId xmlns:a16="http://schemas.microsoft.com/office/drawing/2014/main" id="{F0D83521-43AB-6844-B17C-9503487A33E6}"/>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bg2"/>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pic>
        <p:nvPicPr>
          <p:cNvPr id="7" name="Billede 6" descr="Et billede, der indeholder tegning&#10;&#10;Automatisk genereret beskrivelse">
            <a:extLst>
              <a:ext uri="{FF2B5EF4-FFF2-40B4-BE49-F238E27FC236}">
                <a16:creationId xmlns:a16="http://schemas.microsoft.com/office/drawing/2014/main" id="{37A5DDEB-1A4D-5B4B-96F4-10A2BE15CD80}"/>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00A8AEFD-2CE0-0B45-9F21-4367272062A8}"/>
              </a:ext>
            </a:extLst>
          </p:cNvPr>
          <p:cNvPicPr>
            <a:picLocks noChangeAspect="1"/>
          </p:cNvPicPr>
          <p:nvPr userDrawn="1"/>
        </p:nvPicPr>
        <p:blipFill>
          <a:blip r:embed="rId4"/>
          <a:srcRect/>
          <a:stretch/>
        </p:blipFill>
        <p:spPr>
          <a:xfrm>
            <a:off x="333957" y="6140503"/>
            <a:ext cx="3327757" cy="504000"/>
          </a:xfrm>
          <a:prstGeom prst="rect">
            <a:avLst/>
          </a:prstGeom>
        </p:spPr>
      </p:pic>
    </p:spTree>
    <p:extLst>
      <p:ext uri="{BB962C8B-B14F-4D97-AF65-F5344CB8AC3E}">
        <p14:creationId xmlns:p14="http://schemas.microsoft.com/office/powerpoint/2010/main" val="384222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a:xfrm>
            <a:off x="479425" y="1608881"/>
            <a:ext cx="5472113" cy="4449020"/>
          </a:xfrm>
        </p:spPr>
        <p:txBody>
          <a:bodyPr>
            <a:normAutofit/>
          </a:bodyPr>
          <a:lstStyle>
            <a:lvl1pPr>
              <a:defRPr sz="1400"/>
            </a:lvl1pPr>
          </a:lstStyle>
          <a:p>
            <a:pPr lvl="0"/>
            <a:r>
              <a:rPr lang="da-DK"/>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7" name="Pladsholder til indhold 2">
            <a:extLst>
              <a:ext uri="{FF2B5EF4-FFF2-40B4-BE49-F238E27FC236}">
                <a16:creationId xmlns:a16="http://schemas.microsoft.com/office/drawing/2014/main" id="{E175F7D2-0A74-024B-824D-629186D0462C}"/>
              </a:ext>
            </a:extLst>
          </p:cNvPr>
          <p:cNvSpPr>
            <a:spLocks noGrp="1"/>
          </p:cNvSpPr>
          <p:nvPr>
            <p:ph idx="15"/>
          </p:nvPr>
        </p:nvSpPr>
        <p:spPr>
          <a:xfrm>
            <a:off x="6240463" y="1608881"/>
            <a:ext cx="5472113" cy="4449020"/>
          </a:xfrm>
        </p:spPr>
        <p:txBody>
          <a:bodyPr>
            <a:normAutofit/>
          </a:bodyPr>
          <a:lstStyle>
            <a:lvl1pPr>
              <a:defRPr sz="1400"/>
            </a:lvl1pPr>
          </a:lstStyle>
          <a:p>
            <a:pPr lvl="0"/>
            <a:r>
              <a:rPr lang="da-DK"/>
              <a:t>Rediger typografien i masterens</a:t>
            </a:r>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pic>
        <p:nvPicPr>
          <p:cNvPr id="10" name="Billede 9" descr="Et billede, der indeholder tegning&#10;&#10;Automatisk genereret beskrivelse">
            <a:extLst>
              <a:ext uri="{FF2B5EF4-FFF2-40B4-BE49-F238E27FC236}">
                <a16:creationId xmlns:a16="http://schemas.microsoft.com/office/drawing/2014/main" id="{398DFD38-8525-8E4F-AA94-120EE335329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43430272-0F25-6246-8034-4DB4D72760E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4" name="TextBox 17">
            <a:extLst>
              <a:ext uri="{FF2B5EF4-FFF2-40B4-BE49-F238E27FC236}">
                <a16:creationId xmlns:a16="http://schemas.microsoft.com/office/drawing/2014/main" id="{CD20BD5B-05E3-8343-BCB4-452D60AE675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B83B0EA6-9578-FC4C-B1EE-0162F2EF29EA}"/>
              </a:ext>
            </a:extLst>
          </p:cNvPr>
          <p:cNvSpPr>
            <a:spLocks/>
          </p:cNvSpPr>
          <p:nvPr userDrawn="1"/>
        </p:nvSpPr>
        <p:spPr bwMode="gray">
          <a:xfrm>
            <a:off x="-3498781"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42DA5C6F-6E37-7E40-B93F-EC0F4AAC8428}"/>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8" name="TextBox 20">
            <a:extLst>
              <a:ext uri="{FF2B5EF4-FFF2-40B4-BE49-F238E27FC236}">
                <a16:creationId xmlns:a16="http://schemas.microsoft.com/office/drawing/2014/main" id="{3D208120-4A9C-6147-9183-E65874563B1C}"/>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1814763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 Grå">
    <p:bg>
      <p:bgPr>
        <a:solidFill>
          <a:schemeClr val="accent2">
            <a:alpha val="60000"/>
          </a:schemeClr>
        </a:solidFill>
        <a:effectLst/>
      </p:bgPr>
    </p:bg>
    <p:spTree>
      <p:nvGrpSpPr>
        <p:cNvPr id="1" name=""/>
        <p:cNvGrpSpPr/>
        <p:nvPr/>
      </p:nvGrpSpPr>
      <p:grpSpPr>
        <a:xfrm>
          <a:off x="0" y="0"/>
          <a:ext cx="0" cy="0"/>
          <a:chOff x="0" y="0"/>
          <a:chExt cx="0" cy="0"/>
        </a:xfrm>
      </p:grpSpPr>
      <p:pic>
        <p:nvPicPr>
          <p:cNvPr id="5" name="Billede 4" descr="Et billede, der indeholder lys&#10;&#10;Automatisk genereret beskrivelse">
            <a:extLst>
              <a:ext uri="{FF2B5EF4-FFF2-40B4-BE49-F238E27FC236}">
                <a16:creationId xmlns:a16="http://schemas.microsoft.com/office/drawing/2014/main" id="{659E46E9-93C7-1741-B6AA-53D56815A029}"/>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9" name="Titel 1">
            <a:extLst>
              <a:ext uri="{FF2B5EF4-FFF2-40B4-BE49-F238E27FC236}">
                <a16:creationId xmlns:a16="http://schemas.microsoft.com/office/drawing/2014/main" id="{E63D06D2-6511-4443-B839-50100FB26900}"/>
              </a:ext>
            </a:extLst>
          </p:cNvPr>
          <p:cNvSpPr>
            <a:spLocks noGrp="1"/>
          </p:cNvSpPr>
          <p:nvPr>
            <p:ph type="title"/>
          </p:nvPr>
        </p:nvSpPr>
        <p:spPr>
          <a:xfrm>
            <a:off x="479424" y="1932973"/>
            <a:ext cx="8259462" cy="1203927"/>
          </a:xfrm>
        </p:spPr>
        <p:txBody>
          <a:bodyPr anchor="t"/>
          <a:lstStyle>
            <a:lvl1pPr>
              <a:defRPr sz="4800">
                <a:solidFill>
                  <a:schemeClr val="tx1"/>
                </a:solidFill>
              </a:defRPr>
            </a:lvl1pPr>
          </a:lstStyle>
          <a:p>
            <a:r>
              <a:rPr lang="da-DK"/>
              <a:t>Klik for at redigere i master</a:t>
            </a:r>
            <a:endParaRPr lang="da-DK" dirty="0"/>
          </a:p>
        </p:txBody>
      </p:sp>
      <p:sp>
        <p:nvSpPr>
          <p:cNvPr id="4" name="Pladsholder til tekst 3">
            <a:extLst>
              <a:ext uri="{FF2B5EF4-FFF2-40B4-BE49-F238E27FC236}">
                <a16:creationId xmlns:a16="http://schemas.microsoft.com/office/drawing/2014/main" id="{4C35943B-1969-5C4B-9755-3F08124F3E71}"/>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tx1"/>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pic>
        <p:nvPicPr>
          <p:cNvPr id="7" name="Billede 6" descr="Et billede, der indeholder tegning&#10;&#10;Automatisk genereret beskrivelse">
            <a:extLst>
              <a:ext uri="{FF2B5EF4-FFF2-40B4-BE49-F238E27FC236}">
                <a16:creationId xmlns:a16="http://schemas.microsoft.com/office/drawing/2014/main" id="{5EDF6338-876F-9445-80E4-4C93E8D6C104}"/>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1476A460-0700-8645-8598-CC4DB6555589}"/>
              </a:ext>
            </a:extLst>
          </p:cNvPr>
          <p:cNvPicPr>
            <a:picLocks noChangeAspect="1"/>
          </p:cNvPicPr>
          <p:nvPr userDrawn="1"/>
        </p:nvPicPr>
        <p:blipFill>
          <a:blip r:embed="rId4"/>
          <a:srcRect/>
          <a:stretch/>
        </p:blipFill>
        <p:spPr>
          <a:xfrm>
            <a:off x="333960" y="6140503"/>
            <a:ext cx="3327750" cy="504000"/>
          </a:xfrm>
          <a:prstGeom prst="rect">
            <a:avLst/>
          </a:prstGeom>
        </p:spPr>
      </p:pic>
    </p:spTree>
    <p:extLst>
      <p:ext uri="{BB962C8B-B14F-4D97-AF65-F5344CB8AC3E}">
        <p14:creationId xmlns:p14="http://schemas.microsoft.com/office/powerpoint/2010/main" val="37587001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fslutning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8" name="Billede 7">
            <a:extLst>
              <a:ext uri="{FF2B5EF4-FFF2-40B4-BE49-F238E27FC236}">
                <a16:creationId xmlns:a16="http://schemas.microsoft.com/office/drawing/2014/main" id="{94D6A3EF-01ED-3E46-9B12-A095C92623AA}"/>
              </a:ext>
            </a:extLst>
          </p:cNvPr>
          <p:cNvPicPr>
            <a:picLocks noChangeAspect="1"/>
          </p:cNvPicPr>
          <p:nvPr userDrawn="1"/>
        </p:nvPicPr>
        <p:blipFill>
          <a:blip r:embed="rId3"/>
          <a:srcRect/>
          <a:stretch/>
        </p:blipFill>
        <p:spPr>
          <a:xfrm>
            <a:off x="3702050" y="2313189"/>
            <a:ext cx="4787900" cy="2231621"/>
          </a:xfrm>
          <a:prstGeom prst="rect">
            <a:avLst/>
          </a:prstGeom>
        </p:spPr>
      </p:pic>
      <p:pic>
        <p:nvPicPr>
          <p:cNvPr id="6" name="Billede 5" descr="Et billede, der indeholder tegning&#10;&#10;Automatisk genereret beskrivelse">
            <a:extLst>
              <a:ext uri="{FF2B5EF4-FFF2-40B4-BE49-F238E27FC236}">
                <a16:creationId xmlns:a16="http://schemas.microsoft.com/office/drawing/2014/main" id="{8BD184F6-7C46-894A-B56D-87FA9DFC0581}"/>
              </a:ext>
            </a:extLst>
          </p:cNvPr>
          <p:cNvPicPr>
            <a:picLocks noChangeAspect="1"/>
          </p:cNvPicPr>
          <p:nvPr userDrawn="1"/>
        </p:nvPicPr>
        <p:blipFill>
          <a:blip r:embed="rId4"/>
          <a:stretch>
            <a:fillRect/>
          </a:stretch>
        </p:blipFill>
        <p:spPr>
          <a:xfrm>
            <a:off x="11278474" y="6254783"/>
            <a:ext cx="464923" cy="263881"/>
          </a:xfrm>
          <a:prstGeom prst="rect">
            <a:avLst/>
          </a:prstGeom>
        </p:spPr>
      </p:pic>
      <p:pic>
        <p:nvPicPr>
          <p:cNvPr id="10" name="Billede 9">
            <a:extLst>
              <a:ext uri="{FF2B5EF4-FFF2-40B4-BE49-F238E27FC236}">
                <a16:creationId xmlns:a16="http://schemas.microsoft.com/office/drawing/2014/main" id="{380E1D66-9513-E84B-8D36-F59570C735A5}"/>
              </a:ext>
            </a:extLst>
          </p:cNvPr>
          <p:cNvPicPr>
            <a:picLocks noChangeAspect="1"/>
          </p:cNvPicPr>
          <p:nvPr userDrawn="1"/>
        </p:nvPicPr>
        <p:blipFill>
          <a:blip r:embed="rId5"/>
          <a:srcRect/>
          <a:stretch/>
        </p:blipFill>
        <p:spPr>
          <a:xfrm>
            <a:off x="333957" y="6140503"/>
            <a:ext cx="3327757" cy="504000"/>
          </a:xfrm>
          <a:prstGeom prst="rect">
            <a:avLst/>
          </a:prstGeom>
        </p:spPr>
      </p:pic>
    </p:spTree>
    <p:extLst>
      <p:ext uri="{BB962C8B-B14F-4D97-AF65-F5344CB8AC3E}">
        <p14:creationId xmlns:p14="http://schemas.microsoft.com/office/powerpoint/2010/main" val="2786209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fslutning slide - Grå">
    <p:bg>
      <p:bgPr>
        <a:solidFill>
          <a:schemeClr val="accent2">
            <a:alpha val="60000"/>
          </a:schemeClr>
        </a:solidFill>
        <a:effectLst/>
      </p:bgPr>
    </p:bg>
    <p:spTree>
      <p:nvGrpSpPr>
        <p:cNvPr id="1" name=""/>
        <p:cNvGrpSpPr/>
        <p:nvPr/>
      </p:nvGrpSpPr>
      <p:grpSpPr>
        <a:xfrm>
          <a:off x="0" y="0"/>
          <a:ext cx="0" cy="0"/>
          <a:chOff x="0" y="0"/>
          <a:chExt cx="0" cy="0"/>
        </a:xfrm>
      </p:grpSpPr>
      <p:sp>
        <p:nvSpPr>
          <p:cNvPr id="5" name="Kombinationstegning 4">
            <a:extLst>
              <a:ext uri="{FF2B5EF4-FFF2-40B4-BE49-F238E27FC236}">
                <a16:creationId xmlns:a16="http://schemas.microsoft.com/office/drawing/2014/main" id="{A826D49B-2443-3C43-9596-97BB3A0762E7}"/>
              </a:ext>
            </a:extLst>
          </p:cNvPr>
          <p:cNvSpPr/>
          <p:nvPr/>
        </p:nvSpPr>
        <p:spPr>
          <a:xfrm>
            <a:off x="7721185" y="2412999"/>
            <a:ext cx="4470815" cy="4445001"/>
          </a:xfrm>
          <a:custGeom>
            <a:avLst/>
            <a:gdLst>
              <a:gd name="connsiteX0" fmla="*/ 0 w 3603348"/>
              <a:gd name="connsiteY0" fmla="*/ 3601403 h 3601402"/>
              <a:gd name="connsiteX1" fmla="*/ 3157949 w 3603348"/>
              <a:gd name="connsiteY1" fmla="*/ 3601403 h 3601402"/>
              <a:gd name="connsiteX2" fmla="*/ 3603349 w 3603348"/>
              <a:gd name="connsiteY2" fmla="*/ 3156204 h 3601402"/>
              <a:gd name="connsiteX3" fmla="*/ 3603349 w 3603348"/>
              <a:gd name="connsiteY3" fmla="*/ 0 h 3601402"/>
              <a:gd name="connsiteX4" fmla="*/ 0 w 3603348"/>
              <a:gd name="connsiteY4" fmla="*/ 3601403 h 3601402"/>
              <a:gd name="connsiteX0" fmla="*/ 0 w 3603349"/>
              <a:gd name="connsiteY0" fmla="*/ 3601403 h 3601403"/>
              <a:gd name="connsiteX1" fmla="*/ 3157949 w 3603349"/>
              <a:gd name="connsiteY1" fmla="*/ 3601403 h 3601403"/>
              <a:gd name="connsiteX2" fmla="*/ 3603349 w 3603349"/>
              <a:gd name="connsiteY2" fmla="*/ 3156204 h 3601403"/>
              <a:gd name="connsiteX3" fmla="*/ 3603349 w 3603349"/>
              <a:gd name="connsiteY3" fmla="*/ 0 h 3601403"/>
              <a:gd name="connsiteX4" fmla="*/ 3146927 w 3603349"/>
              <a:gd name="connsiteY4" fmla="*/ 461688 h 3601403"/>
              <a:gd name="connsiteX5" fmla="*/ 0 w 3603349"/>
              <a:gd name="connsiteY5" fmla="*/ 3601403 h 3601403"/>
              <a:gd name="connsiteX0" fmla="*/ 0 w 3603349"/>
              <a:gd name="connsiteY0" fmla="*/ 3139715 h 3139715"/>
              <a:gd name="connsiteX1" fmla="*/ 3157949 w 3603349"/>
              <a:gd name="connsiteY1" fmla="*/ 3139715 h 3139715"/>
              <a:gd name="connsiteX2" fmla="*/ 3603349 w 3603349"/>
              <a:gd name="connsiteY2" fmla="*/ 2694516 h 3139715"/>
              <a:gd name="connsiteX3" fmla="*/ 3146927 w 3603349"/>
              <a:gd name="connsiteY3" fmla="*/ 0 h 3139715"/>
              <a:gd name="connsiteX4" fmla="*/ 0 w 3603349"/>
              <a:gd name="connsiteY4" fmla="*/ 3139715 h 3139715"/>
              <a:gd name="connsiteX0" fmla="*/ 0 w 3630261"/>
              <a:gd name="connsiteY0" fmla="*/ 3139715 h 3139715"/>
              <a:gd name="connsiteX1" fmla="*/ 3157949 w 3630261"/>
              <a:gd name="connsiteY1" fmla="*/ 3139715 h 3139715"/>
              <a:gd name="connsiteX2" fmla="*/ 3630261 w 3630261"/>
              <a:gd name="connsiteY2" fmla="*/ 2685546 h 3139715"/>
              <a:gd name="connsiteX3" fmla="*/ 3146927 w 3630261"/>
              <a:gd name="connsiteY3" fmla="*/ 0 h 3139715"/>
              <a:gd name="connsiteX4" fmla="*/ 0 w 3630261"/>
              <a:gd name="connsiteY4" fmla="*/ 3139715 h 3139715"/>
              <a:gd name="connsiteX0" fmla="*/ 0 w 3157949"/>
              <a:gd name="connsiteY0" fmla="*/ 3139715 h 3139715"/>
              <a:gd name="connsiteX1" fmla="*/ 3157949 w 3157949"/>
              <a:gd name="connsiteY1" fmla="*/ 3139715 h 3139715"/>
              <a:gd name="connsiteX2" fmla="*/ 3146927 w 3157949"/>
              <a:gd name="connsiteY2" fmla="*/ 0 h 3139715"/>
              <a:gd name="connsiteX3" fmla="*/ 0 w 3157949"/>
              <a:gd name="connsiteY3" fmla="*/ 3139715 h 3139715"/>
            </a:gdLst>
            <a:ahLst/>
            <a:cxnLst>
              <a:cxn ang="0">
                <a:pos x="connsiteX0" y="connsiteY0"/>
              </a:cxn>
              <a:cxn ang="0">
                <a:pos x="connsiteX1" y="connsiteY1"/>
              </a:cxn>
              <a:cxn ang="0">
                <a:pos x="connsiteX2" y="connsiteY2"/>
              </a:cxn>
              <a:cxn ang="0">
                <a:pos x="connsiteX3" y="connsiteY3"/>
              </a:cxn>
            </a:cxnLst>
            <a:rect l="l" t="t" r="r" b="b"/>
            <a:pathLst>
              <a:path w="3157949" h="3139715">
                <a:moveTo>
                  <a:pt x="0" y="3139715"/>
                </a:moveTo>
                <a:lnTo>
                  <a:pt x="3157949" y="3139715"/>
                </a:lnTo>
                <a:lnTo>
                  <a:pt x="3146927" y="0"/>
                </a:lnTo>
                <a:lnTo>
                  <a:pt x="0" y="3139715"/>
                </a:lnTo>
                <a:close/>
              </a:path>
            </a:pathLst>
          </a:custGeom>
          <a:solidFill>
            <a:schemeClr val="accent2"/>
          </a:solidFill>
          <a:ln w="9515"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5B19D95D-C715-2A4E-8D00-203566672E93}"/>
              </a:ext>
            </a:extLst>
          </p:cNvPr>
          <p:cNvSpPr/>
          <p:nvPr/>
        </p:nvSpPr>
        <p:spPr>
          <a:xfrm>
            <a:off x="0" y="-747444"/>
            <a:ext cx="5162270" cy="5887876"/>
          </a:xfrm>
          <a:custGeom>
            <a:avLst/>
            <a:gdLst>
              <a:gd name="connsiteX0" fmla="*/ 1241904 w 3646356"/>
              <a:gd name="connsiteY0" fmla="*/ 160767 h 4158886"/>
              <a:gd name="connsiteX1" fmla="*/ 0 w 3646356"/>
              <a:gd name="connsiteY1" fmla="*/ 690072 h 4158886"/>
              <a:gd name="connsiteX2" fmla="*/ 0 w 3646356"/>
              <a:gd name="connsiteY2" fmla="*/ 4158886 h 4158886"/>
              <a:gd name="connsiteX3" fmla="*/ 1815281 w 3646356"/>
              <a:gd name="connsiteY3" fmla="*/ 2319323 h 4158886"/>
              <a:gd name="connsiteX4" fmla="*/ 3101335 w 3646356"/>
              <a:gd name="connsiteY4" fmla="*/ 2310941 h 4158886"/>
              <a:gd name="connsiteX5" fmla="*/ 3646356 w 3646356"/>
              <a:gd name="connsiteY5" fmla="*/ 145051 h 4158886"/>
              <a:gd name="connsiteX6" fmla="*/ 1241904 w 3646356"/>
              <a:gd name="connsiteY6" fmla="*/ 160767 h 41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356" h="4158886">
                <a:moveTo>
                  <a:pt x="1241904" y="160767"/>
                </a:moveTo>
                <a:cubicBezTo>
                  <a:pt x="804945" y="277324"/>
                  <a:pt x="386785" y="455546"/>
                  <a:pt x="0" y="690072"/>
                </a:cubicBezTo>
                <a:lnTo>
                  <a:pt x="0" y="4158886"/>
                </a:lnTo>
                <a:cubicBezTo>
                  <a:pt x="228589" y="3262393"/>
                  <a:pt x="922588" y="2559105"/>
                  <a:pt x="1815281" y="2319323"/>
                </a:cubicBezTo>
                <a:cubicBezTo>
                  <a:pt x="2236341" y="2207566"/>
                  <a:pt x="2678857" y="2204680"/>
                  <a:pt x="3101335" y="2310941"/>
                </a:cubicBezTo>
                <a:lnTo>
                  <a:pt x="3646356" y="145051"/>
                </a:lnTo>
                <a:cubicBezTo>
                  <a:pt x="2856465" y="-53537"/>
                  <a:pt x="2029141" y="-48129"/>
                  <a:pt x="1241904" y="160767"/>
                </a:cubicBezTo>
                <a:close/>
              </a:path>
            </a:pathLst>
          </a:custGeom>
          <a:solidFill>
            <a:schemeClr val="accent2"/>
          </a:solidFill>
          <a:ln w="9515" cap="flat">
            <a:noFill/>
            <a:prstDash val="solid"/>
            <a:miter/>
          </a:ln>
        </p:spPr>
        <p:txBody>
          <a:bodyPr rtlCol="0" anchor="ctr"/>
          <a:lstStyle/>
          <a:p>
            <a:endParaRPr lang="da-DK"/>
          </a:p>
        </p:txBody>
      </p:sp>
      <p:pic>
        <p:nvPicPr>
          <p:cNvPr id="3" name="Billede 2" descr="Et billede, der indeholder tegning&#10;&#10;Automatisk genereret beskrivelse">
            <a:extLst>
              <a:ext uri="{FF2B5EF4-FFF2-40B4-BE49-F238E27FC236}">
                <a16:creationId xmlns:a16="http://schemas.microsoft.com/office/drawing/2014/main" id="{7F667635-566C-314E-9135-DFD4A3339696}"/>
              </a:ext>
            </a:extLst>
          </p:cNvPr>
          <p:cNvPicPr>
            <a:picLocks noChangeAspect="1"/>
          </p:cNvPicPr>
          <p:nvPr userDrawn="1"/>
        </p:nvPicPr>
        <p:blipFill>
          <a:blip r:embed="rId2"/>
          <a:stretch>
            <a:fillRect/>
          </a:stretch>
        </p:blipFill>
        <p:spPr>
          <a:xfrm>
            <a:off x="3702050" y="2313189"/>
            <a:ext cx="4787900" cy="2231622"/>
          </a:xfrm>
          <a:prstGeom prst="rect">
            <a:avLst/>
          </a:prstGeom>
        </p:spPr>
      </p:pic>
      <p:pic>
        <p:nvPicPr>
          <p:cNvPr id="7" name="Billede 6" descr="Et billede, der indeholder tegning&#10;&#10;Automatisk genereret beskrivelse">
            <a:extLst>
              <a:ext uri="{FF2B5EF4-FFF2-40B4-BE49-F238E27FC236}">
                <a16:creationId xmlns:a16="http://schemas.microsoft.com/office/drawing/2014/main" id="{ACE3BB38-5BD2-4C45-A176-F02A84F8FCA0}"/>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3ACC052C-711F-9E49-B09F-8BCA8E5C01DA}"/>
              </a:ext>
            </a:extLst>
          </p:cNvPr>
          <p:cNvPicPr>
            <a:picLocks noChangeAspect="1"/>
          </p:cNvPicPr>
          <p:nvPr userDrawn="1"/>
        </p:nvPicPr>
        <p:blipFill>
          <a:blip r:embed="rId4"/>
          <a:srcRect/>
          <a:stretch/>
        </p:blipFill>
        <p:spPr>
          <a:xfrm>
            <a:off x="333960" y="6140503"/>
            <a:ext cx="3327750" cy="504000"/>
          </a:xfrm>
          <a:prstGeom prst="rect">
            <a:avLst/>
          </a:prstGeom>
        </p:spPr>
      </p:pic>
    </p:spTree>
    <p:extLst>
      <p:ext uri="{BB962C8B-B14F-4D97-AF65-F5344CB8AC3E}">
        <p14:creationId xmlns:p14="http://schemas.microsoft.com/office/powerpoint/2010/main" val="2684441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dirty="0"/>
              <a:t>Click to add title</a:t>
            </a:r>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hasCustomPrompt="1"/>
          </p:nvPr>
        </p:nvSpPr>
        <p:spPr/>
        <p:txBody>
          <a:bodyPr>
            <a:normAutofit/>
          </a:bodyPr>
          <a:lstStyle>
            <a:lvl1pPr>
              <a:defRPr sz="1600"/>
            </a:lvl1pPr>
            <a:lvl2pPr>
              <a:defRPr sz="1500"/>
            </a:lvl2pPr>
            <a:lvl3pPr>
              <a:defRPr sz="1400"/>
            </a:lvl3pPr>
            <a:lvl4pPr>
              <a:defRPr sz="1400"/>
            </a:lvl4pPr>
            <a:lvl5pPr>
              <a:defRPr sz="1400"/>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22/03/2024</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dirty="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pic>
        <p:nvPicPr>
          <p:cNvPr id="9" name="Billede 8" descr="Et billede, der indeholder tegning&#10;&#10;Automatisk genereret beskrivelse">
            <a:extLst>
              <a:ext uri="{FF2B5EF4-FFF2-40B4-BE49-F238E27FC236}">
                <a16:creationId xmlns:a16="http://schemas.microsoft.com/office/drawing/2014/main" id="{A2A62C83-6C54-664C-BBAD-9699D08E49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1720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400"/>
            </a:lvl1pPr>
          </a:lstStyle>
          <a:p>
            <a:pPr lvl="0"/>
            <a:r>
              <a:rPr lang="da-DK"/>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92446834-7D83-5E46-B029-2E685AC0896A}"/>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F8B1201B-9BE7-8946-9618-3DEF4034D28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C3F12448-EF12-8D43-B950-2997E5C3356C}"/>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7" name="AutoShape 4">
            <a:extLst>
              <a:ext uri="{FF2B5EF4-FFF2-40B4-BE49-F238E27FC236}">
                <a16:creationId xmlns:a16="http://schemas.microsoft.com/office/drawing/2014/main" id="{5018E489-7401-4445-8938-D5244C8F2624}"/>
              </a:ext>
            </a:extLst>
          </p:cNvPr>
          <p:cNvSpPr>
            <a:spLocks/>
          </p:cNvSpPr>
          <p:nvPr userDrawn="1"/>
        </p:nvSpPr>
        <p:spPr bwMode="gray">
          <a:xfrm>
            <a:off x="-3498781" y="-11176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B2606732-2859-034F-9B6D-72C109D408A9}"/>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pic>
        <p:nvPicPr>
          <p:cNvPr id="21" name="Picture 2">
            <a:extLst>
              <a:ext uri="{FF2B5EF4-FFF2-40B4-BE49-F238E27FC236}">
                <a16:creationId xmlns:a16="http://schemas.microsoft.com/office/drawing/2014/main" id="{8498F4E7-15F7-9941-8665-B2AC2A7F91E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Box 17">
            <a:extLst>
              <a:ext uri="{FF2B5EF4-FFF2-40B4-BE49-F238E27FC236}">
                <a16:creationId xmlns:a16="http://schemas.microsoft.com/office/drawing/2014/main" id="{E650889C-B62B-CB4E-85B4-C3BB6AD71CA9}"/>
              </a:ext>
            </a:extLst>
          </p:cNvPr>
          <p:cNvSpPr txBox="1">
            <a:spLocks noChangeArrowheads="1"/>
          </p:cNvSpPr>
          <p:nvPr userDrawn="1"/>
        </p:nvSpPr>
        <p:spPr bwMode="auto">
          <a:xfrm>
            <a:off x="-3295859" y="12691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19" name="TextBox 20">
            <a:extLst>
              <a:ext uri="{FF2B5EF4-FFF2-40B4-BE49-F238E27FC236}">
                <a16:creationId xmlns:a16="http://schemas.microsoft.com/office/drawing/2014/main" id="{44D965BB-7FB6-C84F-87AF-6CE1413AE311}"/>
              </a:ext>
            </a:extLst>
          </p:cNvPr>
          <p:cNvSpPr txBox="1">
            <a:spLocks noChangeArrowheads="1"/>
          </p:cNvSpPr>
          <p:nvPr userDrawn="1"/>
        </p:nvSpPr>
        <p:spPr bwMode="auto">
          <a:xfrm>
            <a:off x="-2649076" y="-5153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25" name="TextBox 17">
            <a:extLst>
              <a:ext uri="{FF2B5EF4-FFF2-40B4-BE49-F238E27FC236}">
                <a16:creationId xmlns:a16="http://schemas.microsoft.com/office/drawing/2014/main" id="{5E79DA30-D312-7E4C-8633-ABBF274C39C8}"/>
              </a:ext>
            </a:extLst>
          </p:cNvPr>
          <p:cNvSpPr txBox="1">
            <a:spLocks noChangeArrowheads="1"/>
          </p:cNvSpPr>
          <p:nvPr userDrawn="1"/>
        </p:nvSpPr>
        <p:spPr bwMode="auto">
          <a:xfrm>
            <a:off x="-2879271" y="21832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71828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400"/>
            </a:lvl1pPr>
          </a:lstStyle>
          <a:p>
            <a:pPr lvl="0"/>
            <a:r>
              <a:rPr lang="da-DK"/>
              <a:t>Rediger typografien i masterens</a:t>
            </a:r>
          </a:p>
        </p:txBody>
      </p:sp>
      <p:pic>
        <p:nvPicPr>
          <p:cNvPr id="11" name="Billede 10" descr="Et billede, der indeholder tegning&#10;&#10;Automatisk genereret beskrivelse">
            <a:extLst>
              <a:ext uri="{FF2B5EF4-FFF2-40B4-BE49-F238E27FC236}">
                <a16:creationId xmlns:a16="http://schemas.microsoft.com/office/drawing/2014/main" id="{D7DE551C-D17A-5544-AE43-C194E4EA7D3B}"/>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8DA6164D-3C06-B94C-B17D-42EC3154AD19}"/>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B733819D-8EB9-1546-8F02-0FC754385656}"/>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7" name="AutoShape 4">
            <a:extLst>
              <a:ext uri="{FF2B5EF4-FFF2-40B4-BE49-F238E27FC236}">
                <a16:creationId xmlns:a16="http://schemas.microsoft.com/office/drawing/2014/main" id="{E4C2739A-3E94-8E44-A3CA-205880EDEA0E}"/>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1" name="AutoShape 4">
            <a:extLst>
              <a:ext uri="{FF2B5EF4-FFF2-40B4-BE49-F238E27FC236}">
                <a16:creationId xmlns:a16="http://schemas.microsoft.com/office/drawing/2014/main" id="{32F7047F-2B1D-EE40-8E23-96BCBFC4D9A3}"/>
              </a:ext>
            </a:extLst>
          </p:cNvPr>
          <p:cNvSpPr>
            <a:spLocks/>
          </p:cNvSpPr>
          <p:nvPr userDrawn="1"/>
        </p:nvSpPr>
        <p:spPr bwMode="gray">
          <a:xfrm>
            <a:off x="-3498781" y="-115570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TextBox 20">
            <a:extLst>
              <a:ext uri="{FF2B5EF4-FFF2-40B4-BE49-F238E27FC236}">
                <a16:creationId xmlns:a16="http://schemas.microsoft.com/office/drawing/2014/main" id="{9F00A6CA-E167-F144-88BF-420965941D8D}"/>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8" name="Picture 2">
            <a:extLst>
              <a:ext uri="{FF2B5EF4-FFF2-40B4-BE49-F238E27FC236}">
                <a16:creationId xmlns:a16="http://schemas.microsoft.com/office/drawing/2014/main" id="{C47EA183-BE0F-0349-9D42-AA0C28422BE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TextBox 17">
            <a:extLst>
              <a:ext uri="{FF2B5EF4-FFF2-40B4-BE49-F238E27FC236}">
                <a16:creationId xmlns:a16="http://schemas.microsoft.com/office/drawing/2014/main" id="{CB0E0B69-8FAD-0A4F-8394-6D70341F52CE}"/>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0" name="TextBox 17">
            <a:extLst>
              <a:ext uri="{FF2B5EF4-FFF2-40B4-BE49-F238E27FC236}">
                <a16:creationId xmlns:a16="http://schemas.microsoft.com/office/drawing/2014/main" id="{600223FE-1767-344E-B4F5-BE81C604F28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6099252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2.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r>
              <a:rPr lang="da-DK"/>
              <a:t>28.02.22</a:t>
            </a:r>
            <a:endParaRPr lang="da-DK" dirty="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dirty="0"/>
          </a:p>
        </p:txBody>
      </p:sp>
    </p:spTree>
    <p:extLst>
      <p:ext uri="{BB962C8B-B14F-4D97-AF65-F5344CB8AC3E}">
        <p14:creationId xmlns:p14="http://schemas.microsoft.com/office/powerpoint/2010/main" val="1787529460"/>
      </p:ext>
    </p:extLst>
  </p:cSld>
  <p:clrMap bg1="lt1" tx1="dk1" bg2="lt2" tx2="dk2" accent1="accent1" accent2="accent2" accent3="accent3" accent4="accent4" accent5="accent5" accent6="accent6" hlink="hlink" folHlink="folHlink"/>
  <p:sldLayoutIdLst>
    <p:sldLayoutId id="2147483687" r:id="rId1"/>
    <p:sldLayoutId id="2147483649" r:id="rId2"/>
    <p:sldLayoutId id="2147483677" r:id="rId3"/>
    <p:sldLayoutId id="2147483684" r:id="rId4"/>
    <p:sldLayoutId id="2147483686" r:id="rId5"/>
    <p:sldLayoutId id="2147483650" r:id="rId6"/>
    <p:sldLayoutId id="2147483653" r:id="rId7"/>
    <p:sldLayoutId id="2147483654" r:id="rId8"/>
    <p:sldLayoutId id="2147483655" r:id="rId9"/>
    <p:sldLayoutId id="2147483656" r:id="rId10"/>
    <p:sldLayoutId id="2147483657" r:id="rId11"/>
    <p:sldLayoutId id="2147483664" r:id="rId12"/>
    <p:sldLayoutId id="2147483665" r:id="rId13"/>
    <p:sldLayoutId id="2147483660" r:id="rId14"/>
    <p:sldLayoutId id="2147483658" r:id="rId15"/>
    <p:sldLayoutId id="2147483661" r:id="rId16"/>
    <p:sldLayoutId id="2147483659" r:id="rId17"/>
    <p:sldLayoutId id="2147483698" r:id="rId18"/>
    <p:sldLayoutId id="2147483666" r:id="rId19"/>
    <p:sldLayoutId id="2147483667" r:id="rId20"/>
    <p:sldLayoutId id="2147483663" r:id="rId21"/>
    <p:sldLayoutId id="2147483668" r:id="rId22"/>
    <p:sldLayoutId id="2147483675" r:id="rId23"/>
    <p:sldLayoutId id="2147483674" r:id="rId24"/>
    <p:sldLayoutId id="2147483673" r:id="rId25"/>
    <p:sldLayoutId id="2147483682" r:id="rId26"/>
    <p:sldLayoutId id="2147483683" r:id="rId27"/>
    <p:sldLayoutId id="2147483692" r:id="rId28"/>
    <p:sldLayoutId id="2147483693" r:id="rId29"/>
    <p:sldLayoutId id="2147483694" r:id="rId30"/>
    <p:sldLayoutId id="2147483695" r:id="rId31"/>
    <p:sldLayoutId id="2147483689" r:id="rId32"/>
    <p:sldLayoutId id="2147483696" r:id="rId33"/>
    <p:sldLayoutId id="2147483688" r:id="rId34"/>
    <p:sldLayoutId id="2147483697" r:id="rId35"/>
    <p:sldLayoutId id="2147483702" r:id="rId36"/>
    <p:sldLayoutId id="2147483741" r:id="rId37"/>
  </p:sldLayoutIdLst>
  <p:hf sldNum="0"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378" userDrawn="1">
          <p15:clr>
            <a:srgbClr val="F26B43"/>
          </p15:clr>
        </p15:guide>
        <p15:guide id="3" pos="302" userDrawn="1">
          <p15:clr>
            <a:srgbClr val="F26B43"/>
          </p15:clr>
        </p15:guide>
        <p15:guide id="4" orient="horz" pos="4088" userDrawn="1">
          <p15:clr>
            <a:srgbClr val="F26B43"/>
          </p15:clr>
        </p15:guide>
        <p15:guide id="5" orient="horz" pos="278"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fld id="{83BDE002-4D08-984E-9A17-29A299F2E8E5}" type="datetimeFigureOut">
              <a:rPr lang="da-DK" smtClean="0"/>
              <a:pPr/>
              <a:t>22-03-2024</a:t>
            </a:fld>
            <a:endParaRPr lang="da-DK" dirty="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dirty="0"/>
          </a:p>
        </p:txBody>
      </p:sp>
    </p:spTree>
    <p:extLst>
      <p:ext uri="{BB962C8B-B14F-4D97-AF65-F5344CB8AC3E}">
        <p14:creationId xmlns:p14="http://schemas.microsoft.com/office/powerpoint/2010/main" val="311998410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40" r:id="rId36"/>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5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378">
          <p15:clr>
            <a:srgbClr val="F26B43"/>
          </p15:clr>
        </p15:guide>
        <p15:guide id="3" pos="302">
          <p15:clr>
            <a:srgbClr val="F26B43"/>
          </p15:clr>
        </p15:guide>
        <p15:guide id="4" orient="horz" pos="4088">
          <p15:clr>
            <a:srgbClr val="F26B43"/>
          </p15:clr>
        </p15:guide>
        <p15:guide id="5" orient="horz" pos="278">
          <p15:clr>
            <a:srgbClr val="F26B43"/>
          </p15:clr>
        </p15:guide>
        <p15:guide id="6" pos="3749">
          <p15:clr>
            <a:srgbClr val="F26B43"/>
          </p15:clr>
        </p15:guide>
        <p15:guide id="7" pos="393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opiroeg.dk/" TargetMode="External"/><Relationship Id="rId7"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hyperlink" Target="http://www.r&#248;gfrifremtid.dk/for&#230;ldr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hyperlink" Target="WHO%20report%20on%20the%20global%20tobacco%20epidemic%202021:%20addressing%20new%20and%20emerging%20products" TargetMode="External"/><Relationship Id="rId3" Type="http://schemas.openxmlformats.org/officeDocument/2006/relationships/image" Target="../media/image55.jpeg"/><Relationship Id="rId7" Type="http://schemas.openxmlformats.org/officeDocument/2006/relationships/hyperlink" Target="https://www.sdu.dk/da/sif/rapporter/2022/paragraf_roeg_en_undersoegelse_af_tobak_adfaerd_og_regler"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www.sst.dk/-/media/Udgivelser/2021/Tobak/Danskernes-Rygevaner-2020_delrapport-1_04_03_2021.ashx?la=da&amp;hash=8077A894BA39F6DC18B6A4CCFFFC4120768D1BD0"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hyperlink" Target="WHO%20report%20on%20the%20global%20tobacco%20epidemic%202021:%20addressing%20new%20and%20emerging%20products"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www.sdu.dk/da/sif/rapporter/2022/paragraf_roeg_en_undersoegelse_af_tobak_adfaerd_og_regler" TargetMode="External"/><Relationship Id="rId5" Type="http://schemas.openxmlformats.org/officeDocument/2006/relationships/hyperlink" Target="https://www.sst.dk/-/media/Udgivelser/2021/Tobak/Danskernes-Rygevaner-2020_delrapport-1_04_03_2021.ashx?la=da&amp;hash=8077A894BA39F6DC18B6A4CCFFFC4120768D1BD0" TargetMode="Externa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www.sdu.dk/da/sif/rapporter/2022/paragraf_roeg_en_undersoegelse_af_tobak_adfaerd_og_regler" TargetMode="External"/><Relationship Id="rId5" Type="http://schemas.openxmlformats.org/officeDocument/2006/relationships/hyperlink" Target="https://www.sst.dk/-/media/Udgivelser/2021/Tobak/Danskernes-Rygevaner-2020_delrapport-1_04_03_2021.ashx?la=da&amp;hash=8077A894BA39F6DC18B6A4CCFFFC4120768D1BD0" TargetMode="Externa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1.gif"/></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vimeo.com/751591328/a6b5382643" TargetMode="Externa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37.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B6582F7F-7F44-7846-B4ED-8A10382E216D}"/>
              </a:ext>
            </a:extLst>
          </p:cNvPr>
          <p:cNvSpPr>
            <a:spLocks noGrp="1"/>
          </p:cNvSpPr>
          <p:nvPr>
            <p:ph type="subTitle" idx="1"/>
          </p:nvPr>
        </p:nvSpPr>
        <p:spPr>
          <a:xfrm>
            <a:off x="479425" y="441324"/>
            <a:ext cx="8247886" cy="1153559"/>
          </a:xfrm>
        </p:spPr>
        <p:txBody>
          <a:bodyPr>
            <a:normAutofit/>
          </a:bodyPr>
          <a:lstStyle/>
          <a:p>
            <a:r>
              <a:rPr lang="da-DK" altLang="da-DK" dirty="0"/>
              <a:t>Jacob Møller, specialkonsulent</a:t>
            </a:r>
          </a:p>
        </p:txBody>
      </p:sp>
      <p:sp>
        <p:nvSpPr>
          <p:cNvPr id="3" name="Titel 2">
            <a:extLst>
              <a:ext uri="{FF2B5EF4-FFF2-40B4-BE49-F238E27FC236}">
                <a16:creationId xmlns:a16="http://schemas.microsoft.com/office/drawing/2014/main" id="{9271A27E-52C1-5D45-B674-F0DFA9109F61}"/>
              </a:ext>
            </a:extLst>
          </p:cNvPr>
          <p:cNvSpPr>
            <a:spLocks noGrp="1"/>
          </p:cNvSpPr>
          <p:nvPr>
            <p:ph type="title"/>
          </p:nvPr>
        </p:nvSpPr>
        <p:spPr>
          <a:xfrm>
            <a:off x="479423" y="1932973"/>
            <a:ext cx="9868344" cy="2220371"/>
          </a:xfrm>
        </p:spPr>
        <p:txBody>
          <a:bodyPr/>
          <a:lstStyle/>
          <a:p>
            <a:br>
              <a:rPr lang="da-DK" dirty="0"/>
            </a:br>
            <a:r>
              <a:rPr lang="da-DK" dirty="0"/>
              <a:t>Sundhedsformidleruddannelsen </a:t>
            </a:r>
            <a:r>
              <a:rPr lang="da-DK" sz="3600" dirty="0"/>
              <a:t>Del 1: tobaksforebyggelse og undervisning</a:t>
            </a:r>
          </a:p>
        </p:txBody>
      </p:sp>
    </p:spTree>
    <p:extLst>
      <p:ext uri="{BB962C8B-B14F-4D97-AF65-F5344CB8AC3E}">
        <p14:creationId xmlns:p14="http://schemas.microsoft.com/office/powerpoint/2010/main" val="128134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Hvorfor ryger unge? </a:t>
            </a:r>
          </a:p>
        </p:txBody>
      </p:sp>
      <p:sp>
        <p:nvSpPr>
          <p:cNvPr id="3" name="Pladsholder til indhold 2"/>
          <p:cNvSpPr>
            <a:spLocks noGrp="1"/>
          </p:cNvSpPr>
          <p:nvPr>
            <p:ph idx="1"/>
          </p:nvPr>
        </p:nvSpPr>
        <p:spPr>
          <a:xfrm>
            <a:off x="479425" y="2291787"/>
            <a:ext cx="6106570" cy="3766114"/>
          </a:xfrm>
        </p:spPr>
        <p:txBody>
          <a:bodyPr>
            <a:normAutofit/>
          </a:bodyPr>
          <a:lstStyle/>
          <a:p>
            <a:pPr marL="0" lvl="0" indent="0">
              <a:buNone/>
              <a:defRPr/>
            </a:pPr>
            <a:r>
              <a:rPr lang="da-DK" sz="2000" dirty="0"/>
              <a:t>1. Hvorfor begynder unge at ryge? </a:t>
            </a:r>
          </a:p>
          <a:p>
            <a:pPr marL="0" lvl="0" indent="0">
              <a:buNone/>
              <a:defRPr/>
            </a:pPr>
            <a:endParaRPr lang="da-DK" sz="2000" dirty="0"/>
          </a:p>
          <a:p>
            <a:pPr marL="0" lvl="0" indent="0">
              <a:buNone/>
              <a:defRPr/>
            </a:pPr>
            <a:r>
              <a:rPr lang="da-DK" sz="2000" dirty="0"/>
              <a:t>2. Er det anderledes med snus, e-cigaretter etc.? </a:t>
            </a:r>
          </a:p>
        </p:txBody>
      </p:sp>
      <p:sp>
        <p:nvSpPr>
          <p:cNvPr id="5" name="Pladsholder til tekst 4"/>
          <p:cNvSpPr>
            <a:spLocks noGrp="1"/>
          </p:cNvSpPr>
          <p:nvPr>
            <p:ph type="body" sz="quarter" idx="14"/>
          </p:nvPr>
        </p:nvSpPr>
        <p:spPr/>
        <p:txBody>
          <a:bodyPr>
            <a:noAutofit/>
          </a:bodyPr>
          <a:lstStyle/>
          <a:p>
            <a:r>
              <a:rPr lang="da-DK" sz="2400" dirty="0"/>
              <a:t>… de ved jo godt, at det er farligt</a:t>
            </a:r>
          </a:p>
        </p:txBody>
      </p:sp>
      <p:pic>
        <p:nvPicPr>
          <p:cNvPr id="6" name="Pladsholder til indhold 5"/>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6774787" y="1122745"/>
            <a:ext cx="4935156" cy="4935156"/>
          </a:xfrm>
          <a:prstGeom prst="rect">
            <a:avLst/>
          </a:prstGeom>
        </p:spPr>
      </p:pic>
    </p:spTree>
    <p:extLst>
      <p:ext uri="{BB962C8B-B14F-4D97-AF65-F5344CB8AC3E}">
        <p14:creationId xmlns:p14="http://schemas.microsoft.com/office/powerpoint/2010/main" val="199194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a-DK" dirty="0"/>
              <a:t>Hvad siger de unge selv? </a:t>
            </a:r>
          </a:p>
        </p:txBody>
      </p:sp>
      <p:pic>
        <p:nvPicPr>
          <p:cNvPr id="19" name="Pladsholder til indhold 18"/>
          <p:cNvPicPr>
            <a:picLocks noGrp="1" noChangeAspect="1"/>
          </p:cNvPicPr>
          <p:nvPr>
            <p:ph idx="1"/>
          </p:nvPr>
        </p:nvPicPr>
        <p:blipFill>
          <a:blip r:embed="rId3"/>
          <a:stretch>
            <a:fillRect/>
          </a:stretch>
        </p:blipFill>
        <p:spPr>
          <a:xfrm>
            <a:off x="474170" y="1939158"/>
            <a:ext cx="4762500" cy="2738793"/>
          </a:xfrm>
          <a:prstGeom prst="rect">
            <a:avLst/>
          </a:prstGeom>
        </p:spPr>
      </p:pic>
      <p:sp>
        <p:nvSpPr>
          <p:cNvPr id="18" name="Pladsholder til tekst 17"/>
          <p:cNvSpPr>
            <a:spLocks noGrp="1"/>
          </p:cNvSpPr>
          <p:nvPr>
            <p:ph type="body" sz="quarter" idx="14"/>
          </p:nvPr>
        </p:nvSpPr>
        <p:spPr/>
        <p:txBody>
          <a:bodyPr/>
          <a:lstStyle/>
          <a:p>
            <a:endParaRPr lang="da-DK"/>
          </a:p>
        </p:txBody>
      </p:sp>
      <p:pic>
        <p:nvPicPr>
          <p:cNvPr id="20" name="Billede 19"/>
          <p:cNvPicPr>
            <a:picLocks noChangeAspect="1"/>
          </p:cNvPicPr>
          <p:nvPr/>
        </p:nvPicPr>
        <p:blipFill>
          <a:blip r:embed="rId4"/>
          <a:stretch>
            <a:fillRect/>
          </a:stretch>
        </p:blipFill>
        <p:spPr>
          <a:xfrm>
            <a:off x="6713592" y="1092200"/>
            <a:ext cx="4762500" cy="2795642"/>
          </a:xfrm>
          <a:prstGeom prst="rect">
            <a:avLst/>
          </a:prstGeom>
        </p:spPr>
      </p:pic>
      <p:pic>
        <p:nvPicPr>
          <p:cNvPr id="21" name="Billede 20"/>
          <p:cNvPicPr>
            <a:picLocks noChangeAspect="1"/>
          </p:cNvPicPr>
          <p:nvPr/>
        </p:nvPicPr>
        <p:blipFill>
          <a:blip r:embed="rId5"/>
          <a:stretch>
            <a:fillRect/>
          </a:stretch>
        </p:blipFill>
        <p:spPr>
          <a:xfrm>
            <a:off x="5354364" y="4002660"/>
            <a:ext cx="4762500" cy="2688897"/>
          </a:xfrm>
          <a:prstGeom prst="rect">
            <a:avLst/>
          </a:prstGeom>
        </p:spPr>
      </p:pic>
      <p:sp>
        <p:nvSpPr>
          <p:cNvPr id="3" name="Pladsholder til sidefod 2"/>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489962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CD0518BC-9E5B-3341-9DD2-4B08F223F957}"/>
              </a:ext>
            </a:extLst>
          </p:cNvPr>
          <p:cNvSpPr>
            <a:spLocks noGrp="1"/>
          </p:cNvSpPr>
          <p:nvPr>
            <p:ph type="title"/>
          </p:nvPr>
        </p:nvSpPr>
        <p:spPr/>
        <p:txBody>
          <a:bodyPr/>
          <a:lstStyle/>
          <a:p>
            <a:pPr algn="ctr"/>
            <a:r>
              <a:rPr lang="da-DK" dirty="0"/>
              <a:t>Hvad siger de unge om snus og </a:t>
            </a:r>
            <a:r>
              <a:rPr lang="da-DK" dirty="0" err="1"/>
              <a:t>vapes</a:t>
            </a:r>
            <a:r>
              <a:rPr lang="da-DK" dirty="0"/>
              <a:t>? </a:t>
            </a:r>
          </a:p>
        </p:txBody>
      </p:sp>
      <p:sp>
        <p:nvSpPr>
          <p:cNvPr id="4" name="Pladsholder til tekst 3"/>
          <p:cNvSpPr>
            <a:spLocks noGrp="1"/>
          </p:cNvSpPr>
          <p:nvPr>
            <p:ph type="body" sz="quarter" idx="19"/>
          </p:nvPr>
        </p:nvSpPr>
        <p:spPr>
          <a:xfrm>
            <a:off x="1567870" y="2987700"/>
            <a:ext cx="2347364" cy="2997200"/>
          </a:xfrm>
        </p:spPr>
        <p:txBody>
          <a:bodyPr/>
          <a:lstStyle/>
          <a:p>
            <a:pPr marL="285750" indent="-285750">
              <a:buFont typeface="Arial" panose="020B0604020202020204" pitchFamily="34" charset="0"/>
              <a:buChar char="•"/>
            </a:pPr>
            <a:r>
              <a:rPr lang="da-DK" sz="1800" dirty="0"/>
              <a:t>Selvmedicinering.</a:t>
            </a:r>
          </a:p>
          <a:p>
            <a:pPr marL="285750" indent="-285750">
              <a:buFont typeface="Arial" panose="020B0604020202020204" pitchFamily="34" charset="0"/>
              <a:buChar char="•"/>
            </a:pPr>
            <a:r>
              <a:rPr lang="da-DK" sz="1800" dirty="0"/>
              <a:t>Afslappende. </a:t>
            </a:r>
          </a:p>
          <a:p>
            <a:pPr marL="285750" indent="-285750">
              <a:buFont typeface="Arial" panose="020B0604020202020204" pitchFamily="34" charset="0"/>
              <a:buChar char="•"/>
            </a:pPr>
            <a:r>
              <a:rPr lang="da-DK" sz="1800" dirty="0"/>
              <a:t>Det giver et kick.</a:t>
            </a:r>
          </a:p>
          <a:p>
            <a:pPr marL="285750" indent="-285750">
              <a:buFont typeface="Arial" panose="020B0604020202020204" pitchFamily="34" charset="0"/>
              <a:buChar char="•"/>
            </a:pPr>
            <a:r>
              <a:rPr lang="da-DK" sz="1800" dirty="0"/>
              <a:t>Kedsomhed.</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endParaRPr lang="da-DK" dirty="0"/>
          </a:p>
        </p:txBody>
      </p:sp>
      <p:sp>
        <p:nvSpPr>
          <p:cNvPr id="8" name="Pladsholder til tekst 7"/>
          <p:cNvSpPr>
            <a:spLocks noGrp="1"/>
          </p:cNvSpPr>
          <p:nvPr>
            <p:ph type="body" sz="quarter" idx="21"/>
          </p:nvPr>
        </p:nvSpPr>
        <p:spPr>
          <a:xfrm>
            <a:off x="1567870" y="2581300"/>
            <a:ext cx="2650764" cy="292100"/>
          </a:xfrm>
        </p:spPr>
        <p:txBody>
          <a:bodyPr/>
          <a:lstStyle/>
          <a:p>
            <a:r>
              <a:rPr lang="da-DK" sz="1800" dirty="0"/>
              <a:t>Psykologisk </a:t>
            </a:r>
            <a:r>
              <a:rPr lang="da-DK" dirty="0"/>
              <a:t> </a:t>
            </a:r>
          </a:p>
        </p:txBody>
      </p:sp>
      <p:sp>
        <p:nvSpPr>
          <p:cNvPr id="13" name="Pladsholder til tekst 12"/>
          <p:cNvSpPr>
            <a:spLocks noGrp="1"/>
          </p:cNvSpPr>
          <p:nvPr>
            <p:ph type="body" sz="quarter" idx="28"/>
          </p:nvPr>
        </p:nvSpPr>
        <p:spPr>
          <a:xfrm>
            <a:off x="7268167" y="3063478"/>
            <a:ext cx="2898648" cy="2997200"/>
          </a:xfrm>
        </p:spPr>
        <p:txBody>
          <a:bodyPr>
            <a:normAutofit/>
          </a:bodyPr>
          <a:lstStyle/>
          <a:p>
            <a:pPr marL="285750" indent="-285750">
              <a:buFont typeface="Arial" panose="020B0604020202020204" pitchFamily="34" charset="0"/>
              <a:buChar char="•"/>
            </a:pPr>
            <a:r>
              <a:rPr lang="da-DK" sz="1800" dirty="0"/>
              <a:t>Et ”sundere” alternativ.</a:t>
            </a:r>
          </a:p>
          <a:p>
            <a:pPr marL="285750" indent="-285750">
              <a:buFont typeface="Arial" panose="020B0604020202020204" pitchFamily="34" charset="0"/>
              <a:buChar char="•"/>
            </a:pPr>
            <a:r>
              <a:rPr lang="da-DK" sz="1800" dirty="0"/>
              <a:t>Brugt som rygestop.</a:t>
            </a:r>
          </a:p>
          <a:p>
            <a:pPr marL="285750" indent="-285750">
              <a:buFont typeface="Arial" panose="020B0604020202020204" pitchFamily="34" charset="0"/>
              <a:buChar char="•"/>
            </a:pPr>
            <a:r>
              <a:rPr lang="da-DK" sz="1800" dirty="0"/>
              <a:t>Socialt acceptabelt </a:t>
            </a:r>
          </a:p>
          <a:p>
            <a:pPr marL="285750" indent="-285750">
              <a:buFont typeface="Arial" panose="020B0604020202020204" pitchFamily="34" charset="0"/>
              <a:buChar char="•"/>
            </a:pPr>
            <a:r>
              <a:rPr lang="da-DK" sz="1800" dirty="0"/>
              <a:t>Man lugter ikke. </a:t>
            </a:r>
          </a:p>
        </p:txBody>
      </p:sp>
      <p:sp>
        <p:nvSpPr>
          <p:cNvPr id="15" name="Pladsholder til tekst 14"/>
          <p:cNvSpPr>
            <a:spLocks noGrp="1"/>
          </p:cNvSpPr>
          <p:nvPr>
            <p:ph type="body" sz="quarter" idx="30"/>
          </p:nvPr>
        </p:nvSpPr>
        <p:spPr>
          <a:xfrm>
            <a:off x="7268167" y="2667114"/>
            <a:ext cx="3118104" cy="292100"/>
          </a:xfrm>
        </p:spPr>
        <p:txBody>
          <a:bodyPr>
            <a:noAutofit/>
          </a:bodyPr>
          <a:lstStyle/>
          <a:p>
            <a:r>
              <a:rPr lang="da-DK" sz="1800" dirty="0"/>
              <a:t>Alternativ til cigaretter </a:t>
            </a:r>
          </a:p>
        </p:txBody>
      </p:sp>
      <p:sp>
        <p:nvSpPr>
          <p:cNvPr id="14" name="Pladsholder til tekst 3">
            <a:extLst>
              <a:ext uri="{FF2B5EF4-FFF2-40B4-BE49-F238E27FC236}">
                <a16:creationId xmlns:a16="http://schemas.microsoft.com/office/drawing/2014/main" id="{63D22166-15AE-F348-AAE5-59FA0C7495AD}"/>
              </a:ext>
            </a:extLst>
          </p:cNvPr>
          <p:cNvSpPr txBox="1">
            <a:spLocks/>
          </p:cNvSpPr>
          <p:nvPr/>
        </p:nvSpPr>
        <p:spPr>
          <a:xfrm>
            <a:off x="313829" y="6185012"/>
            <a:ext cx="10681831" cy="39672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1"/>
              </a:buClr>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
                <a:srgbClr val="F0001D"/>
              </a:buClr>
              <a:buSzTx/>
              <a:buFont typeface="Arial" panose="020B0604020202020204" pitchFamily="34" charset="0"/>
              <a:buNone/>
              <a:tabLst/>
              <a:defRPr/>
            </a:pPr>
            <a:endParaRPr kumimoji="0" lang="da-DK" sz="1800" b="0" i="0" u="none" strike="noStrike" kern="1200" cap="none" spc="0" normalizeH="0" baseline="0" noProof="0" dirty="0">
              <a:ln>
                <a:noFill/>
              </a:ln>
              <a:solidFill>
                <a:srgbClr val="3B3B3B"/>
              </a:solidFill>
              <a:effectLst/>
              <a:uLnTx/>
              <a:uFillTx/>
              <a:latin typeface="Fighter-Regular"/>
              <a:ea typeface="+mn-ea"/>
              <a:cs typeface="+mn-cs"/>
            </a:endParaRPr>
          </a:p>
        </p:txBody>
      </p:sp>
      <p:sp>
        <p:nvSpPr>
          <p:cNvPr id="20" name="AutoShape 8" descr="COLOURBOX919382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0001D"/>
              </a:solidFill>
              <a:effectLst/>
              <a:uLnTx/>
              <a:uFillTx/>
              <a:latin typeface="Fighter-Regular"/>
              <a:ea typeface="+mn-ea"/>
              <a:cs typeface="+mn-cs"/>
            </a:endParaRPr>
          </a:p>
        </p:txBody>
      </p:sp>
      <p:pic>
        <p:nvPicPr>
          <p:cNvPr id="12" name="Billede 11"/>
          <p:cNvPicPr>
            <a:picLocks noChangeAspect="1"/>
          </p:cNvPicPr>
          <p:nvPr/>
        </p:nvPicPr>
        <p:blipFill>
          <a:blip r:embed="rId3"/>
          <a:stretch>
            <a:fillRect/>
          </a:stretch>
        </p:blipFill>
        <p:spPr>
          <a:xfrm>
            <a:off x="2537534" y="1351837"/>
            <a:ext cx="2717380" cy="1137274"/>
          </a:xfrm>
          <a:prstGeom prst="rect">
            <a:avLst/>
          </a:prstGeom>
        </p:spPr>
      </p:pic>
      <p:sp>
        <p:nvSpPr>
          <p:cNvPr id="16" name="Pladsholder til tekst 14"/>
          <p:cNvSpPr>
            <a:spLocks noGrp="1"/>
          </p:cNvSpPr>
          <p:nvPr>
            <p:ph type="body" sz="quarter" idx="30"/>
          </p:nvPr>
        </p:nvSpPr>
        <p:spPr>
          <a:xfrm>
            <a:off x="3915234" y="2586722"/>
            <a:ext cx="2246301" cy="292100"/>
          </a:xfrm>
        </p:spPr>
        <p:txBody>
          <a:bodyPr>
            <a:noAutofit/>
          </a:bodyPr>
          <a:lstStyle/>
          <a:p>
            <a:r>
              <a:rPr lang="da-DK" sz="1800" dirty="0"/>
              <a:t>Bekvemmeligt</a:t>
            </a:r>
          </a:p>
        </p:txBody>
      </p:sp>
      <p:sp>
        <p:nvSpPr>
          <p:cNvPr id="17" name="Pladsholder til tekst 8"/>
          <p:cNvSpPr>
            <a:spLocks noGrp="1"/>
          </p:cNvSpPr>
          <p:nvPr>
            <p:ph type="body" sz="quarter" idx="22"/>
          </p:nvPr>
        </p:nvSpPr>
        <p:spPr>
          <a:xfrm>
            <a:off x="3941101" y="2997225"/>
            <a:ext cx="2172336" cy="2997200"/>
          </a:xfrm>
        </p:spPr>
        <p:txBody>
          <a:bodyPr>
            <a:normAutofit/>
          </a:bodyPr>
          <a:lstStyle/>
          <a:p>
            <a:pPr marL="285750" indent="-285750">
              <a:buFont typeface="Arial" panose="020B0604020202020204" pitchFamily="34" charset="0"/>
              <a:buChar char="•"/>
            </a:pPr>
            <a:r>
              <a:rPr lang="da-DK" sz="1800" dirty="0"/>
              <a:t>Ude og inde. </a:t>
            </a:r>
          </a:p>
          <a:p>
            <a:pPr marL="285750" indent="-285750">
              <a:buFont typeface="Arial" panose="020B0604020202020204" pitchFamily="34" charset="0"/>
              <a:buChar char="•"/>
            </a:pPr>
            <a:r>
              <a:rPr lang="da-DK" sz="1800" dirty="0"/>
              <a:t>I det skjulte.</a:t>
            </a:r>
          </a:p>
          <a:p>
            <a:pPr marL="285750" indent="-285750">
              <a:buFont typeface="Arial" panose="020B0604020202020204" pitchFamily="34" charset="0"/>
              <a:buChar char="•"/>
            </a:pPr>
            <a:endParaRPr lang="da-DK" sz="1800" dirty="0"/>
          </a:p>
        </p:txBody>
      </p:sp>
      <p:pic>
        <p:nvPicPr>
          <p:cNvPr id="2" name="Billede 1">
            <a:extLst>
              <a:ext uri="{FF2B5EF4-FFF2-40B4-BE49-F238E27FC236}">
                <a16:creationId xmlns:a16="http://schemas.microsoft.com/office/drawing/2014/main" id="{C69A1B56-A47A-75FE-FFAE-88BD5C88F7C5}"/>
              </a:ext>
            </a:extLst>
          </p:cNvPr>
          <p:cNvPicPr>
            <a:picLocks noChangeAspect="1"/>
          </p:cNvPicPr>
          <p:nvPr/>
        </p:nvPicPr>
        <p:blipFill>
          <a:blip r:embed="rId4"/>
          <a:stretch>
            <a:fillRect/>
          </a:stretch>
        </p:blipFill>
        <p:spPr>
          <a:xfrm rot="354318">
            <a:off x="2555483" y="4838323"/>
            <a:ext cx="2681483" cy="1897065"/>
          </a:xfrm>
          <a:prstGeom prst="rect">
            <a:avLst/>
          </a:prstGeom>
        </p:spPr>
      </p:pic>
      <p:pic>
        <p:nvPicPr>
          <p:cNvPr id="22" name="Picture 6" descr="ELF BAR - 600 ENGANGS-VAPE (Køb Billigt Her) → Just Vape">
            <a:extLst>
              <a:ext uri="{FF2B5EF4-FFF2-40B4-BE49-F238E27FC236}">
                <a16:creationId xmlns:a16="http://schemas.microsoft.com/office/drawing/2014/main" id="{BF189B8A-7605-8669-4485-2F8F6CAFAE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404" y="1056764"/>
            <a:ext cx="1635087" cy="1635087"/>
          </a:xfrm>
          <a:prstGeom prst="rect">
            <a:avLst/>
          </a:prstGeom>
          <a:noFill/>
          <a:extLst>
            <a:ext uri="{909E8E84-426E-40DD-AFC4-6F175D3DCCD1}">
              <a14:hiddenFill xmlns:a14="http://schemas.microsoft.com/office/drawing/2010/main">
                <a:solidFill>
                  <a:srgbClr val="FFFFFF"/>
                </a:solidFill>
              </a14:hiddenFill>
            </a:ext>
          </a:extLst>
        </p:spPr>
      </p:pic>
      <p:pic>
        <p:nvPicPr>
          <p:cNvPr id="23" name="Billede 22">
            <a:extLst>
              <a:ext uri="{FF2B5EF4-FFF2-40B4-BE49-F238E27FC236}">
                <a16:creationId xmlns:a16="http://schemas.microsoft.com/office/drawing/2014/main" id="{5B326B24-5A55-7BD2-968E-E68530192F6C}"/>
              </a:ext>
            </a:extLst>
          </p:cNvPr>
          <p:cNvPicPr>
            <a:picLocks noChangeAspect="1"/>
          </p:cNvPicPr>
          <p:nvPr/>
        </p:nvPicPr>
        <p:blipFill>
          <a:blip r:embed="rId3"/>
          <a:stretch>
            <a:fillRect/>
          </a:stretch>
        </p:blipFill>
        <p:spPr>
          <a:xfrm>
            <a:off x="8571724" y="1554577"/>
            <a:ext cx="2717380" cy="1137274"/>
          </a:xfrm>
          <a:prstGeom prst="rect">
            <a:avLst/>
          </a:prstGeom>
        </p:spPr>
      </p:pic>
    </p:spTree>
    <p:extLst>
      <p:ext uri="{BB962C8B-B14F-4D97-AF65-F5344CB8AC3E}">
        <p14:creationId xmlns:p14="http://schemas.microsoft.com/office/powerpoint/2010/main" val="117698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2C9698C8-78D4-AE4E-8ACD-CEB490CE7061}"/>
              </a:ext>
            </a:extLst>
          </p:cNvPr>
          <p:cNvSpPr>
            <a:spLocks noGrp="1"/>
          </p:cNvSpPr>
          <p:nvPr>
            <p:ph type="body" sz="quarter" idx="19"/>
          </p:nvPr>
        </p:nvSpPr>
        <p:spPr/>
        <p:txBody>
          <a:bodyPr>
            <a:normAutofit fontScale="25000" lnSpcReduction="20000"/>
          </a:bodyPr>
          <a:lstStyle/>
          <a:p>
            <a:endParaRPr lang="da-DK" dirty="0"/>
          </a:p>
        </p:txBody>
      </p:sp>
      <p:sp>
        <p:nvSpPr>
          <p:cNvPr id="6" name="Ellipse 5">
            <a:extLst>
              <a:ext uri="{FF2B5EF4-FFF2-40B4-BE49-F238E27FC236}">
                <a16:creationId xmlns:a16="http://schemas.microsoft.com/office/drawing/2014/main" id="{25E1E548-9870-C242-17AC-783F68F952C5}"/>
              </a:ext>
            </a:extLst>
          </p:cNvPr>
          <p:cNvSpPr/>
          <p:nvPr/>
        </p:nvSpPr>
        <p:spPr>
          <a:xfrm>
            <a:off x="6348249" y="3510456"/>
            <a:ext cx="2017985" cy="1899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68512C40-00F5-8468-9FD9-80A1B5CABC2E}"/>
              </a:ext>
            </a:extLst>
          </p:cNvPr>
          <p:cNvSpPr/>
          <p:nvPr/>
        </p:nvSpPr>
        <p:spPr>
          <a:xfrm>
            <a:off x="9698421" y="3510456"/>
            <a:ext cx="2017985" cy="1899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399E928B-6FB7-40FF-61BE-6AFAC49B35EC}"/>
              </a:ext>
            </a:extLst>
          </p:cNvPr>
          <p:cNvSpPr/>
          <p:nvPr/>
        </p:nvSpPr>
        <p:spPr>
          <a:xfrm>
            <a:off x="7964213" y="948559"/>
            <a:ext cx="2017985" cy="1899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il: højre 8">
            <a:extLst>
              <a:ext uri="{FF2B5EF4-FFF2-40B4-BE49-F238E27FC236}">
                <a16:creationId xmlns:a16="http://schemas.microsoft.com/office/drawing/2014/main" id="{269F301E-65AF-E54F-978D-E44EB9B7BF32}"/>
              </a:ext>
            </a:extLst>
          </p:cNvPr>
          <p:cNvSpPr/>
          <p:nvPr/>
        </p:nvSpPr>
        <p:spPr>
          <a:xfrm rot="3360000">
            <a:off x="9673633" y="2920328"/>
            <a:ext cx="755063" cy="550321"/>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l: højre 9">
            <a:extLst>
              <a:ext uri="{FF2B5EF4-FFF2-40B4-BE49-F238E27FC236}">
                <a16:creationId xmlns:a16="http://schemas.microsoft.com/office/drawing/2014/main" id="{5CFED6D1-1FA1-C46F-3DCC-A99267742681}"/>
              </a:ext>
            </a:extLst>
          </p:cNvPr>
          <p:cNvSpPr/>
          <p:nvPr/>
        </p:nvSpPr>
        <p:spPr>
          <a:xfrm rot="-3360000">
            <a:off x="7584702" y="2841500"/>
            <a:ext cx="755063" cy="550321"/>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il: højre 10">
            <a:extLst>
              <a:ext uri="{FF2B5EF4-FFF2-40B4-BE49-F238E27FC236}">
                <a16:creationId xmlns:a16="http://schemas.microsoft.com/office/drawing/2014/main" id="{4E922066-B3DC-579F-C2D2-E0F57D2C04CD}"/>
              </a:ext>
            </a:extLst>
          </p:cNvPr>
          <p:cNvSpPr/>
          <p:nvPr/>
        </p:nvSpPr>
        <p:spPr>
          <a:xfrm rot="10800000">
            <a:off x="8596322" y="4247258"/>
            <a:ext cx="755063" cy="550321"/>
          </a:xfrm>
          <a:prstGeom prst="rightArrow">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429D17A7-DDE9-D733-C3CE-2143F439D98A}"/>
              </a:ext>
            </a:extLst>
          </p:cNvPr>
          <p:cNvSpPr txBox="1"/>
          <p:nvPr/>
        </p:nvSpPr>
        <p:spPr>
          <a:xfrm>
            <a:off x="8270329" y="1602828"/>
            <a:ext cx="1432031" cy="67710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000" b="1" dirty="0">
                <a:solidFill>
                  <a:schemeClr val="bg1"/>
                </a:solidFill>
              </a:rPr>
              <a:t>TRIGGER</a:t>
            </a:r>
          </a:p>
          <a:p>
            <a:pPr algn="ctr"/>
            <a:r>
              <a:rPr lang="da-DK" dirty="0">
                <a:solidFill>
                  <a:schemeClr val="bg1"/>
                </a:solidFill>
              </a:rPr>
              <a:t>Ensomhed</a:t>
            </a:r>
          </a:p>
        </p:txBody>
      </p:sp>
      <p:sp>
        <p:nvSpPr>
          <p:cNvPr id="13" name="Tekstfelt 12">
            <a:extLst>
              <a:ext uri="{FF2B5EF4-FFF2-40B4-BE49-F238E27FC236}">
                <a16:creationId xmlns:a16="http://schemas.microsoft.com/office/drawing/2014/main" id="{E8949F2E-A424-907A-FB28-5E4B39CBB968}"/>
              </a:ext>
            </a:extLst>
          </p:cNvPr>
          <p:cNvSpPr txBox="1"/>
          <p:nvPr/>
        </p:nvSpPr>
        <p:spPr>
          <a:xfrm>
            <a:off x="9794329" y="4177862"/>
            <a:ext cx="1839306" cy="67710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000" b="1" dirty="0">
                <a:solidFill>
                  <a:schemeClr val="bg1"/>
                </a:solidFill>
              </a:rPr>
              <a:t>HANDLING</a:t>
            </a:r>
          </a:p>
          <a:p>
            <a:pPr algn="ctr"/>
            <a:r>
              <a:rPr lang="da-DK" dirty="0">
                <a:solidFill>
                  <a:schemeClr val="bg1"/>
                </a:solidFill>
              </a:rPr>
              <a:t>Ryger sammen</a:t>
            </a:r>
          </a:p>
        </p:txBody>
      </p:sp>
      <p:sp>
        <p:nvSpPr>
          <p:cNvPr id="14" name="Tekstfelt 13">
            <a:extLst>
              <a:ext uri="{FF2B5EF4-FFF2-40B4-BE49-F238E27FC236}">
                <a16:creationId xmlns:a16="http://schemas.microsoft.com/office/drawing/2014/main" id="{18BF4DB6-C8C3-9C6C-BD23-B658F3129129}"/>
              </a:ext>
            </a:extLst>
          </p:cNvPr>
          <p:cNvSpPr txBox="1"/>
          <p:nvPr/>
        </p:nvSpPr>
        <p:spPr>
          <a:xfrm>
            <a:off x="6444156" y="4177862"/>
            <a:ext cx="1839306" cy="67710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000" b="1" dirty="0">
                <a:solidFill>
                  <a:schemeClr val="bg1"/>
                </a:solidFill>
              </a:rPr>
              <a:t>BELØNNING</a:t>
            </a:r>
            <a:endParaRPr lang="da-DK" dirty="0"/>
          </a:p>
          <a:p>
            <a:pPr algn="ctr"/>
            <a:r>
              <a:rPr lang="da-DK" dirty="0">
                <a:solidFill>
                  <a:schemeClr val="bg1"/>
                </a:solidFill>
              </a:rPr>
              <a:t>Fællesskab</a:t>
            </a:r>
            <a:endParaRPr lang="da-DK" sz="2000" b="1" dirty="0">
              <a:solidFill>
                <a:schemeClr val="bg1"/>
              </a:solidFill>
            </a:endParaRPr>
          </a:p>
        </p:txBody>
      </p:sp>
      <p:sp>
        <p:nvSpPr>
          <p:cNvPr id="15" name="Titel 1">
            <a:extLst>
              <a:ext uri="{FF2B5EF4-FFF2-40B4-BE49-F238E27FC236}">
                <a16:creationId xmlns:a16="http://schemas.microsoft.com/office/drawing/2014/main" id="{C1CE0B2C-E0D8-8EDF-BFCB-5E9B2281AD7D}"/>
              </a:ext>
            </a:extLst>
          </p:cNvPr>
          <p:cNvSpPr>
            <a:spLocks noGrp="1"/>
          </p:cNvSpPr>
          <p:nvPr>
            <p:ph type="title"/>
          </p:nvPr>
        </p:nvSpPr>
        <p:spPr>
          <a:xfrm>
            <a:off x="479425" y="450903"/>
            <a:ext cx="5313199" cy="511175"/>
          </a:xfrm>
        </p:spPr>
        <p:txBody>
          <a:bodyPr/>
          <a:lstStyle/>
          <a:p>
            <a:r>
              <a:rPr lang="da-DK" dirty="0"/>
              <a:t>Behov og vaner</a:t>
            </a:r>
          </a:p>
        </p:txBody>
      </p:sp>
      <p:sp>
        <p:nvSpPr>
          <p:cNvPr id="16" name="Tekstfelt 15">
            <a:extLst>
              <a:ext uri="{FF2B5EF4-FFF2-40B4-BE49-F238E27FC236}">
                <a16:creationId xmlns:a16="http://schemas.microsoft.com/office/drawing/2014/main" id="{35F72F5D-1094-F32F-76A8-C43469CDDFCE}"/>
              </a:ext>
            </a:extLst>
          </p:cNvPr>
          <p:cNvSpPr txBox="1"/>
          <p:nvPr/>
        </p:nvSpPr>
        <p:spPr>
          <a:xfrm>
            <a:off x="472966" y="1431102"/>
            <a:ext cx="4745180"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solidFill>
                  <a:schemeClr val="tx2">
                    <a:lumMod val="50000"/>
                  </a:schemeClr>
                </a:solidFill>
              </a:rPr>
              <a:t>Vaner dækker et behov, der skal løses fx.: stress, kedsomhed, ensomhed, nedtrykthed mv.</a:t>
            </a:r>
          </a:p>
          <a:p>
            <a:endParaRPr lang="da-DK" dirty="0">
              <a:solidFill>
                <a:schemeClr val="tx2">
                  <a:lumMod val="50000"/>
                </a:schemeClr>
              </a:solidFill>
            </a:endParaRPr>
          </a:p>
          <a:p>
            <a:r>
              <a:rPr lang="da-DK" dirty="0">
                <a:solidFill>
                  <a:schemeClr val="tx2">
                    <a:lumMod val="50000"/>
                  </a:schemeClr>
                </a:solidFill>
              </a:rPr>
              <a:t>Er man opmærksom på sine behov, kan man kan bedre løse dem hensigtsmæssigt </a:t>
            </a:r>
            <a:r>
              <a:rPr lang="da-DK" dirty="0">
                <a:solidFill>
                  <a:schemeClr val="tx2">
                    <a:lumMod val="50000"/>
                  </a:schemeClr>
                </a:solidFill>
                <a:sym typeface="Wingdings" panose="05000000000000000000" pitchFamily="2" charset="2"/>
              </a:rPr>
              <a:t> skabe gode vaner.</a:t>
            </a:r>
          </a:p>
          <a:p>
            <a:endParaRPr lang="da-DK" dirty="0">
              <a:solidFill>
                <a:schemeClr val="tx2">
                  <a:lumMod val="50000"/>
                </a:schemeClr>
              </a:solidFill>
              <a:sym typeface="Wingdings" panose="05000000000000000000" pitchFamily="2" charset="2"/>
            </a:endParaRPr>
          </a:p>
          <a:p>
            <a:r>
              <a:rPr lang="da-DK" dirty="0">
                <a:solidFill>
                  <a:schemeClr val="tx2">
                    <a:lumMod val="50000"/>
                  </a:schemeClr>
                </a:solidFill>
                <a:sym typeface="Wingdings" panose="05000000000000000000" pitchFamily="2" charset="2"/>
              </a:rPr>
              <a:t>Hvilken god vane kan løse ensomhed?</a:t>
            </a:r>
          </a:p>
          <a:p>
            <a:endParaRPr lang="da-DK" dirty="0">
              <a:solidFill>
                <a:schemeClr val="tx2">
                  <a:lumMod val="50000"/>
                </a:schemeClr>
              </a:solidFill>
              <a:sym typeface="Wingdings" panose="05000000000000000000" pitchFamily="2" charset="2"/>
            </a:endParaRPr>
          </a:p>
          <a:p>
            <a:r>
              <a:rPr lang="da-DK" dirty="0">
                <a:solidFill>
                  <a:schemeClr val="tx2">
                    <a:lumMod val="50000"/>
                  </a:schemeClr>
                </a:solidFill>
                <a:sym typeface="Wingdings" panose="05000000000000000000" pitchFamily="2" charset="2"/>
              </a:rPr>
              <a:t>En forståelse for behov og vaner skal være med til at give de unge et mere oplyst grundlag at handle ud fra.</a:t>
            </a:r>
            <a:endParaRPr lang="da-DK" dirty="0">
              <a:solidFill>
                <a:schemeClr val="tx2">
                  <a:lumMod val="50000"/>
                </a:schemeClr>
              </a:solidFill>
            </a:endParaRPr>
          </a:p>
          <a:p>
            <a:endParaRPr lang="da-DK" sz="2000" dirty="0">
              <a:solidFill>
                <a:schemeClr val="tx2">
                  <a:lumMod val="50000"/>
                </a:schemeClr>
              </a:solidFill>
            </a:endParaRPr>
          </a:p>
          <a:p>
            <a:endParaRPr lang="da-DK" sz="2000" dirty="0">
              <a:solidFill>
                <a:schemeClr val="tx2">
                  <a:lumMod val="50000"/>
                </a:schemeClr>
              </a:solidFill>
            </a:endParaRPr>
          </a:p>
        </p:txBody>
      </p:sp>
      <p:sp>
        <p:nvSpPr>
          <p:cNvPr id="17" name="Tekstfelt 16">
            <a:extLst>
              <a:ext uri="{FF2B5EF4-FFF2-40B4-BE49-F238E27FC236}">
                <a16:creationId xmlns:a16="http://schemas.microsoft.com/office/drawing/2014/main" id="{28873149-2FB8-5801-8050-A55F509615D9}"/>
              </a:ext>
            </a:extLst>
          </p:cNvPr>
          <p:cNvSpPr txBox="1"/>
          <p:nvPr/>
        </p:nvSpPr>
        <p:spPr>
          <a:xfrm>
            <a:off x="8572662" y="5255172"/>
            <a:ext cx="2920409" cy="400110"/>
          </a:xfrm>
          <a:prstGeom prst="rect">
            <a:avLst/>
          </a:prstGeom>
          <a:noFill/>
        </p:spPr>
        <p:txBody>
          <a:bodyPr wrap="square" rtlCol="0">
            <a:spAutoFit/>
          </a:bodyPr>
          <a:lstStyle/>
          <a:p>
            <a:r>
              <a:rPr lang="da-DK" sz="1000" dirty="0"/>
              <a:t>Vaneloopet</a:t>
            </a:r>
            <a:br>
              <a:rPr lang="da-DK" sz="1000" dirty="0"/>
            </a:br>
            <a:r>
              <a:rPr lang="da-DK" sz="1000" dirty="0"/>
              <a:t>Madroinstituttet</a:t>
            </a:r>
          </a:p>
        </p:txBody>
      </p:sp>
    </p:spTree>
    <p:extLst>
      <p:ext uri="{BB962C8B-B14F-4D97-AF65-F5344CB8AC3E}">
        <p14:creationId xmlns:p14="http://schemas.microsoft.com/office/powerpoint/2010/main" val="298481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479424" y="1932973"/>
            <a:ext cx="8745856" cy="1744947"/>
          </a:xfrm>
        </p:spPr>
        <p:txBody>
          <a:bodyPr/>
          <a:lstStyle/>
          <a:p>
            <a:r>
              <a:rPr lang="da-DK" dirty="0"/>
              <a:t>Forebyggelse – hvad virker?</a:t>
            </a:r>
          </a:p>
        </p:txBody>
      </p:sp>
    </p:spTree>
    <p:extLst>
      <p:ext uri="{BB962C8B-B14F-4D97-AF65-F5344CB8AC3E}">
        <p14:creationId xmlns:p14="http://schemas.microsoft.com/office/powerpoint/2010/main" val="3564049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uc-powerpoint.officeapps.live.com/pods/GetClipboardImage.ashx?Id=e8c9f86d-e913-48f2-bd8f-eb6cdb74a6f2&amp;DC=EU2&amp;wdoverrides=GetClipboardImageEnabled: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0" y="-33251"/>
            <a:ext cx="12465396" cy="701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757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National og lokal forebyggelse </a:t>
            </a:r>
          </a:p>
        </p:txBody>
      </p:sp>
      <p:sp>
        <p:nvSpPr>
          <p:cNvPr id="3" name="Pladsholder til indhold 2"/>
          <p:cNvSpPr>
            <a:spLocks noGrp="1"/>
          </p:cNvSpPr>
          <p:nvPr>
            <p:ph idx="1"/>
          </p:nvPr>
        </p:nvSpPr>
        <p:spPr/>
        <p:txBody>
          <a:bodyPr>
            <a:normAutofit/>
          </a:bodyPr>
          <a:lstStyle/>
          <a:p>
            <a:pPr marL="0" indent="0">
              <a:buNone/>
            </a:pPr>
            <a:r>
              <a:rPr lang="da-DK" sz="1800" dirty="0">
                <a:solidFill>
                  <a:srgbClr val="FF0000"/>
                </a:solidFill>
              </a:rPr>
              <a:t>National forebyggelse</a:t>
            </a:r>
          </a:p>
          <a:p>
            <a:r>
              <a:rPr lang="da-DK" sz="1800" dirty="0"/>
              <a:t>Højere priser på tobaks- og nikotinprodukter.</a:t>
            </a:r>
          </a:p>
          <a:p>
            <a:r>
              <a:rPr lang="da-DK" sz="1800" dirty="0"/>
              <a:t>Miljøer. </a:t>
            </a:r>
          </a:p>
          <a:p>
            <a:r>
              <a:rPr lang="da-DK" sz="1800" dirty="0"/>
              <a:t>Neutrale pakker. </a:t>
            </a:r>
          </a:p>
          <a:p>
            <a:r>
              <a:rPr lang="da-DK" sz="1800" dirty="0"/>
              <a:t>Produkter gemmes væk. </a:t>
            </a:r>
          </a:p>
          <a:p>
            <a:r>
              <a:rPr lang="da-DK" sz="1800" dirty="0"/>
              <a:t>Håndhævelse af regler. </a:t>
            </a:r>
          </a:p>
          <a:p>
            <a:pPr marL="0" indent="0">
              <a:buNone/>
            </a:pPr>
            <a:endParaRPr lang="da-DK" sz="1800" dirty="0">
              <a:solidFill>
                <a:srgbClr val="FF0000"/>
              </a:solidFill>
            </a:endParaRPr>
          </a:p>
        </p:txBody>
      </p:sp>
      <p:sp>
        <p:nvSpPr>
          <p:cNvPr id="4" name="Pladsholder til indhold 3"/>
          <p:cNvSpPr>
            <a:spLocks noGrp="1"/>
          </p:cNvSpPr>
          <p:nvPr>
            <p:ph idx="15"/>
          </p:nvPr>
        </p:nvSpPr>
        <p:spPr/>
        <p:txBody>
          <a:bodyPr>
            <a:normAutofit/>
          </a:bodyPr>
          <a:lstStyle/>
          <a:p>
            <a:pPr marL="0" indent="0">
              <a:buNone/>
            </a:pPr>
            <a:r>
              <a:rPr lang="da-DK" sz="1800" dirty="0">
                <a:solidFill>
                  <a:srgbClr val="FF0000"/>
                </a:solidFill>
              </a:rPr>
              <a:t>Lokal forebyggelse</a:t>
            </a:r>
          </a:p>
          <a:p>
            <a:r>
              <a:rPr lang="da-DK" sz="1800" dirty="0"/>
              <a:t>Stoptilbud.</a:t>
            </a:r>
          </a:p>
          <a:p>
            <a:r>
              <a:rPr lang="da-DK" sz="1800" dirty="0"/>
              <a:t>Udearealer.</a:t>
            </a:r>
          </a:p>
          <a:p>
            <a:r>
              <a:rPr lang="da-DK" sz="1800" dirty="0"/>
              <a:t>Arbejdspladser.</a:t>
            </a:r>
          </a:p>
          <a:p>
            <a:r>
              <a:rPr lang="da-DK" sz="1800" dirty="0"/>
              <a:t>Forældre. </a:t>
            </a:r>
          </a:p>
          <a:p>
            <a:r>
              <a:rPr lang="da-DK" sz="1800" dirty="0"/>
              <a:t>Indsatser i skoler. </a:t>
            </a:r>
          </a:p>
          <a:p>
            <a:r>
              <a:rPr lang="da-DK" sz="1800" dirty="0"/>
              <a:t>…. </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394" y="4173557"/>
            <a:ext cx="2320697" cy="1303458"/>
          </a:xfrm>
          <a:prstGeom prst="rect">
            <a:avLst/>
          </a:prstGeom>
        </p:spPr>
      </p:pic>
      <p:pic>
        <p:nvPicPr>
          <p:cNvPr id="11" name="Billed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896" y="3412030"/>
            <a:ext cx="2711669" cy="1523054"/>
          </a:xfrm>
          <a:prstGeom prst="rect">
            <a:avLst/>
          </a:prstGeom>
        </p:spPr>
      </p:pic>
    </p:spTree>
    <p:extLst>
      <p:ext uri="{BB962C8B-B14F-4D97-AF65-F5344CB8AC3E}">
        <p14:creationId xmlns:p14="http://schemas.microsoft.com/office/powerpoint/2010/main" val="354746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Forebyggelse i skoleregi</a:t>
            </a:r>
          </a:p>
        </p:txBody>
      </p:sp>
      <p:sp>
        <p:nvSpPr>
          <p:cNvPr id="3" name="Pladsholder til tekst 2"/>
          <p:cNvSpPr>
            <a:spLocks noGrp="1"/>
          </p:cNvSpPr>
          <p:nvPr>
            <p:ph type="body" sz="quarter" idx="14"/>
          </p:nvPr>
        </p:nvSpPr>
        <p:spPr/>
        <p:txBody>
          <a:bodyPr/>
          <a:lstStyle/>
          <a:p>
            <a:endParaRPr lang="da-DK"/>
          </a:p>
        </p:txBody>
      </p:sp>
      <p:sp>
        <p:nvSpPr>
          <p:cNvPr id="4" name="Pladsholder til tekst 3"/>
          <p:cNvSpPr>
            <a:spLocks noGrp="1"/>
          </p:cNvSpPr>
          <p:nvPr>
            <p:ph type="body" sz="quarter" idx="19"/>
          </p:nvPr>
        </p:nvSpPr>
        <p:spPr/>
        <p:txBody>
          <a:bodyPr>
            <a:noAutofit/>
          </a:bodyPr>
          <a:lstStyle/>
          <a:p>
            <a:pPr marL="171450" indent="-171450">
              <a:buFont typeface="Arial" panose="020B0604020202020204" pitchFamily="34" charset="0"/>
              <a:buChar char="•"/>
            </a:pPr>
            <a:r>
              <a:rPr lang="da-DK" sz="2000" dirty="0"/>
              <a:t>Unge forventer, at forældre blander sig.</a:t>
            </a:r>
          </a:p>
          <a:p>
            <a:pPr marL="171450" indent="-171450">
              <a:buFont typeface="Arial" panose="020B0604020202020204" pitchFamily="34" charset="0"/>
              <a:buChar char="•"/>
            </a:pPr>
            <a:r>
              <a:rPr lang="da-DK" sz="2000" dirty="0"/>
              <a:t>Dialog.</a:t>
            </a:r>
          </a:p>
          <a:p>
            <a:pPr marL="171450" indent="-171450">
              <a:buFont typeface="Arial" panose="020B0604020202020204" pitchFamily="34" charset="0"/>
              <a:buChar char="•"/>
            </a:pPr>
            <a:r>
              <a:rPr lang="da-DK" sz="2000" dirty="0"/>
              <a:t>Holdningen har stor betydning.</a:t>
            </a:r>
          </a:p>
          <a:p>
            <a:pPr marL="171450" indent="-171450">
              <a:buFont typeface="Arial" panose="020B0604020202020204" pitchFamily="34" charset="0"/>
              <a:buChar char="•"/>
            </a:pPr>
            <a:r>
              <a:rPr lang="da-DK" sz="2000" dirty="0"/>
              <a:t>Aftaler.</a:t>
            </a:r>
          </a:p>
        </p:txBody>
      </p:sp>
      <p:sp>
        <p:nvSpPr>
          <p:cNvPr id="5" name="Pladsholder til tekst 4"/>
          <p:cNvSpPr>
            <a:spLocks noGrp="1"/>
          </p:cNvSpPr>
          <p:nvPr>
            <p:ph type="body" sz="quarter" idx="21"/>
          </p:nvPr>
        </p:nvSpPr>
        <p:spPr/>
        <p:txBody>
          <a:bodyPr>
            <a:noAutofit/>
          </a:bodyPr>
          <a:lstStyle/>
          <a:p>
            <a:r>
              <a:rPr lang="da-DK" sz="2000" dirty="0"/>
              <a:t>Forældreindsats</a:t>
            </a:r>
          </a:p>
        </p:txBody>
      </p:sp>
      <p:sp>
        <p:nvSpPr>
          <p:cNvPr id="6" name="Pladsholder til tekst 5"/>
          <p:cNvSpPr>
            <a:spLocks noGrp="1"/>
          </p:cNvSpPr>
          <p:nvPr>
            <p:ph type="body" sz="quarter" idx="22"/>
          </p:nvPr>
        </p:nvSpPr>
        <p:spPr/>
        <p:txBody>
          <a:bodyPr>
            <a:normAutofit/>
          </a:bodyPr>
          <a:lstStyle/>
          <a:p>
            <a:pPr marL="171450" indent="-171450">
              <a:buFont typeface="Arial" panose="020B0604020202020204" pitchFamily="34" charset="0"/>
              <a:buChar char="•"/>
            </a:pPr>
            <a:r>
              <a:rPr lang="da-DK" sz="2000" dirty="0"/>
              <a:t>Det smitter. </a:t>
            </a:r>
          </a:p>
          <a:p>
            <a:pPr marL="171450" indent="-171450">
              <a:buFont typeface="Arial" panose="020B0604020202020204" pitchFamily="34" charset="0"/>
              <a:buChar char="•"/>
            </a:pPr>
            <a:r>
              <a:rPr lang="da-DK" sz="2000" dirty="0"/>
              <a:t>Rammer og regler i skolen er et af de vigtigste elementer. </a:t>
            </a:r>
          </a:p>
          <a:p>
            <a:pPr marL="171450" indent="-171450">
              <a:buFont typeface="Arial" panose="020B0604020202020204" pitchFamily="34" charset="0"/>
              <a:buChar char="•"/>
            </a:pPr>
            <a:r>
              <a:rPr lang="da-DK" sz="2000" dirty="0"/>
              <a:t>Røgfri skoletid (for elever og ansatte).</a:t>
            </a:r>
          </a:p>
        </p:txBody>
      </p:sp>
      <p:sp>
        <p:nvSpPr>
          <p:cNvPr id="7" name="Pladsholder til tekst 6"/>
          <p:cNvSpPr>
            <a:spLocks noGrp="1"/>
          </p:cNvSpPr>
          <p:nvPr>
            <p:ph type="body" sz="quarter" idx="24"/>
          </p:nvPr>
        </p:nvSpPr>
        <p:spPr/>
        <p:txBody>
          <a:bodyPr>
            <a:noAutofit/>
          </a:bodyPr>
          <a:lstStyle/>
          <a:p>
            <a:r>
              <a:rPr lang="da-DK" sz="2000" dirty="0"/>
              <a:t>Skoleregler </a:t>
            </a:r>
          </a:p>
        </p:txBody>
      </p:sp>
      <p:sp>
        <p:nvSpPr>
          <p:cNvPr id="10" name="Pladsholder til tekst 9"/>
          <p:cNvSpPr>
            <a:spLocks noGrp="1"/>
          </p:cNvSpPr>
          <p:nvPr>
            <p:ph type="body" sz="quarter" idx="28"/>
          </p:nvPr>
        </p:nvSpPr>
        <p:spPr/>
        <p:txBody>
          <a:bodyPr>
            <a:normAutofit/>
          </a:bodyPr>
          <a:lstStyle/>
          <a:p>
            <a:pPr marL="171450" indent="-171450">
              <a:buFont typeface="Arial" panose="020B0604020202020204" pitchFamily="34" charset="0"/>
              <a:buChar char="•"/>
            </a:pPr>
            <a:r>
              <a:rPr lang="da-DK" sz="2000" dirty="0"/>
              <a:t>Unge skal selv reflektere. </a:t>
            </a:r>
          </a:p>
          <a:p>
            <a:pPr marL="171450" indent="-171450">
              <a:buFont typeface="Arial" panose="020B0604020202020204" pitchFamily="34" charset="0"/>
              <a:buChar char="•"/>
            </a:pPr>
            <a:r>
              <a:rPr lang="da-DK" sz="2000" dirty="0"/>
              <a:t>Ny viden. </a:t>
            </a:r>
          </a:p>
          <a:p>
            <a:pPr marL="171450" indent="-171450">
              <a:buFont typeface="Arial" panose="020B0604020202020204" pitchFamily="34" charset="0"/>
              <a:buChar char="•"/>
            </a:pPr>
            <a:r>
              <a:rPr lang="da-DK" sz="2000" dirty="0"/>
              <a:t>Flere elementer.</a:t>
            </a:r>
          </a:p>
          <a:p>
            <a:pPr marL="171450" indent="-171450">
              <a:buFont typeface="Arial" panose="020B0604020202020204" pitchFamily="34" charset="0"/>
              <a:buChar char="•"/>
            </a:pPr>
            <a:r>
              <a:rPr lang="da-DK" sz="2000" dirty="0"/>
              <a:t>Flere gange om året. </a:t>
            </a:r>
          </a:p>
        </p:txBody>
      </p:sp>
      <p:sp>
        <p:nvSpPr>
          <p:cNvPr id="11" name="Pladsholder til tekst 10"/>
          <p:cNvSpPr>
            <a:spLocks noGrp="1"/>
          </p:cNvSpPr>
          <p:nvPr>
            <p:ph type="body" sz="quarter" idx="30"/>
          </p:nvPr>
        </p:nvSpPr>
        <p:spPr/>
        <p:txBody>
          <a:bodyPr>
            <a:noAutofit/>
          </a:bodyPr>
          <a:lstStyle/>
          <a:p>
            <a:r>
              <a:rPr lang="da-DK" sz="2000" dirty="0"/>
              <a:t>Undervisning</a:t>
            </a:r>
          </a:p>
        </p:txBody>
      </p:sp>
      <p:pic>
        <p:nvPicPr>
          <p:cNvPr id="12" name="Bille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7921" y="2565400"/>
            <a:ext cx="1099071" cy="1281430"/>
          </a:xfrm>
          <a:prstGeom prst="rect">
            <a:avLst/>
          </a:prstGeom>
        </p:spPr>
      </p:pic>
      <p:sp>
        <p:nvSpPr>
          <p:cNvPr id="9" name="Pladsholder til sidefod 8"/>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73813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X:IT: Et forebyggelsestiltag, der virker! </a:t>
            </a:r>
          </a:p>
        </p:txBody>
      </p:sp>
      <p:sp>
        <p:nvSpPr>
          <p:cNvPr id="8" name="Pladsholder til tekst 7"/>
          <p:cNvSpPr>
            <a:spLocks noGrp="1"/>
          </p:cNvSpPr>
          <p:nvPr>
            <p:ph type="body" sz="quarter" idx="19"/>
          </p:nvPr>
        </p:nvSpPr>
        <p:spPr/>
        <p:txBody>
          <a:bodyPr/>
          <a:lstStyle/>
          <a:p>
            <a:pPr marL="285750" indent="-285750">
              <a:spcBef>
                <a:spcPts val="600"/>
              </a:spcBef>
              <a:buFont typeface="Arial" panose="020B0604020202020204" pitchFamily="34" charset="0"/>
              <a:buChar char="•"/>
            </a:pPr>
            <a:r>
              <a:rPr lang="da-DK" dirty="0"/>
              <a:t>8 lektioner om året.</a:t>
            </a:r>
          </a:p>
          <a:p>
            <a:pPr marL="285750" indent="-285750">
              <a:spcBef>
                <a:spcPts val="600"/>
              </a:spcBef>
              <a:buFont typeface="Arial" panose="020B0604020202020204" pitchFamily="34" charset="0"/>
              <a:buChar char="•"/>
            </a:pPr>
            <a:r>
              <a:rPr lang="da-DK" dirty="0"/>
              <a:t>Temadage, undervisningsforløb etc. </a:t>
            </a:r>
          </a:p>
          <a:p>
            <a:pPr marL="285750" indent="-285750">
              <a:spcBef>
                <a:spcPts val="600"/>
              </a:spcBef>
              <a:buFont typeface="Arial" panose="020B0604020202020204" pitchFamily="34" charset="0"/>
              <a:buChar char="•"/>
            </a:pPr>
            <a:r>
              <a:rPr lang="da-DK" dirty="0">
                <a:hlinkClick r:id="rId3"/>
              </a:rPr>
              <a:t>www.opiroeg.dk</a:t>
            </a:r>
            <a:r>
              <a:rPr lang="da-DK" dirty="0"/>
              <a:t> </a:t>
            </a:r>
          </a:p>
        </p:txBody>
      </p:sp>
      <p:sp>
        <p:nvSpPr>
          <p:cNvPr id="9" name="Pladsholder til tekst 8"/>
          <p:cNvSpPr>
            <a:spLocks noGrp="1"/>
          </p:cNvSpPr>
          <p:nvPr>
            <p:ph type="body" sz="quarter" idx="21"/>
          </p:nvPr>
        </p:nvSpPr>
        <p:spPr/>
        <p:txBody>
          <a:bodyPr/>
          <a:lstStyle/>
          <a:p>
            <a:r>
              <a:rPr lang="da-DK" dirty="0"/>
              <a:t>Undervisning i tobak </a:t>
            </a:r>
          </a:p>
        </p:txBody>
      </p:sp>
      <p:sp>
        <p:nvSpPr>
          <p:cNvPr id="10" name="Pladsholder til tekst 9"/>
          <p:cNvSpPr>
            <a:spLocks noGrp="1"/>
          </p:cNvSpPr>
          <p:nvPr>
            <p:ph type="body" sz="quarter" idx="22"/>
          </p:nvPr>
        </p:nvSpPr>
        <p:spPr/>
        <p:txBody>
          <a:bodyPr/>
          <a:lstStyle/>
          <a:p>
            <a:pPr marL="285750" indent="-285750">
              <a:buFont typeface="Arial" panose="020B0604020202020204" pitchFamily="34" charset="0"/>
              <a:buChar char="•"/>
            </a:pPr>
            <a:r>
              <a:rPr lang="da-DK" dirty="0"/>
              <a:t>Gælder også for ansatte og besøgende. </a:t>
            </a:r>
          </a:p>
        </p:txBody>
      </p:sp>
      <p:sp>
        <p:nvSpPr>
          <p:cNvPr id="11" name="Pladsholder til tekst 10"/>
          <p:cNvSpPr>
            <a:spLocks noGrp="1"/>
          </p:cNvSpPr>
          <p:nvPr>
            <p:ph type="body" sz="quarter" idx="24"/>
          </p:nvPr>
        </p:nvSpPr>
        <p:spPr/>
        <p:txBody>
          <a:bodyPr/>
          <a:lstStyle/>
          <a:p>
            <a:r>
              <a:rPr lang="da-DK" dirty="0"/>
              <a:t>Røgfri skoletid </a:t>
            </a:r>
          </a:p>
        </p:txBody>
      </p:sp>
      <p:sp>
        <p:nvSpPr>
          <p:cNvPr id="14" name="Pladsholder til tekst 13"/>
          <p:cNvSpPr>
            <a:spLocks noGrp="1"/>
          </p:cNvSpPr>
          <p:nvPr>
            <p:ph type="body" sz="quarter" idx="28"/>
          </p:nvPr>
        </p:nvSpPr>
        <p:spPr/>
        <p:txBody>
          <a:bodyPr/>
          <a:lstStyle/>
          <a:p>
            <a:pPr marL="285750" indent="-285750">
              <a:spcBef>
                <a:spcPts val="600"/>
              </a:spcBef>
              <a:buFont typeface="Arial" panose="020B0604020202020204" pitchFamily="34" charset="0"/>
              <a:buChar char="•"/>
            </a:pPr>
            <a:r>
              <a:rPr lang="da-DK" dirty="0"/>
              <a:t>Løbende dialog. </a:t>
            </a:r>
          </a:p>
          <a:p>
            <a:pPr marL="285750" indent="-285750">
              <a:spcBef>
                <a:spcPts val="600"/>
              </a:spcBef>
              <a:buFont typeface="Arial" panose="020B0604020202020204" pitchFamily="34" charset="0"/>
              <a:buChar char="•"/>
            </a:pPr>
            <a:r>
              <a:rPr lang="da-DK" dirty="0"/>
              <a:t>Røgfri aftaler.</a:t>
            </a:r>
          </a:p>
          <a:p>
            <a:pPr marL="285750" indent="-285750">
              <a:spcBef>
                <a:spcPts val="600"/>
              </a:spcBef>
              <a:buFont typeface="Arial" panose="020B0604020202020204" pitchFamily="34" charset="0"/>
              <a:buChar char="•"/>
            </a:pPr>
            <a:r>
              <a:rPr lang="da-DK" dirty="0">
                <a:hlinkClick r:id="rId4"/>
              </a:rPr>
              <a:t>www.røgfrifremtid.dk/forældre</a:t>
            </a:r>
            <a:r>
              <a:rPr lang="da-DK" dirty="0"/>
              <a:t> </a:t>
            </a:r>
          </a:p>
        </p:txBody>
      </p:sp>
      <p:sp>
        <p:nvSpPr>
          <p:cNvPr id="15" name="Pladsholder til tekst 14"/>
          <p:cNvSpPr>
            <a:spLocks noGrp="1"/>
          </p:cNvSpPr>
          <p:nvPr>
            <p:ph type="body" sz="quarter" idx="30"/>
          </p:nvPr>
        </p:nvSpPr>
        <p:spPr/>
        <p:txBody>
          <a:bodyPr/>
          <a:lstStyle/>
          <a:p>
            <a:r>
              <a:rPr lang="da-DK" dirty="0"/>
              <a:t>Forældreinddragelse </a:t>
            </a:r>
          </a:p>
        </p:txBody>
      </p:sp>
      <p:pic>
        <p:nvPicPr>
          <p:cNvPr id="16" name="Billed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780" y="3677981"/>
            <a:ext cx="1525390" cy="1525390"/>
          </a:xfrm>
          <a:prstGeom prst="rect">
            <a:avLst/>
          </a:prstGeom>
        </p:spPr>
      </p:pic>
      <p:pic>
        <p:nvPicPr>
          <p:cNvPr id="17" name="Billede 16"/>
          <p:cNvPicPr>
            <a:picLocks noChangeAspect="1"/>
          </p:cNvPicPr>
          <p:nvPr/>
        </p:nvPicPr>
        <p:blipFill rotWithShape="1">
          <a:blip r:embed="rId6"/>
          <a:srcRect l="16445" t="13815" r="19219" b="3802"/>
          <a:stretch/>
        </p:blipFill>
        <p:spPr>
          <a:xfrm>
            <a:off x="3045780" y="3813441"/>
            <a:ext cx="3473450" cy="2779860"/>
          </a:xfrm>
          <a:prstGeom prst="rect">
            <a:avLst/>
          </a:prstGeom>
        </p:spPr>
      </p:pic>
      <p:pic>
        <p:nvPicPr>
          <p:cNvPr id="19" name="Pladsholder til indhold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6574" y="2274184"/>
            <a:ext cx="2232358" cy="2929187"/>
          </a:xfrm>
          <a:prstGeom prst="rect">
            <a:avLst/>
          </a:prstGeom>
        </p:spPr>
      </p:pic>
      <p:pic>
        <p:nvPicPr>
          <p:cNvPr id="13" name="Billede 12"/>
          <p:cNvPicPr>
            <a:picLocks noChangeAspect="1"/>
          </p:cNvPicPr>
          <p:nvPr/>
        </p:nvPicPr>
        <p:blipFill>
          <a:blip r:embed="rId8"/>
          <a:stretch>
            <a:fillRect/>
          </a:stretch>
        </p:blipFill>
        <p:spPr>
          <a:xfrm>
            <a:off x="6834510" y="3693815"/>
            <a:ext cx="1829950" cy="2592685"/>
          </a:xfrm>
          <a:prstGeom prst="rect">
            <a:avLst/>
          </a:prstGeom>
        </p:spPr>
      </p:pic>
      <p:sp>
        <p:nvSpPr>
          <p:cNvPr id="3" name="Pladsholder til sidefod 2"/>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36955280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build="p"/>
      <p:bldP spid="1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titel 5"/>
          <p:cNvSpPr>
            <a:spLocks noGrp="1"/>
          </p:cNvSpPr>
          <p:nvPr>
            <p:ph type="subTitle" idx="1"/>
          </p:nvPr>
        </p:nvSpPr>
        <p:spPr/>
        <p:txBody>
          <a:bodyPr/>
          <a:lstStyle/>
          <a:p>
            <a:endParaRPr lang="da-DK"/>
          </a:p>
        </p:txBody>
      </p:sp>
      <p:sp>
        <p:nvSpPr>
          <p:cNvPr id="5" name="Titel 4"/>
          <p:cNvSpPr>
            <a:spLocks noGrp="1"/>
          </p:cNvSpPr>
          <p:nvPr>
            <p:ph type="title"/>
          </p:nvPr>
        </p:nvSpPr>
        <p:spPr/>
        <p:txBody>
          <a:bodyPr/>
          <a:lstStyle/>
          <a:p>
            <a:r>
              <a:rPr lang="da-DK" dirty="0"/>
              <a:t>Hvad skal vi forebygge?</a:t>
            </a:r>
            <a:br>
              <a:rPr lang="da-DK" dirty="0"/>
            </a:br>
            <a:r>
              <a:rPr lang="da-DK" sz="3200" dirty="0"/>
              <a:t>Cigaretter og andre nikotinprodukter</a:t>
            </a:r>
            <a:endParaRPr lang="da-DK" dirty="0"/>
          </a:p>
        </p:txBody>
      </p:sp>
    </p:spTree>
    <p:extLst>
      <p:ext uri="{BB962C8B-B14F-4D97-AF65-F5344CB8AC3E}">
        <p14:creationId xmlns:p14="http://schemas.microsoft.com/office/powerpoint/2010/main" val="4141329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Hvem er I? </a:t>
            </a:r>
          </a:p>
        </p:txBody>
      </p:sp>
      <p:sp>
        <p:nvSpPr>
          <p:cNvPr id="3" name="Pladsholder til indhold 2"/>
          <p:cNvSpPr>
            <a:spLocks noGrp="1"/>
          </p:cNvSpPr>
          <p:nvPr>
            <p:ph idx="1"/>
          </p:nvPr>
        </p:nvSpPr>
        <p:spPr/>
        <p:txBody>
          <a:bodyPr>
            <a:normAutofit/>
          </a:bodyPr>
          <a:lstStyle/>
          <a:p>
            <a:endParaRPr lang="da-DK" sz="2000" dirty="0"/>
          </a:p>
          <a:p>
            <a:endParaRPr lang="da-DK" sz="2000" dirty="0"/>
          </a:p>
          <a:p>
            <a:endParaRPr lang="da-DK" sz="2000"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681" y="1092200"/>
            <a:ext cx="5464638" cy="5819275"/>
          </a:xfrm>
          <a:prstGeom prst="rect">
            <a:avLst/>
          </a:prstGeom>
        </p:spPr>
      </p:pic>
      <p:sp>
        <p:nvSpPr>
          <p:cNvPr id="7" name="Pladsholder til sidefod 6"/>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1708791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Børn skal ikke ryge eller bruge nikotinprodukter</a:t>
            </a:r>
          </a:p>
        </p:txBody>
      </p:sp>
      <p:sp>
        <p:nvSpPr>
          <p:cNvPr id="3" name="Pladsholder til indhold 2"/>
          <p:cNvSpPr>
            <a:spLocks noGrp="1"/>
          </p:cNvSpPr>
          <p:nvPr>
            <p:ph idx="1"/>
          </p:nvPr>
        </p:nvSpPr>
        <p:spPr/>
        <p:txBody>
          <a:bodyPr>
            <a:normAutofit/>
          </a:bodyPr>
          <a:lstStyle/>
          <a:p>
            <a:pPr>
              <a:lnSpc>
                <a:spcPct val="150000"/>
              </a:lnSpc>
            </a:pPr>
            <a:r>
              <a:rPr lang="da-DK" sz="2000" dirty="0"/>
              <a:t>Kan ikke forholde sig til konsekvenserne.</a:t>
            </a:r>
          </a:p>
          <a:p>
            <a:pPr>
              <a:lnSpc>
                <a:spcPct val="150000"/>
              </a:lnSpc>
            </a:pPr>
            <a:r>
              <a:rPr lang="da-DK" sz="2000" dirty="0"/>
              <a:t>Udskydelse af debutalder betyder færre brugere.</a:t>
            </a:r>
          </a:p>
          <a:p>
            <a:pPr>
              <a:lnSpc>
                <a:spcPct val="150000"/>
              </a:lnSpc>
            </a:pPr>
            <a:r>
              <a:rPr lang="da-DK" sz="2000" dirty="0"/>
              <a:t>Nemmere at stoppe, jo senere man starter.</a:t>
            </a:r>
          </a:p>
          <a:p>
            <a:pPr>
              <a:lnSpc>
                <a:spcPct val="150000"/>
              </a:lnSpc>
            </a:pPr>
            <a:r>
              <a:rPr lang="da-DK" sz="2000" dirty="0"/>
              <a:t>Større skader på kroppen.</a:t>
            </a:r>
          </a:p>
          <a:p>
            <a:pPr>
              <a:lnSpc>
                <a:spcPct val="150000"/>
              </a:lnSpc>
            </a:pPr>
            <a:r>
              <a:rPr lang="da-DK" sz="2000" dirty="0"/>
              <a:t>Mange vil gerne stoppe.</a:t>
            </a:r>
          </a:p>
          <a:p>
            <a:pPr>
              <a:lnSpc>
                <a:spcPct val="150000"/>
              </a:lnSpc>
            </a:pPr>
            <a:r>
              <a:rPr lang="da-DK" sz="2000" dirty="0"/>
              <a:t>Nikotinprodukter bliver typisk interessant i 7. klasse.</a:t>
            </a:r>
          </a:p>
          <a:p>
            <a:pPr marL="0" indent="0">
              <a:lnSpc>
                <a:spcPct val="150000"/>
              </a:lnSpc>
              <a:buNone/>
            </a:pPr>
            <a:endParaRPr lang="da-DK" sz="2000" dirty="0"/>
          </a:p>
          <a:p>
            <a:endParaRPr lang="da-DK" sz="2000" dirty="0"/>
          </a:p>
          <a:p>
            <a:endParaRPr lang="da-DK" sz="2000" dirty="0"/>
          </a:p>
        </p:txBody>
      </p:sp>
      <p:pic>
        <p:nvPicPr>
          <p:cNvPr id="5" name="Pladsholder til indho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063" y="1608881"/>
            <a:ext cx="3599180" cy="3599180"/>
          </a:xfrm>
          <a:prstGeom prst="rect">
            <a:avLst/>
          </a:prstGeom>
        </p:spPr>
      </p:pic>
    </p:spTree>
    <p:extLst>
      <p:ext uri="{BB962C8B-B14F-4D97-AF65-F5344CB8AC3E}">
        <p14:creationId xmlns:p14="http://schemas.microsoft.com/office/powerpoint/2010/main" val="758288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En væld af tobaks- og nikotinprodukter</a:t>
            </a:r>
          </a:p>
        </p:txBody>
      </p:sp>
      <p:pic>
        <p:nvPicPr>
          <p:cNvPr id="7" name="Billede 6"/>
          <p:cNvPicPr>
            <a:picLocks noChangeAspect="1"/>
          </p:cNvPicPr>
          <p:nvPr/>
        </p:nvPicPr>
        <p:blipFill rotWithShape="1">
          <a:blip r:embed="rId3" cstate="print">
            <a:extLst>
              <a:ext uri="{28A0092B-C50C-407E-A947-70E740481C1C}">
                <a14:useLocalDpi xmlns:a14="http://schemas.microsoft.com/office/drawing/2010/main" val="0"/>
              </a:ext>
            </a:extLst>
          </a:blip>
          <a:srcRect l="23942" t="-1008" r="34720"/>
          <a:stretch/>
        </p:blipFill>
        <p:spPr>
          <a:xfrm rot="5400000">
            <a:off x="1018052" y="4272017"/>
            <a:ext cx="1980205" cy="2177341"/>
          </a:xfrm>
          <a:prstGeom prst="rect">
            <a:avLst/>
          </a:prstGeom>
        </p:spPr>
      </p:pic>
      <p:pic>
        <p:nvPicPr>
          <p:cNvPr id="8" name="Picture 10" descr="Image result for e-cigare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020" y="1869347"/>
            <a:ext cx="3615416" cy="1807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illedresultat for iq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67" y="1377829"/>
            <a:ext cx="2450576" cy="245057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cChrystal's Mulled Magic (Clove) Snuff 3.5g Mini Tin | Smoke-King"/>
          <p:cNvPicPr>
            <a:picLocks noChangeAspect="1" noChangeArrowheads="1"/>
          </p:cNvPicPr>
          <p:nvPr/>
        </p:nvPicPr>
        <p:blipFill rotWithShape="1">
          <a:blip r:embed="rId6">
            <a:extLst>
              <a:ext uri="{28A0092B-C50C-407E-A947-70E740481C1C}">
                <a14:useLocalDpi xmlns:a14="http://schemas.microsoft.com/office/drawing/2010/main" val="0"/>
              </a:ext>
            </a:extLst>
          </a:blip>
          <a:srcRect l="3651" t="18952" r="5965" b="18749"/>
          <a:stretch/>
        </p:blipFill>
        <p:spPr bwMode="auto">
          <a:xfrm>
            <a:off x="6096000" y="4741604"/>
            <a:ext cx="2334638" cy="1609186"/>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p:cNvPicPr>
            <a:picLocks noChangeAspect="1"/>
          </p:cNvPicPr>
          <p:nvPr/>
        </p:nvPicPr>
        <p:blipFill>
          <a:blip r:embed="rId7"/>
          <a:stretch>
            <a:fillRect/>
          </a:stretch>
        </p:blipFill>
        <p:spPr>
          <a:xfrm>
            <a:off x="3233443" y="4483984"/>
            <a:ext cx="2390209" cy="1972551"/>
          </a:xfrm>
          <a:prstGeom prst="rect">
            <a:avLst/>
          </a:prstGeom>
        </p:spPr>
      </p:pic>
      <p:pic>
        <p:nvPicPr>
          <p:cNvPr id="12" name="Picture 6" descr="ELF BAR - 600 ENGANGS-VAPE (Køb Billigt Her) → Just Vap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2639" y="1475245"/>
            <a:ext cx="2325519" cy="23255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e FDA recently sent a warning letter to VPR Brands, advising that its nicotine gummies were illeg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5398" y="4748159"/>
            <a:ext cx="2860774" cy="1609186"/>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847539" y="6392976"/>
            <a:ext cx="2538303" cy="307777"/>
          </a:xfrm>
          <a:prstGeom prst="rect">
            <a:avLst/>
          </a:prstGeom>
          <a:noFill/>
        </p:spPr>
        <p:txBody>
          <a:bodyPr wrap="square" rtlCol="0">
            <a:spAutoFit/>
          </a:bodyPr>
          <a:lstStyle/>
          <a:p>
            <a:r>
              <a:rPr lang="da-DK" sz="1400" dirty="0">
                <a:solidFill>
                  <a:schemeClr val="tx2"/>
                </a:solidFill>
              </a:rPr>
              <a:t>Tyggetobak</a:t>
            </a:r>
          </a:p>
        </p:txBody>
      </p:sp>
      <p:sp>
        <p:nvSpPr>
          <p:cNvPr id="11" name="Tekstfelt 10"/>
          <p:cNvSpPr txBox="1"/>
          <p:nvPr/>
        </p:nvSpPr>
        <p:spPr>
          <a:xfrm>
            <a:off x="3572020" y="3810581"/>
            <a:ext cx="2538303" cy="307777"/>
          </a:xfrm>
          <a:prstGeom prst="rect">
            <a:avLst/>
          </a:prstGeom>
          <a:noFill/>
        </p:spPr>
        <p:txBody>
          <a:bodyPr wrap="square" rtlCol="0">
            <a:spAutoFit/>
          </a:bodyPr>
          <a:lstStyle/>
          <a:p>
            <a:r>
              <a:rPr lang="da-DK" sz="1400" dirty="0">
                <a:solidFill>
                  <a:schemeClr val="tx2"/>
                </a:solidFill>
              </a:rPr>
              <a:t>E-cigaretter</a:t>
            </a:r>
          </a:p>
        </p:txBody>
      </p:sp>
      <p:sp>
        <p:nvSpPr>
          <p:cNvPr id="13" name="Tekstfelt 12"/>
          <p:cNvSpPr txBox="1"/>
          <p:nvPr/>
        </p:nvSpPr>
        <p:spPr>
          <a:xfrm>
            <a:off x="847540" y="3800764"/>
            <a:ext cx="2538303" cy="307777"/>
          </a:xfrm>
          <a:prstGeom prst="rect">
            <a:avLst/>
          </a:prstGeom>
          <a:noFill/>
        </p:spPr>
        <p:txBody>
          <a:bodyPr wrap="square" rtlCol="0">
            <a:spAutoFit/>
          </a:bodyPr>
          <a:lstStyle/>
          <a:p>
            <a:r>
              <a:rPr lang="da-DK" sz="1400" dirty="0">
                <a:solidFill>
                  <a:schemeClr val="tx2"/>
                </a:solidFill>
              </a:rPr>
              <a:t>Opvarmet tobak</a:t>
            </a:r>
          </a:p>
        </p:txBody>
      </p:sp>
      <p:sp>
        <p:nvSpPr>
          <p:cNvPr id="14" name="Tekstfelt 13"/>
          <p:cNvSpPr txBox="1"/>
          <p:nvPr/>
        </p:nvSpPr>
        <p:spPr>
          <a:xfrm>
            <a:off x="7668148" y="3737506"/>
            <a:ext cx="3468554" cy="307777"/>
          </a:xfrm>
          <a:prstGeom prst="rect">
            <a:avLst/>
          </a:prstGeom>
          <a:noFill/>
        </p:spPr>
        <p:txBody>
          <a:bodyPr wrap="square" rtlCol="0">
            <a:spAutoFit/>
          </a:bodyPr>
          <a:lstStyle/>
          <a:p>
            <a:r>
              <a:rPr lang="da-DK" sz="1400" dirty="0" err="1">
                <a:solidFill>
                  <a:schemeClr val="tx2"/>
                </a:solidFill>
              </a:rPr>
              <a:t>Puff</a:t>
            </a:r>
            <a:r>
              <a:rPr lang="da-DK" sz="1400" dirty="0">
                <a:solidFill>
                  <a:schemeClr val="tx2"/>
                </a:solidFill>
              </a:rPr>
              <a:t>/</a:t>
            </a:r>
            <a:r>
              <a:rPr lang="da-DK" sz="1400" dirty="0" err="1">
                <a:solidFill>
                  <a:schemeClr val="tx2"/>
                </a:solidFill>
              </a:rPr>
              <a:t>Elf</a:t>
            </a:r>
            <a:r>
              <a:rPr lang="da-DK" sz="1400" dirty="0">
                <a:solidFill>
                  <a:schemeClr val="tx2"/>
                </a:solidFill>
              </a:rPr>
              <a:t> bars – ikke lovlige i DK</a:t>
            </a:r>
          </a:p>
        </p:txBody>
      </p:sp>
      <p:sp>
        <p:nvSpPr>
          <p:cNvPr id="16" name="Tekstfelt 15"/>
          <p:cNvSpPr txBox="1"/>
          <p:nvPr/>
        </p:nvSpPr>
        <p:spPr>
          <a:xfrm>
            <a:off x="3225549" y="6381476"/>
            <a:ext cx="2538303" cy="307777"/>
          </a:xfrm>
          <a:prstGeom prst="rect">
            <a:avLst/>
          </a:prstGeom>
          <a:noFill/>
        </p:spPr>
        <p:txBody>
          <a:bodyPr wrap="square" rtlCol="0">
            <a:spAutoFit/>
          </a:bodyPr>
          <a:lstStyle/>
          <a:p>
            <a:r>
              <a:rPr lang="da-DK" sz="1400" dirty="0">
                <a:solidFill>
                  <a:schemeClr val="tx2"/>
                </a:solidFill>
              </a:rPr>
              <a:t>Nikotinposer</a:t>
            </a:r>
          </a:p>
        </p:txBody>
      </p:sp>
      <p:sp>
        <p:nvSpPr>
          <p:cNvPr id="17" name="Tekstfelt 16"/>
          <p:cNvSpPr txBox="1"/>
          <p:nvPr/>
        </p:nvSpPr>
        <p:spPr>
          <a:xfrm>
            <a:off x="6078009" y="6395857"/>
            <a:ext cx="2538303" cy="307777"/>
          </a:xfrm>
          <a:prstGeom prst="rect">
            <a:avLst/>
          </a:prstGeom>
          <a:noFill/>
        </p:spPr>
        <p:txBody>
          <a:bodyPr wrap="square" rtlCol="0">
            <a:spAutoFit/>
          </a:bodyPr>
          <a:lstStyle/>
          <a:p>
            <a:r>
              <a:rPr lang="da-DK" sz="1400" dirty="0" err="1">
                <a:solidFill>
                  <a:schemeClr val="tx2"/>
                </a:solidFill>
              </a:rPr>
              <a:t>Snuff</a:t>
            </a:r>
            <a:r>
              <a:rPr lang="da-DK" sz="1400" dirty="0">
                <a:solidFill>
                  <a:schemeClr val="tx2"/>
                </a:solidFill>
              </a:rPr>
              <a:t> – nasal tobak</a:t>
            </a:r>
          </a:p>
        </p:txBody>
      </p:sp>
      <p:sp>
        <p:nvSpPr>
          <p:cNvPr id="18" name="Tekstfelt 17"/>
          <p:cNvSpPr txBox="1"/>
          <p:nvPr/>
        </p:nvSpPr>
        <p:spPr>
          <a:xfrm>
            <a:off x="8812578" y="6357345"/>
            <a:ext cx="3379422" cy="523220"/>
          </a:xfrm>
          <a:prstGeom prst="rect">
            <a:avLst/>
          </a:prstGeom>
          <a:solidFill>
            <a:schemeClr val="bg1"/>
          </a:solidFill>
        </p:spPr>
        <p:txBody>
          <a:bodyPr wrap="square" rtlCol="0">
            <a:spAutoFit/>
          </a:bodyPr>
          <a:lstStyle/>
          <a:p>
            <a:r>
              <a:rPr lang="da-DK" sz="1400" dirty="0">
                <a:solidFill>
                  <a:schemeClr val="tx2"/>
                </a:solidFill>
              </a:rPr>
              <a:t>Nikotinvingummi – markedsføres ulovligt i USA</a:t>
            </a:r>
          </a:p>
        </p:txBody>
      </p:sp>
    </p:spTree>
    <p:extLst>
      <p:ext uri="{BB962C8B-B14F-4D97-AF65-F5344CB8AC3E}">
        <p14:creationId xmlns:p14="http://schemas.microsoft.com/office/powerpoint/2010/main" val="3260649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LF BAR - 600 ENGANGS-VAPE (Køb Billigt Her) → Just Vape">
            <a:extLst>
              <a:ext uri="{FF2B5EF4-FFF2-40B4-BE49-F238E27FC236}">
                <a16:creationId xmlns:a16="http://schemas.microsoft.com/office/drawing/2014/main" id="{91D0AEA2-51F3-1173-908B-59E8482BF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2180" y="1966913"/>
            <a:ext cx="3905250" cy="4314825"/>
          </a:xfrm>
          <a:prstGeom prst="rect">
            <a:avLst/>
          </a:prstGeom>
          <a:noFill/>
          <a:ln>
            <a:noFill/>
          </a:ln>
        </p:spPr>
      </p:pic>
      <p:sp>
        <p:nvSpPr>
          <p:cNvPr id="2" name="Titel 1">
            <a:extLst>
              <a:ext uri="{FF2B5EF4-FFF2-40B4-BE49-F238E27FC236}">
                <a16:creationId xmlns:a16="http://schemas.microsoft.com/office/drawing/2014/main" id="{DB0893B8-92AC-2818-EB65-E63F54647FD9}"/>
              </a:ext>
            </a:extLst>
          </p:cNvPr>
          <p:cNvSpPr>
            <a:spLocks noGrp="1"/>
          </p:cNvSpPr>
          <p:nvPr>
            <p:ph type="title"/>
          </p:nvPr>
        </p:nvSpPr>
        <p:spPr/>
        <p:txBody>
          <a:bodyPr/>
          <a:lstStyle/>
          <a:p>
            <a:r>
              <a:rPr lang="da-DK" dirty="0"/>
              <a:t>Produkter blandt unge</a:t>
            </a:r>
          </a:p>
        </p:txBody>
      </p:sp>
      <p:sp>
        <p:nvSpPr>
          <p:cNvPr id="3" name="Pladsholder til indhold 2">
            <a:extLst>
              <a:ext uri="{FF2B5EF4-FFF2-40B4-BE49-F238E27FC236}">
                <a16:creationId xmlns:a16="http://schemas.microsoft.com/office/drawing/2014/main" id="{8FC174AC-8514-EB97-0ECC-EEC1368C6B4A}"/>
              </a:ext>
            </a:extLst>
          </p:cNvPr>
          <p:cNvSpPr>
            <a:spLocks noGrp="1"/>
          </p:cNvSpPr>
          <p:nvPr>
            <p:ph idx="1"/>
          </p:nvPr>
        </p:nvSpPr>
        <p:spPr/>
        <p:txBody>
          <a:bodyPr/>
          <a:lstStyle/>
          <a:p>
            <a:pPr marL="0" indent="0">
              <a:buNone/>
            </a:pPr>
            <a:endParaRPr lang="da-DK" dirty="0"/>
          </a:p>
        </p:txBody>
      </p:sp>
      <p:sp>
        <p:nvSpPr>
          <p:cNvPr id="4" name="Pladsholder til tekst 3">
            <a:extLst>
              <a:ext uri="{FF2B5EF4-FFF2-40B4-BE49-F238E27FC236}">
                <a16:creationId xmlns:a16="http://schemas.microsoft.com/office/drawing/2014/main" id="{BF080E6F-9C4C-2839-761A-48CE8EDE8E37}"/>
              </a:ext>
            </a:extLst>
          </p:cNvPr>
          <p:cNvSpPr>
            <a:spLocks noGrp="1"/>
          </p:cNvSpPr>
          <p:nvPr>
            <p:ph type="body" sz="quarter" idx="14"/>
          </p:nvPr>
        </p:nvSpPr>
        <p:spPr/>
        <p:txBody>
          <a:bodyPr/>
          <a:lstStyle/>
          <a:p>
            <a:endParaRPr lang="da-DK"/>
          </a:p>
        </p:txBody>
      </p:sp>
      <p:pic>
        <p:nvPicPr>
          <p:cNvPr id="7" name="Pladsholder til indhold 5">
            <a:extLst>
              <a:ext uri="{FF2B5EF4-FFF2-40B4-BE49-F238E27FC236}">
                <a16:creationId xmlns:a16="http://schemas.microsoft.com/office/drawing/2014/main" id="{53D9D440-5F23-9ADA-97DD-5CBF9EC93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120" y="1720058"/>
            <a:ext cx="4449762" cy="4449762"/>
          </a:xfrm>
          <a:prstGeom prst="rect">
            <a:avLst/>
          </a:prstGeom>
        </p:spPr>
      </p:pic>
      <p:pic>
        <p:nvPicPr>
          <p:cNvPr id="6" name="Billede 5" descr="Et billede, der indeholder diagram&#10;&#10;Automatisk genereret beskrivelse">
            <a:extLst>
              <a:ext uri="{FF2B5EF4-FFF2-40B4-BE49-F238E27FC236}">
                <a16:creationId xmlns:a16="http://schemas.microsoft.com/office/drawing/2014/main" id="{F4AD5972-30CF-5142-1703-6C478A63CE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151" y="2755803"/>
            <a:ext cx="4156195" cy="3414017"/>
          </a:xfrm>
          <a:prstGeom prst="rect">
            <a:avLst/>
          </a:prstGeom>
          <a:noFill/>
          <a:ln>
            <a:noFill/>
          </a:ln>
        </p:spPr>
      </p:pic>
    </p:spTree>
    <p:extLst>
      <p:ext uri="{BB962C8B-B14F-4D97-AF65-F5344CB8AC3E}">
        <p14:creationId xmlns:p14="http://schemas.microsoft.com/office/powerpoint/2010/main" val="1874248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Lidt om cigaretter</a:t>
            </a:r>
          </a:p>
        </p:txBody>
      </p:sp>
      <p:sp>
        <p:nvSpPr>
          <p:cNvPr id="3" name="Pladsholder til indhold 2"/>
          <p:cNvSpPr>
            <a:spLocks noGrp="1"/>
          </p:cNvSpPr>
          <p:nvPr>
            <p:ph idx="1"/>
          </p:nvPr>
        </p:nvSpPr>
        <p:spPr/>
        <p:txBody>
          <a:bodyPr/>
          <a:lstStyle/>
          <a:p>
            <a:endParaRPr lang="da-DK" dirty="0"/>
          </a:p>
          <a:p>
            <a:endParaRPr lang="da-DK" dirty="0"/>
          </a:p>
          <a:p>
            <a:endParaRPr lang="da-DK" dirty="0"/>
          </a:p>
        </p:txBody>
      </p:sp>
      <p:sp>
        <p:nvSpPr>
          <p:cNvPr id="6" name="Pladsholder til indhold 5"/>
          <p:cNvSpPr>
            <a:spLocks noGrp="1"/>
          </p:cNvSpPr>
          <p:nvPr>
            <p:ph idx="15"/>
          </p:nvPr>
        </p:nvSpPr>
        <p:spPr/>
        <p:txBody>
          <a:bodyPr>
            <a:normAutofit/>
          </a:bodyPr>
          <a:lstStyle/>
          <a:p>
            <a:pPr marL="285750" indent="-285750"/>
            <a:r>
              <a:rPr lang="da-DK" sz="1800" dirty="0"/>
              <a:t>Tobaksrøgen indeholder </a:t>
            </a:r>
            <a:r>
              <a:rPr lang="da-DK" sz="1800" dirty="0">
                <a:solidFill>
                  <a:srgbClr val="FF0000"/>
                </a:solidFill>
              </a:rPr>
              <a:t>7000</a:t>
            </a:r>
            <a:r>
              <a:rPr lang="da-DK" sz="1800" dirty="0"/>
              <a:t> forskellige stoffer. </a:t>
            </a:r>
            <a:r>
              <a:rPr lang="da-DK" sz="1800" dirty="0">
                <a:solidFill>
                  <a:srgbClr val="FF0000"/>
                </a:solidFill>
              </a:rPr>
              <a:t>70</a:t>
            </a:r>
            <a:r>
              <a:rPr lang="da-DK" sz="1800" dirty="0"/>
              <a:t> af dem er kræftfremkaldende. </a:t>
            </a:r>
          </a:p>
          <a:p>
            <a:pPr marL="285750" indent="-285750"/>
            <a:r>
              <a:rPr lang="da-DK" sz="1800" dirty="0"/>
              <a:t>Mere end </a:t>
            </a:r>
            <a:r>
              <a:rPr lang="da-DK" sz="1800" dirty="0">
                <a:solidFill>
                  <a:srgbClr val="FF0000"/>
                </a:solidFill>
              </a:rPr>
              <a:t>80</a:t>
            </a:r>
            <a:r>
              <a:rPr lang="da-DK" sz="1800" dirty="0"/>
              <a:t> procent af røgen er usynligt og lugtfri.</a:t>
            </a:r>
          </a:p>
          <a:p>
            <a:pPr marL="0" indent="0">
              <a:buNone/>
            </a:pPr>
            <a:endParaRPr lang="da-DK" sz="1600" dirty="0"/>
          </a:p>
          <a:p>
            <a:endParaRPr lang="da-DK"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76" y="1270000"/>
            <a:ext cx="4743893" cy="4743893"/>
          </a:xfrm>
          <a:prstGeom prst="rect">
            <a:avLst/>
          </a:prstGeom>
        </p:spPr>
      </p:pic>
    </p:spTree>
    <p:extLst>
      <p:ext uri="{BB962C8B-B14F-4D97-AF65-F5344CB8AC3E}">
        <p14:creationId xmlns:p14="http://schemas.microsoft.com/office/powerpoint/2010/main" val="2897054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ELF BAR - 600 ENGANGS-VAPE (Køb Billigt Her) → Just V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8440" y="1020184"/>
            <a:ext cx="2641600" cy="26416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a:spLocks noGrp="1"/>
          </p:cNvSpPr>
          <p:nvPr>
            <p:ph type="title"/>
          </p:nvPr>
        </p:nvSpPr>
        <p:spPr>
          <a:xfrm>
            <a:off x="479425" y="441325"/>
            <a:ext cx="11233150" cy="511175"/>
          </a:xfrm>
        </p:spPr>
        <p:txBody>
          <a:bodyPr/>
          <a:lstStyle/>
          <a:p>
            <a:r>
              <a:rPr lang="da-DK" dirty="0"/>
              <a:t>Lidt om e-cigaretter</a:t>
            </a:r>
          </a:p>
        </p:txBody>
      </p:sp>
      <p:sp>
        <p:nvSpPr>
          <p:cNvPr id="15" name="Tekstfelt 14"/>
          <p:cNvSpPr txBox="1"/>
          <p:nvPr/>
        </p:nvSpPr>
        <p:spPr>
          <a:xfrm>
            <a:off x="581025" y="1599681"/>
            <a:ext cx="7722466" cy="2862322"/>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rgbClr val="40203F"/>
                </a:solidFill>
              </a:rPr>
              <a:t>Ulovlige produkter er udbredt blandt børn og unge.</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Dufter sødligt.</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Ofte farvestrålende.</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Smager af slik og frugt.</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Kan have meget højt nikotinindhold.</a:t>
            </a:r>
            <a:endParaRPr lang="da-DK" dirty="0"/>
          </a:p>
        </p:txBody>
      </p:sp>
      <p:pic>
        <p:nvPicPr>
          <p:cNvPr id="2" name="Billede 1"/>
          <p:cNvPicPr>
            <a:picLocks noChangeAspect="1"/>
          </p:cNvPicPr>
          <p:nvPr/>
        </p:nvPicPr>
        <p:blipFill rotWithShape="1">
          <a:blip r:embed="rId4"/>
          <a:srcRect l="-430" t="19995"/>
          <a:stretch/>
        </p:blipFill>
        <p:spPr>
          <a:xfrm>
            <a:off x="8386628" y="3729468"/>
            <a:ext cx="3565225" cy="2840182"/>
          </a:xfrm>
          <a:prstGeom prst="rect">
            <a:avLst/>
          </a:prstGeom>
        </p:spPr>
      </p:pic>
    </p:spTree>
    <p:extLst>
      <p:ext uri="{BB962C8B-B14F-4D97-AF65-F5344CB8AC3E}">
        <p14:creationId xmlns:p14="http://schemas.microsoft.com/office/powerpoint/2010/main" val="2239883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a:xfrm>
            <a:off x="479425" y="441325"/>
            <a:ext cx="11233150" cy="511175"/>
          </a:xfrm>
        </p:spPr>
        <p:txBody>
          <a:bodyPr/>
          <a:lstStyle/>
          <a:p>
            <a:r>
              <a:rPr lang="da-DK" dirty="0"/>
              <a:t>Lidt om snus</a:t>
            </a:r>
          </a:p>
        </p:txBody>
      </p:sp>
      <p:sp>
        <p:nvSpPr>
          <p:cNvPr id="15" name="Tekstfelt 14"/>
          <p:cNvSpPr txBox="1"/>
          <p:nvPr/>
        </p:nvSpPr>
        <p:spPr>
          <a:xfrm>
            <a:off x="581025" y="1599681"/>
            <a:ext cx="7722466" cy="2862322"/>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rgbClr val="40203F"/>
                </a:solidFill>
              </a:rPr>
              <a:t>Unge skelner ikke mellem forskellige produkter.</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Bruges under læben.</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Runde pakker og små hvide poser.</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Mange forskellige smage.</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Kan indtage meget nikotin på en gang og hele døgnet.</a:t>
            </a:r>
            <a:endParaRPr lang="da-DK" dirty="0"/>
          </a:p>
        </p:txBody>
      </p:sp>
      <p:pic>
        <p:nvPicPr>
          <p:cNvPr id="4" name="Billede 3">
            <a:extLst>
              <a:ext uri="{FF2B5EF4-FFF2-40B4-BE49-F238E27FC236}">
                <a16:creationId xmlns:a16="http://schemas.microsoft.com/office/drawing/2014/main" id="{0FCA01EF-5F5A-3554-685F-537ABFC0872F}"/>
              </a:ext>
            </a:extLst>
          </p:cNvPr>
          <p:cNvPicPr>
            <a:picLocks noChangeAspect="1"/>
          </p:cNvPicPr>
          <p:nvPr/>
        </p:nvPicPr>
        <p:blipFill>
          <a:blip r:embed="rId3"/>
          <a:stretch>
            <a:fillRect/>
          </a:stretch>
        </p:blipFill>
        <p:spPr>
          <a:xfrm>
            <a:off x="7390253" y="849191"/>
            <a:ext cx="2390209" cy="1972551"/>
          </a:xfrm>
          <a:prstGeom prst="rect">
            <a:avLst/>
          </a:prstGeom>
        </p:spPr>
      </p:pic>
      <p:pic>
        <p:nvPicPr>
          <p:cNvPr id="5" name="Billede 4">
            <a:extLst>
              <a:ext uri="{FF2B5EF4-FFF2-40B4-BE49-F238E27FC236}">
                <a16:creationId xmlns:a16="http://schemas.microsoft.com/office/drawing/2014/main" id="{2EAF988C-5B17-ACC2-857F-1980065BE755}"/>
              </a:ext>
            </a:extLst>
          </p:cNvPr>
          <p:cNvPicPr>
            <a:picLocks noChangeAspect="1"/>
          </p:cNvPicPr>
          <p:nvPr/>
        </p:nvPicPr>
        <p:blipFill>
          <a:blip r:embed="rId4"/>
          <a:stretch>
            <a:fillRect/>
          </a:stretch>
        </p:blipFill>
        <p:spPr>
          <a:xfrm>
            <a:off x="7739003" y="3338647"/>
            <a:ext cx="4082920" cy="2294082"/>
          </a:xfrm>
          <a:prstGeom prst="rect">
            <a:avLst/>
          </a:prstGeom>
        </p:spPr>
      </p:pic>
      <p:pic>
        <p:nvPicPr>
          <p:cNvPr id="6" name="Billede 5">
            <a:extLst>
              <a:ext uri="{FF2B5EF4-FFF2-40B4-BE49-F238E27FC236}">
                <a16:creationId xmlns:a16="http://schemas.microsoft.com/office/drawing/2014/main" id="{B9FB288C-63B2-D14C-EDD1-D91327E61787}"/>
              </a:ext>
            </a:extLst>
          </p:cNvPr>
          <p:cNvPicPr>
            <a:picLocks noChangeAspect="1"/>
          </p:cNvPicPr>
          <p:nvPr/>
        </p:nvPicPr>
        <p:blipFill>
          <a:blip r:embed="rId5"/>
          <a:stretch>
            <a:fillRect/>
          </a:stretch>
        </p:blipFill>
        <p:spPr>
          <a:xfrm>
            <a:off x="9662775" y="572357"/>
            <a:ext cx="2411492" cy="2404314"/>
          </a:xfrm>
          <a:prstGeom prst="rect">
            <a:avLst/>
          </a:prstGeom>
        </p:spPr>
      </p:pic>
    </p:spTree>
    <p:extLst>
      <p:ext uri="{BB962C8B-B14F-4D97-AF65-F5344CB8AC3E}">
        <p14:creationId xmlns:p14="http://schemas.microsoft.com/office/powerpoint/2010/main" val="3121091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F41030-7B00-154C-AB72-1B4ABFD6EB2E}"/>
              </a:ext>
            </a:extLst>
          </p:cNvPr>
          <p:cNvSpPr>
            <a:spLocks noGrp="1"/>
          </p:cNvSpPr>
          <p:nvPr>
            <p:ph type="title"/>
          </p:nvPr>
        </p:nvSpPr>
        <p:spPr>
          <a:xfrm>
            <a:off x="479425" y="441325"/>
            <a:ext cx="5472113" cy="1495051"/>
          </a:xfrm>
        </p:spPr>
        <p:txBody>
          <a:bodyPr/>
          <a:lstStyle/>
          <a:p>
            <a:r>
              <a:rPr lang="da-DK" altLang="da-DK" dirty="0">
                <a:solidFill>
                  <a:srgbClr val="FF0000"/>
                </a:solidFill>
              </a:rPr>
              <a:t>Vandpibe</a:t>
            </a:r>
            <a:endParaRPr lang="da-DK" dirty="0"/>
          </a:p>
        </p:txBody>
      </p:sp>
      <p:sp>
        <p:nvSpPr>
          <p:cNvPr id="4" name="Pladsholder til tekst 3">
            <a:extLst>
              <a:ext uri="{FF2B5EF4-FFF2-40B4-BE49-F238E27FC236}">
                <a16:creationId xmlns:a16="http://schemas.microsoft.com/office/drawing/2014/main" id="{6E19238F-C136-7B46-9315-F29891BF9516}"/>
              </a:ext>
            </a:extLst>
          </p:cNvPr>
          <p:cNvSpPr>
            <a:spLocks noGrp="1"/>
          </p:cNvSpPr>
          <p:nvPr>
            <p:ph type="body" sz="quarter" idx="18"/>
          </p:nvPr>
        </p:nvSpPr>
        <p:spPr>
          <a:xfrm rot="10800000" flipV="1">
            <a:off x="479425" y="1936376"/>
            <a:ext cx="5472112" cy="2045009"/>
          </a:xfrm>
        </p:spPr>
        <p:txBody>
          <a:bodyPr>
            <a:normAutofit/>
          </a:bodyPr>
          <a:lstStyle/>
          <a:p>
            <a:endParaRPr lang="da-DK" altLang="da-DK" dirty="0">
              <a:solidFill>
                <a:srgbClr val="122031"/>
              </a:solidFill>
            </a:endParaRPr>
          </a:p>
          <a:p>
            <a:endParaRPr lang="da-DK" dirty="0"/>
          </a:p>
        </p:txBody>
      </p:sp>
      <p:pic>
        <p:nvPicPr>
          <p:cNvPr id="6" name="Picture 2" descr="http://www.mx.dk/diashow/6758/6758-jRpdQjS9HrDiHgXVByfu8A.jpg"/>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17252" r="1725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482925" y="1119063"/>
            <a:ext cx="5468613" cy="3477875"/>
          </a:xfrm>
          <a:prstGeom prst="rect">
            <a:avLst/>
          </a:prstGeom>
        </p:spPr>
        <p:txBody>
          <a:bodyPr wrap="square">
            <a:spAutoFit/>
          </a:bodyPr>
          <a:lstStyle/>
          <a:p>
            <a:pPr marL="285750" indent="-285750">
              <a:buFont typeface="Arial" panose="020B0604020202020204" pitchFamily="34" charset="0"/>
              <a:buChar char="•"/>
            </a:pPr>
            <a:r>
              <a:rPr lang="da-DK" sz="2000" dirty="0">
                <a:solidFill>
                  <a:schemeClr val="tx2"/>
                </a:solidFill>
              </a:rPr>
              <a:t>Samme skadelige og kræftfremkaldende stoffer som i cigaretter </a:t>
            </a:r>
          </a:p>
          <a:p>
            <a:pPr marL="742950" lvl="1" indent="-285750">
              <a:buFont typeface="Arial" panose="020B0604020202020204" pitchFamily="34" charset="0"/>
              <a:buChar char="•"/>
            </a:pPr>
            <a:r>
              <a:rPr lang="da-DK" sz="2000" dirty="0">
                <a:solidFill>
                  <a:srgbClr val="40203F"/>
                </a:solidFill>
              </a:rPr>
              <a:t>Nikotin og kulilte.</a:t>
            </a:r>
          </a:p>
          <a:p>
            <a:pPr marL="285750" indent="-285750">
              <a:buFont typeface="Arial" panose="020B0604020202020204" pitchFamily="34" charset="0"/>
              <a:buChar char="•"/>
            </a:pPr>
            <a:endParaRPr lang="da-DK" sz="2000" dirty="0">
              <a:solidFill>
                <a:schemeClr val="tx2"/>
              </a:solidFill>
            </a:endParaRPr>
          </a:p>
          <a:p>
            <a:pPr marL="285750" indent="-285750">
              <a:buFont typeface="Arial" panose="020B0604020202020204" pitchFamily="34" charset="0"/>
              <a:buChar char="•"/>
            </a:pPr>
            <a:r>
              <a:rPr lang="da-DK" sz="2000" dirty="0">
                <a:solidFill>
                  <a:schemeClr val="tx2"/>
                </a:solidFill>
              </a:rPr>
              <a:t>Uhygiejnisk (godt miljø for svampesporer og overførsel af vira og bakterier).</a:t>
            </a:r>
          </a:p>
          <a:p>
            <a:pPr marL="285750" indent="-285750">
              <a:buFont typeface="Arial" panose="020B0604020202020204" pitchFamily="34" charset="0"/>
              <a:buChar char="•"/>
            </a:pPr>
            <a:endParaRPr lang="da-DK" sz="2000" dirty="0">
              <a:solidFill>
                <a:schemeClr val="tx2"/>
              </a:solidFill>
            </a:endParaRPr>
          </a:p>
          <a:p>
            <a:pPr marL="285750" indent="-285750">
              <a:buFont typeface="Arial" panose="020B0604020202020204" pitchFamily="34" charset="0"/>
              <a:buChar char="•"/>
            </a:pPr>
            <a:r>
              <a:rPr lang="da-DK" sz="2000" dirty="0">
                <a:solidFill>
                  <a:schemeClr val="tx2"/>
                </a:solidFill>
              </a:rPr>
              <a:t>Kan føre til cigaretrygning.</a:t>
            </a:r>
          </a:p>
          <a:p>
            <a:pPr marL="285750" indent="-285750">
              <a:buFont typeface="Arial" panose="020B0604020202020204" pitchFamily="34" charset="0"/>
              <a:buChar char="•"/>
            </a:pPr>
            <a:endParaRPr lang="da-DK" sz="2000" dirty="0">
              <a:solidFill>
                <a:schemeClr val="tx2"/>
              </a:solidFill>
            </a:endParaRPr>
          </a:p>
          <a:p>
            <a:pPr marL="285750" indent="-285750">
              <a:buFont typeface="Arial" panose="020B0604020202020204" pitchFamily="34" charset="0"/>
              <a:buChar char="•"/>
            </a:pPr>
            <a:r>
              <a:rPr lang="da-DK" sz="2000" dirty="0">
                <a:solidFill>
                  <a:schemeClr val="tx2"/>
                </a:solidFill>
              </a:rPr>
              <a:t>Social afhængighed mere end fysisk.</a:t>
            </a:r>
          </a:p>
          <a:p>
            <a:pPr marL="285750" indent="-285750">
              <a:buFont typeface="Arial" panose="020B0604020202020204" pitchFamily="34" charset="0"/>
              <a:buChar char="•"/>
            </a:pPr>
            <a:endParaRPr lang="da-DK" sz="2000" dirty="0">
              <a:solidFill>
                <a:schemeClr val="tx2"/>
              </a:solidFill>
            </a:endParaRPr>
          </a:p>
        </p:txBody>
      </p:sp>
    </p:spTree>
    <p:extLst>
      <p:ext uri="{BB962C8B-B14F-4D97-AF65-F5344CB8AC3E}">
        <p14:creationId xmlns:p14="http://schemas.microsoft.com/office/powerpoint/2010/main" val="3252657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Opvarmet tobak</a:t>
            </a:r>
          </a:p>
        </p:txBody>
      </p:sp>
      <p:pic>
        <p:nvPicPr>
          <p:cNvPr id="1026" name="Picture 2" descr="6 important things to know about IQ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921" y="441325"/>
            <a:ext cx="4822825" cy="2512213"/>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655782" y="1697431"/>
            <a:ext cx="5828145" cy="5632311"/>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chemeClr val="tx2"/>
                </a:solidFill>
              </a:rPr>
              <a:t>Tobaks-pinde, der opvarmes.</a:t>
            </a:r>
          </a:p>
          <a:p>
            <a:endParaRPr lang="da-DK" dirty="0">
              <a:solidFill>
                <a:schemeClr val="tx2"/>
              </a:solidFill>
            </a:endParaRPr>
          </a:p>
          <a:p>
            <a:pPr marL="285750" indent="-285750">
              <a:buFont typeface="Arial" panose="020B0604020202020204" pitchFamily="34" charset="0"/>
              <a:buChar char="•"/>
            </a:pPr>
            <a:r>
              <a:rPr lang="da-DK" dirty="0">
                <a:solidFill>
                  <a:schemeClr val="tx2"/>
                </a:solidFill>
              </a:rPr>
              <a:t>”IQOS” markedsføres som røgfri tobak i ”Heat and </a:t>
            </a:r>
            <a:r>
              <a:rPr lang="da-DK" dirty="0" err="1">
                <a:solidFill>
                  <a:schemeClr val="tx2"/>
                </a:solidFill>
              </a:rPr>
              <a:t>Brew</a:t>
            </a:r>
            <a:r>
              <a:rPr lang="da-DK" dirty="0">
                <a:solidFill>
                  <a:schemeClr val="tx2"/>
                </a:solidFill>
              </a:rPr>
              <a:t>” </a:t>
            </a:r>
            <a:r>
              <a:rPr lang="da-DK" dirty="0" err="1">
                <a:solidFill>
                  <a:schemeClr val="tx2"/>
                </a:solidFill>
              </a:rPr>
              <a:t>flagship</a:t>
            </a:r>
            <a:r>
              <a:rPr lang="da-DK" dirty="0">
                <a:solidFill>
                  <a:schemeClr val="tx2"/>
                </a:solidFill>
              </a:rPr>
              <a:t>-stores, ved events, coaching og på sociale medier.</a:t>
            </a:r>
          </a:p>
          <a:p>
            <a:pPr marL="285750" indent="-285750">
              <a:buFont typeface="Arial" panose="020B0604020202020204" pitchFamily="34" charset="0"/>
              <a:buChar char="•"/>
            </a:pPr>
            <a:endParaRPr lang="da-DK" dirty="0">
              <a:solidFill>
                <a:schemeClr val="tx2"/>
              </a:solidFill>
            </a:endParaRPr>
          </a:p>
          <a:p>
            <a:pPr marL="285750" indent="-285750">
              <a:buFont typeface="Arial" panose="020B0604020202020204" pitchFamily="34" charset="0"/>
              <a:buChar char="•"/>
            </a:pPr>
            <a:r>
              <a:rPr lang="da-DK" dirty="0">
                <a:solidFill>
                  <a:schemeClr val="tx2"/>
                </a:solidFill>
              </a:rPr>
              <a:t>Ca. 1 pct. af befolkningen ryger dem. </a:t>
            </a:r>
          </a:p>
          <a:p>
            <a:r>
              <a:rPr lang="da-DK" dirty="0">
                <a:solidFill>
                  <a:schemeClr val="tx2"/>
                </a:solidFill>
              </a:rPr>
              <a:t>     0, 4 pct. blandt unge.</a:t>
            </a:r>
          </a:p>
          <a:p>
            <a:pPr marL="285750" indent="-285750">
              <a:buFont typeface="Arial" panose="020B0604020202020204" pitchFamily="34" charset="0"/>
              <a:buChar char="•"/>
            </a:pPr>
            <a:endParaRPr lang="da-DK" dirty="0">
              <a:solidFill>
                <a:schemeClr val="tx2"/>
              </a:solidFill>
            </a:endParaRPr>
          </a:p>
          <a:p>
            <a:pPr marL="285750" indent="-285750">
              <a:buFont typeface="Arial" panose="020B0604020202020204" pitchFamily="34" charset="0"/>
              <a:buChar char="•"/>
            </a:pPr>
            <a:r>
              <a:rPr lang="da-DK" dirty="0">
                <a:solidFill>
                  <a:schemeClr val="tx2"/>
                </a:solidFill>
              </a:rPr>
              <a:t>WHO: Ikke evidens for at de er mindre skadelige end cigaretter.</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endParaRPr lang="da-DK" dirty="0"/>
          </a:p>
          <a:p>
            <a:pPr marL="285750" indent="-285750">
              <a:buFont typeface="Arial" panose="020B0604020202020204" pitchFamily="34" charset="0"/>
              <a:buChar char="•"/>
            </a:pPr>
            <a:endParaRPr lang="da-DK" dirty="0"/>
          </a:p>
        </p:txBody>
      </p:sp>
      <p:pic>
        <p:nvPicPr>
          <p:cNvPr id="1028" name="Picture 4" descr="Philip Morris misleading the public about nicotine in heated tobacco — The  Bureau of Investigative Journalism (en-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818" y="4907774"/>
            <a:ext cx="2752437" cy="1763127"/>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p:cNvPicPr>
            <a:picLocks noChangeAspect="1"/>
          </p:cNvPicPr>
          <p:nvPr/>
        </p:nvPicPr>
        <p:blipFill rotWithShape="1">
          <a:blip r:embed="rId5">
            <a:extLst>
              <a:ext uri="{28A0092B-C50C-407E-A947-70E740481C1C}">
                <a14:useLocalDpi xmlns:a14="http://schemas.microsoft.com/office/drawing/2010/main" val="0"/>
              </a:ext>
            </a:extLst>
          </a:blip>
          <a:srcRect l="57439" t="28283" r="4739" b="22290"/>
          <a:stretch/>
        </p:blipFill>
        <p:spPr>
          <a:xfrm>
            <a:off x="6694921" y="3234972"/>
            <a:ext cx="4822825" cy="3664549"/>
          </a:xfrm>
          <a:prstGeom prst="rect">
            <a:avLst/>
          </a:prstGeom>
        </p:spPr>
      </p:pic>
      <p:sp>
        <p:nvSpPr>
          <p:cNvPr id="7" name="Rektangel 6"/>
          <p:cNvSpPr/>
          <p:nvPr/>
        </p:nvSpPr>
        <p:spPr>
          <a:xfrm>
            <a:off x="3655989" y="6150114"/>
            <a:ext cx="2894204" cy="707886"/>
          </a:xfrm>
          <a:prstGeom prst="rect">
            <a:avLst/>
          </a:prstGeom>
        </p:spPr>
        <p:txBody>
          <a:bodyPr wrap="square">
            <a:spAutoFit/>
          </a:bodyPr>
          <a:lstStyle/>
          <a:p>
            <a:r>
              <a:rPr lang="da-DK" sz="800" dirty="0">
                <a:solidFill>
                  <a:schemeClr val="tx2"/>
                </a:solidFill>
                <a:hlinkClick r:id="rId6"/>
              </a:rPr>
              <a:t>Danskernes Rygevaner, 2020,  </a:t>
            </a:r>
          </a:p>
          <a:p>
            <a:r>
              <a:rPr lang="da-DK" sz="800" dirty="0">
                <a:solidFill>
                  <a:schemeClr val="tx2"/>
                </a:solidFill>
                <a:hlinkClick r:id="rId7"/>
              </a:rPr>
              <a:t>§RØG – en undersøgelse af tobak, adfærd og regler</a:t>
            </a:r>
          </a:p>
          <a:p>
            <a:r>
              <a:rPr lang="en-US" sz="800" b="1" dirty="0">
                <a:hlinkClick r:id="rId8"/>
              </a:rPr>
              <a:t>WHO report on the global tobacco epidemic 2021: addressing new and emerging products</a:t>
            </a:r>
            <a:endParaRPr lang="en-US" sz="800" b="1" dirty="0"/>
          </a:p>
          <a:p>
            <a:r>
              <a:rPr lang="da-DK" sz="800" dirty="0">
                <a:solidFill>
                  <a:schemeClr val="tx2"/>
                </a:solidFill>
                <a:hlinkClick r:id="rId7"/>
              </a:rPr>
              <a:t> </a:t>
            </a:r>
            <a:endParaRPr lang="da-DK" sz="800" dirty="0">
              <a:solidFill>
                <a:schemeClr val="tx2"/>
              </a:solidFill>
            </a:endParaRPr>
          </a:p>
        </p:txBody>
      </p:sp>
    </p:spTree>
    <p:extLst>
      <p:ext uri="{BB962C8B-B14F-4D97-AF65-F5344CB8AC3E}">
        <p14:creationId xmlns:p14="http://schemas.microsoft.com/office/powerpoint/2010/main" val="1051439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E-cigaretter</a:t>
            </a:r>
          </a:p>
        </p:txBody>
      </p:sp>
      <p:pic>
        <p:nvPicPr>
          <p:cNvPr id="10" name="Picture 16" descr="types of e-cigaret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374" y="840206"/>
            <a:ext cx="4984471" cy="2078486"/>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p:cNvSpPr txBox="1"/>
          <p:nvPr/>
        </p:nvSpPr>
        <p:spPr>
          <a:xfrm>
            <a:off x="577658" y="1879449"/>
            <a:ext cx="5426329" cy="6463308"/>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chemeClr val="tx2"/>
                </a:solidFill>
              </a:rPr>
              <a:t>En væske opvarmes og forstøves og inhaleres. Der er mange forskellige typer.</a:t>
            </a:r>
          </a:p>
          <a:p>
            <a:endParaRPr lang="da-DK" dirty="0">
              <a:solidFill>
                <a:schemeClr val="tx2"/>
              </a:solidFill>
            </a:endParaRPr>
          </a:p>
          <a:p>
            <a:pPr marL="285750" indent="-285750">
              <a:buFont typeface="Arial" panose="020B0604020202020204" pitchFamily="34" charset="0"/>
              <a:buChar char="•"/>
            </a:pPr>
            <a:r>
              <a:rPr lang="da-DK" dirty="0">
                <a:solidFill>
                  <a:schemeClr val="tx2"/>
                </a:solidFill>
              </a:rPr>
              <a:t>Alle de store tobaksproducenter har investeret i e-cigaretter.</a:t>
            </a:r>
          </a:p>
          <a:p>
            <a:endParaRPr lang="da-DK" dirty="0">
              <a:solidFill>
                <a:schemeClr val="tx2"/>
              </a:solidFill>
            </a:endParaRPr>
          </a:p>
          <a:p>
            <a:pPr marL="285750" indent="-285750">
              <a:buFont typeface="Arial" panose="020B0604020202020204" pitchFamily="34" charset="0"/>
              <a:buChar char="•"/>
            </a:pPr>
            <a:r>
              <a:rPr lang="da-DK" dirty="0">
                <a:solidFill>
                  <a:schemeClr val="tx2"/>
                </a:solidFill>
              </a:rPr>
              <a:t>Alle andre smage end tobak og mentol er forbudt (per 1. april 2022).</a:t>
            </a:r>
          </a:p>
          <a:p>
            <a:pPr marL="285750" indent="-285750">
              <a:buFont typeface="Arial" panose="020B0604020202020204" pitchFamily="34" charset="0"/>
              <a:buChar char="•"/>
            </a:pPr>
            <a:endParaRPr lang="da-DK" dirty="0">
              <a:solidFill>
                <a:schemeClr val="tx2"/>
              </a:solidFill>
            </a:endParaRPr>
          </a:p>
          <a:p>
            <a:pPr marL="285750" indent="-285750">
              <a:buFont typeface="Arial" panose="020B0604020202020204" pitchFamily="34" charset="0"/>
              <a:buChar char="•"/>
            </a:pPr>
            <a:r>
              <a:rPr lang="da-DK" dirty="0">
                <a:solidFill>
                  <a:schemeClr val="tx2"/>
                </a:solidFill>
              </a:rPr>
              <a:t>Ca. 3-5 pct. af befolkningen ryger dem.</a:t>
            </a:r>
          </a:p>
          <a:p>
            <a:r>
              <a:rPr lang="da-DK" dirty="0">
                <a:solidFill>
                  <a:schemeClr val="tx2"/>
                </a:solidFill>
              </a:rPr>
              <a:t>      3,4 pct. blandt 15-29 årige. </a:t>
            </a:r>
          </a:p>
          <a:p>
            <a:pPr marL="285750" indent="-285750">
              <a:buFont typeface="Arial" panose="020B0604020202020204" pitchFamily="34" charset="0"/>
              <a:buChar char="•"/>
            </a:pPr>
            <a:endParaRPr lang="da-DK" dirty="0">
              <a:solidFill>
                <a:schemeClr val="tx2"/>
              </a:solidFill>
            </a:endParaRPr>
          </a:p>
          <a:p>
            <a:pPr marL="285750" indent="-285750">
              <a:buFont typeface="Arial" panose="020B0604020202020204" pitchFamily="34" charset="0"/>
              <a:buChar char="•"/>
            </a:pPr>
            <a:r>
              <a:rPr lang="da-DK" dirty="0">
                <a:solidFill>
                  <a:schemeClr val="tx2"/>
                </a:solidFill>
              </a:rPr>
              <a:t>Gateway til cigaretrygning.</a:t>
            </a:r>
          </a:p>
          <a:p>
            <a:endParaRPr lang="da-DK" dirty="0">
              <a:solidFill>
                <a:schemeClr val="tx2"/>
              </a:solidFill>
            </a:endParaRPr>
          </a:p>
          <a:p>
            <a:pPr marL="285750" indent="-285750">
              <a:buFont typeface="Arial" panose="020B0604020202020204" pitchFamily="34" charset="0"/>
              <a:buChar char="•"/>
            </a:pPr>
            <a:r>
              <a:rPr lang="da-DK" dirty="0">
                <a:solidFill>
                  <a:schemeClr val="tx2"/>
                </a:solidFill>
              </a:rPr>
              <a:t>WHO: der er ikke tvivl om, de er skadelige.</a:t>
            </a:r>
          </a:p>
          <a:p>
            <a:endParaRPr lang="da-DK" dirty="0">
              <a:solidFill>
                <a:schemeClr val="tx2"/>
              </a:solidFill>
            </a:endParaRP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pic>
        <p:nvPicPr>
          <p:cNvPr id="3" name="Billede 2"/>
          <p:cNvPicPr>
            <a:picLocks noChangeAspect="1"/>
          </p:cNvPicPr>
          <p:nvPr/>
        </p:nvPicPr>
        <p:blipFill>
          <a:blip r:embed="rId4"/>
          <a:stretch>
            <a:fillRect/>
          </a:stretch>
        </p:blipFill>
        <p:spPr>
          <a:xfrm>
            <a:off x="6615111" y="3407209"/>
            <a:ext cx="4842169" cy="3222243"/>
          </a:xfrm>
          <a:prstGeom prst="rect">
            <a:avLst/>
          </a:prstGeom>
        </p:spPr>
      </p:pic>
      <p:sp>
        <p:nvSpPr>
          <p:cNvPr id="6" name="Rektangel 5"/>
          <p:cNvSpPr/>
          <p:nvPr/>
        </p:nvSpPr>
        <p:spPr>
          <a:xfrm>
            <a:off x="0" y="6629452"/>
            <a:ext cx="11213440" cy="369332"/>
          </a:xfrm>
          <a:prstGeom prst="rect">
            <a:avLst/>
          </a:prstGeom>
        </p:spPr>
        <p:txBody>
          <a:bodyPr wrap="square">
            <a:spAutoFit/>
          </a:bodyPr>
          <a:lstStyle/>
          <a:p>
            <a:r>
              <a:rPr lang="da-DK" sz="1000" dirty="0">
                <a:solidFill>
                  <a:schemeClr val="tx2"/>
                </a:solidFill>
                <a:hlinkClick r:id="rId5"/>
              </a:rPr>
              <a:t>Danskernes Rygevaner, 2020,  </a:t>
            </a:r>
            <a:r>
              <a:rPr lang="da-DK" sz="1000" dirty="0">
                <a:solidFill>
                  <a:schemeClr val="tx2"/>
                </a:solidFill>
                <a:hlinkClick r:id="rId6"/>
              </a:rPr>
              <a:t>§RØG – en undersøgelse af tobak, adfærd og regler </a:t>
            </a:r>
            <a:r>
              <a:rPr lang="en-US" sz="1000" b="1" dirty="0">
                <a:hlinkClick r:id="rId7"/>
              </a:rPr>
              <a:t>WHO report on the global tobacco epidemic 2021: addressing new and emerging product</a:t>
            </a:r>
            <a:r>
              <a:rPr lang="en-US" sz="800" b="1" dirty="0">
                <a:hlinkClick r:id="rId7"/>
              </a:rPr>
              <a:t>s</a:t>
            </a:r>
            <a:endParaRPr lang="en-US" sz="800" b="1" dirty="0"/>
          </a:p>
          <a:p>
            <a:r>
              <a:rPr lang="da-DK" sz="800" dirty="0">
                <a:solidFill>
                  <a:schemeClr val="tx2"/>
                </a:solidFill>
                <a:hlinkClick r:id="rId6"/>
              </a:rPr>
              <a:t> </a:t>
            </a:r>
            <a:endParaRPr lang="da-DK" sz="800" dirty="0">
              <a:solidFill>
                <a:schemeClr val="tx2"/>
              </a:solidFill>
            </a:endParaRPr>
          </a:p>
        </p:txBody>
      </p:sp>
    </p:spTree>
    <p:extLst>
      <p:ext uri="{BB962C8B-B14F-4D97-AF65-F5344CB8AC3E}">
        <p14:creationId xmlns:p14="http://schemas.microsoft.com/office/powerpoint/2010/main" val="2268420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Er e-cigaretter en ‘gateway’ til cigaretter?</a:t>
            </a:r>
            <a:br>
              <a:rPr lang="da-DK" dirty="0"/>
            </a:br>
            <a:endParaRPr lang="da-DK" dirty="0"/>
          </a:p>
        </p:txBody>
      </p:sp>
      <p:sp>
        <p:nvSpPr>
          <p:cNvPr id="3" name="Pladsholder til indhold 2"/>
          <p:cNvSpPr>
            <a:spLocks noGrp="1"/>
          </p:cNvSpPr>
          <p:nvPr>
            <p:ph idx="1"/>
          </p:nvPr>
        </p:nvSpPr>
        <p:spPr>
          <a:xfrm>
            <a:off x="479425" y="1533341"/>
            <a:ext cx="11233150" cy="4449020"/>
          </a:xfrm>
        </p:spPr>
        <p:txBody>
          <a:bodyPr>
            <a:normAutofit/>
          </a:bodyPr>
          <a:lstStyle/>
          <a:p>
            <a:pPr marL="0" indent="0">
              <a:buNone/>
            </a:pPr>
            <a:r>
              <a:rPr lang="da-DK" sz="2400" b="1" dirty="0">
                <a:solidFill>
                  <a:srgbClr val="000000"/>
                </a:solidFill>
              </a:rPr>
              <a:t>Et systematisk </a:t>
            </a:r>
            <a:r>
              <a:rPr lang="da-DK" sz="2400" b="1" dirty="0" err="1">
                <a:solidFill>
                  <a:srgbClr val="000000"/>
                </a:solidFill>
              </a:rPr>
              <a:t>review</a:t>
            </a:r>
            <a:r>
              <a:rPr lang="da-DK" sz="2400" b="1" dirty="0">
                <a:solidFill>
                  <a:srgbClr val="000000"/>
                </a:solidFill>
              </a:rPr>
              <a:t> </a:t>
            </a:r>
            <a:r>
              <a:rPr lang="da-DK" sz="2400" dirty="0">
                <a:solidFill>
                  <a:srgbClr val="000000"/>
                </a:solidFill>
              </a:rPr>
              <a:t>med tal fra hele verden viser, at børn og unge, der ryger e-cigaretter (også kun på eksperimentel basis), har dobbelt så stor sandsynlighed for at begynde at ryge cigaretter senere i livet. </a:t>
            </a:r>
          </a:p>
          <a:p>
            <a:pPr marL="0" indent="0">
              <a:buNone/>
            </a:pPr>
            <a:endParaRPr lang="da-DK" dirty="0">
              <a:solidFill>
                <a:srgbClr val="000000"/>
              </a:solidFill>
            </a:endParaRPr>
          </a:p>
          <a:p>
            <a:pPr marL="0" indent="0">
              <a:buNone/>
            </a:pPr>
            <a:endParaRPr lang="da-DK" dirty="0">
              <a:solidFill>
                <a:srgbClr val="000000"/>
              </a:solidFill>
            </a:endParaRPr>
          </a:p>
          <a:p>
            <a:pPr marL="0" indent="0">
              <a:buNone/>
            </a:pPr>
            <a:endParaRPr lang="da-DK" dirty="0">
              <a:solidFill>
                <a:srgbClr val="000000"/>
              </a:solidFill>
            </a:endParaRPr>
          </a:p>
          <a:p>
            <a:pPr marL="0" indent="0">
              <a:buNone/>
            </a:pPr>
            <a:endParaRPr lang="da-DK" dirty="0">
              <a:solidFill>
                <a:srgbClr val="000000"/>
              </a:solidFill>
            </a:endParaRPr>
          </a:p>
          <a:p>
            <a:pPr marL="0" indent="0">
              <a:buNone/>
            </a:pPr>
            <a:endParaRPr lang="da-DK" dirty="0">
              <a:solidFill>
                <a:srgbClr val="000000"/>
              </a:solidFill>
            </a:endParaRPr>
          </a:p>
          <a:p>
            <a:pPr marL="0" indent="0">
              <a:buNone/>
            </a:pPr>
            <a:endParaRPr lang="da-DK" dirty="0">
              <a:solidFill>
                <a:srgbClr val="000000"/>
              </a:solidFill>
            </a:endParaRPr>
          </a:p>
          <a:p>
            <a:pPr marL="0" indent="0">
              <a:buNone/>
            </a:pPr>
            <a:r>
              <a:rPr lang="da-DK" sz="2400" dirty="0">
                <a:solidFill>
                  <a:srgbClr val="000000"/>
                </a:solidFill>
              </a:rPr>
              <a:t>E-cigaretter kan således gøre unge fortrolige med rygning</a:t>
            </a:r>
          </a:p>
          <a:p>
            <a:pPr marL="0" indent="0">
              <a:buNone/>
            </a:pPr>
            <a:endParaRPr lang="da-DK" dirty="0">
              <a:solidFill>
                <a:srgbClr val="000000"/>
              </a:solidFill>
            </a:endParaRPr>
          </a:p>
          <a:p>
            <a:pPr marL="0" indent="0">
              <a:buNone/>
            </a:pPr>
            <a:endParaRPr lang="da-DK" dirty="0">
              <a:solidFill>
                <a:srgbClr val="000000"/>
              </a:solidFill>
            </a:endParaRPr>
          </a:p>
          <a:p>
            <a:pPr marL="0" indent="0">
              <a:buNone/>
            </a:pPr>
            <a:endParaRPr lang="da-DK" dirty="0">
              <a:solidFill>
                <a:srgbClr val="000000"/>
              </a:solidFill>
            </a:endParaRPr>
          </a:p>
        </p:txBody>
      </p:sp>
      <p:sp>
        <p:nvSpPr>
          <p:cNvPr id="4" name="Pladsholder til tekst 3"/>
          <p:cNvSpPr>
            <a:spLocks noGrp="1"/>
          </p:cNvSpPr>
          <p:nvPr>
            <p:ph type="body" sz="quarter" idx="14"/>
          </p:nvPr>
        </p:nvSpPr>
        <p:spPr/>
        <p:txBody>
          <a:bodyPr/>
          <a:lstStyle/>
          <a:p>
            <a:endParaRPr lang="da-DK"/>
          </a:p>
        </p:txBody>
      </p:sp>
      <p:sp>
        <p:nvSpPr>
          <p:cNvPr id="5" name="Ellipse 4"/>
          <p:cNvSpPr>
            <a:spLocks/>
          </p:cNvSpPr>
          <p:nvPr/>
        </p:nvSpPr>
        <p:spPr bwMode="auto">
          <a:xfrm>
            <a:off x="3433010" y="2863595"/>
            <a:ext cx="1764631" cy="1727321"/>
          </a:xfrm>
          <a:prstGeom prst="ellipse">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da-DK" sz="1600" b="1" dirty="0">
                <a:solidFill>
                  <a:schemeClr val="tx2"/>
                </a:solidFill>
              </a:rPr>
              <a:t>Brug af e-cigaretter som unge</a:t>
            </a:r>
          </a:p>
        </p:txBody>
      </p:sp>
      <p:sp>
        <p:nvSpPr>
          <p:cNvPr id="6" name="Ellipse 5"/>
          <p:cNvSpPr>
            <a:spLocks/>
          </p:cNvSpPr>
          <p:nvPr/>
        </p:nvSpPr>
        <p:spPr bwMode="auto">
          <a:xfrm>
            <a:off x="6730837" y="2863595"/>
            <a:ext cx="1787519" cy="1727322"/>
          </a:xfrm>
          <a:prstGeom prst="ellipse">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da-DK" sz="1600" b="1" dirty="0">
                <a:solidFill>
                  <a:schemeClr val="tx2"/>
                </a:solidFill>
              </a:rPr>
              <a:t>Rygning senere i livet</a:t>
            </a:r>
            <a:endParaRPr lang="da-DK" sz="1600" dirty="0">
              <a:solidFill>
                <a:schemeClr val="tx2"/>
              </a:solidFill>
            </a:endParaRPr>
          </a:p>
        </p:txBody>
      </p:sp>
      <p:sp>
        <p:nvSpPr>
          <p:cNvPr id="7" name="Højrepil 6"/>
          <p:cNvSpPr/>
          <p:nvPr/>
        </p:nvSpPr>
        <p:spPr>
          <a:xfrm>
            <a:off x="5438274" y="3502737"/>
            <a:ext cx="1090863" cy="6563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p:cNvSpPr/>
          <p:nvPr/>
        </p:nvSpPr>
        <p:spPr>
          <a:xfrm rot="10800000" flipV="1">
            <a:off x="705769" y="6101168"/>
            <a:ext cx="10491538" cy="430887"/>
          </a:xfrm>
          <a:prstGeom prst="rect">
            <a:avLst/>
          </a:prstGeom>
        </p:spPr>
        <p:txBody>
          <a:bodyPr wrap="square">
            <a:spAutoFit/>
          </a:bodyPr>
          <a:lstStyle/>
          <a:p>
            <a:r>
              <a:rPr lang="da-DK" sz="1100" dirty="0" err="1">
                <a:solidFill>
                  <a:srgbClr val="40203F"/>
                </a:solidFill>
              </a:rPr>
              <a:t>Yoong</a:t>
            </a:r>
            <a:r>
              <a:rPr lang="da-DK" sz="1100" dirty="0">
                <a:solidFill>
                  <a:srgbClr val="40203F"/>
                </a:solidFill>
              </a:rPr>
              <a:t> SL, Hall A, Leonard A, </a:t>
            </a:r>
            <a:r>
              <a:rPr lang="da-DK" sz="1100" dirty="0" err="1">
                <a:solidFill>
                  <a:srgbClr val="40203F"/>
                </a:solidFill>
              </a:rPr>
              <a:t>McCrabb</a:t>
            </a:r>
            <a:r>
              <a:rPr lang="da-DK" sz="1100" dirty="0">
                <a:solidFill>
                  <a:srgbClr val="40203F"/>
                </a:solidFill>
              </a:rPr>
              <a:t> S, Wiggers J, </a:t>
            </a:r>
            <a:r>
              <a:rPr lang="da-DK" sz="1100" dirty="0" err="1">
                <a:solidFill>
                  <a:srgbClr val="40203F"/>
                </a:solidFill>
              </a:rPr>
              <a:t>Tursdan</a:t>
            </a:r>
            <a:r>
              <a:rPr lang="da-DK" sz="1100" dirty="0">
                <a:solidFill>
                  <a:srgbClr val="40203F"/>
                </a:solidFill>
              </a:rPr>
              <a:t> </a:t>
            </a:r>
            <a:r>
              <a:rPr lang="da-DK" sz="1100" dirty="0" err="1">
                <a:solidFill>
                  <a:srgbClr val="40203F"/>
                </a:solidFill>
              </a:rPr>
              <a:t>d’Espaignet</a:t>
            </a:r>
            <a:r>
              <a:rPr lang="da-DK" sz="1100" dirty="0">
                <a:solidFill>
                  <a:srgbClr val="40203F"/>
                </a:solidFill>
              </a:rPr>
              <a:t> E, et al. Association </a:t>
            </a:r>
            <a:r>
              <a:rPr lang="da-DK" sz="1100" dirty="0" err="1">
                <a:solidFill>
                  <a:srgbClr val="40203F"/>
                </a:solidFill>
              </a:rPr>
              <a:t>between</a:t>
            </a:r>
            <a:r>
              <a:rPr lang="da-DK" sz="1100" dirty="0">
                <a:solidFill>
                  <a:srgbClr val="40203F"/>
                </a:solidFill>
              </a:rPr>
              <a:t> </a:t>
            </a:r>
            <a:r>
              <a:rPr lang="da-DK" sz="1100" dirty="0" err="1">
                <a:solidFill>
                  <a:srgbClr val="40203F"/>
                </a:solidFill>
              </a:rPr>
              <a:t>electronic</a:t>
            </a:r>
            <a:r>
              <a:rPr lang="da-DK" sz="1100" dirty="0">
                <a:solidFill>
                  <a:srgbClr val="40203F"/>
                </a:solidFill>
              </a:rPr>
              <a:t> </a:t>
            </a:r>
            <a:r>
              <a:rPr lang="da-DK" sz="1100" dirty="0" err="1">
                <a:solidFill>
                  <a:srgbClr val="40203F"/>
                </a:solidFill>
              </a:rPr>
              <a:t>nicotine</a:t>
            </a:r>
            <a:r>
              <a:rPr lang="da-DK" sz="1100" dirty="0">
                <a:solidFill>
                  <a:srgbClr val="40203F"/>
                </a:solidFill>
              </a:rPr>
              <a:t> </a:t>
            </a:r>
            <a:r>
              <a:rPr lang="da-DK" sz="1100" dirty="0" err="1">
                <a:solidFill>
                  <a:srgbClr val="40203F"/>
                </a:solidFill>
              </a:rPr>
              <a:t>delivery</a:t>
            </a:r>
            <a:r>
              <a:rPr lang="da-DK" sz="1100" dirty="0">
                <a:solidFill>
                  <a:srgbClr val="40203F"/>
                </a:solidFill>
              </a:rPr>
              <a:t> systems and </a:t>
            </a:r>
            <a:r>
              <a:rPr lang="da-DK" sz="1100" dirty="0" err="1">
                <a:solidFill>
                  <a:srgbClr val="40203F"/>
                </a:solidFill>
              </a:rPr>
              <a:t>electronic</a:t>
            </a:r>
            <a:r>
              <a:rPr lang="da-DK" sz="1100" dirty="0">
                <a:solidFill>
                  <a:srgbClr val="40203F"/>
                </a:solidFill>
              </a:rPr>
              <a:t> non-</a:t>
            </a:r>
            <a:r>
              <a:rPr lang="da-DK" sz="1100" dirty="0" err="1">
                <a:solidFill>
                  <a:srgbClr val="40203F"/>
                </a:solidFill>
              </a:rPr>
              <a:t>nicotine</a:t>
            </a:r>
            <a:r>
              <a:rPr lang="da-DK" sz="1100" dirty="0">
                <a:solidFill>
                  <a:srgbClr val="40203F"/>
                </a:solidFill>
              </a:rPr>
              <a:t> </a:t>
            </a:r>
            <a:r>
              <a:rPr lang="da-DK" sz="1100" dirty="0" err="1">
                <a:solidFill>
                  <a:srgbClr val="40203F"/>
                </a:solidFill>
              </a:rPr>
              <a:t>delivery</a:t>
            </a:r>
            <a:r>
              <a:rPr lang="da-DK" sz="1100" dirty="0">
                <a:solidFill>
                  <a:srgbClr val="40203F"/>
                </a:solidFill>
              </a:rPr>
              <a:t> systems with initiation of </a:t>
            </a:r>
            <a:r>
              <a:rPr lang="da-DK" sz="1100" dirty="0" err="1">
                <a:solidFill>
                  <a:srgbClr val="40203F"/>
                </a:solidFill>
              </a:rPr>
              <a:t>tobacco</a:t>
            </a:r>
            <a:r>
              <a:rPr lang="da-DK" sz="1100" dirty="0">
                <a:solidFill>
                  <a:srgbClr val="40203F"/>
                </a:solidFill>
              </a:rPr>
              <a:t> </a:t>
            </a:r>
            <a:r>
              <a:rPr lang="da-DK" sz="1100" dirty="0" err="1">
                <a:solidFill>
                  <a:srgbClr val="40203F"/>
                </a:solidFill>
              </a:rPr>
              <a:t>use</a:t>
            </a:r>
            <a:r>
              <a:rPr lang="da-DK" sz="1100" dirty="0">
                <a:solidFill>
                  <a:srgbClr val="40203F"/>
                </a:solidFill>
              </a:rPr>
              <a:t> in </a:t>
            </a:r>
            <a:r>
              <a:rPr lang="da-DK" sz="1100" dirty="0" err="1">
                <a:solidFill>
                  <a:srgbClr val="40203F"/>
                </a:solidFill>
              </a:rPr>
              <a:t>individuals</a:t>
            </a:r>
            <a:r>
              <a:rPr lang="da-DK" sz="1100" dirty="0">
                <a:solidFill>
                  <a:srgbClr val="40203F"/>
                </a:solidFill>
              </a:rPr>
              <a:t> </a:t>
            </a:r>
            <a:r>
              <a:rPr lang="da-DK" sz="1100" dirty="0" err="1">
                <a:solidFill>
                  <a:srgbClr val="40203F"/>
                </a:solidFill>
              </a:rPr>
              <a:t>aged</a:t>
            </a:r>
            <a:r>
              <a:rPr lang="da-DK" sz="1100" dirty="0">
                <a:solidFill>
                  <a:srgbClr val="40203F"/>
                </a:solidFill>
              </a:rPr>
              <a:t> &lt;20 </a:t>
            </a:r>
            <a:r>
              <a:rPr lang="da-DK" sz="1100" dirty="0" err="1">
                <a:solidFill>
                  <a:srgbClr val="40203F"/>
                </a:solidFill>
              </a:rPr>
              <a:t>years</a:t>
            </a:r>
            <a:r>
              <a:rPr lang="da-DK" sz="1100" dirty="0">
                <a:solidFill>
                  <a:srgbClr val="40203F"/>
                </a:solidFill>
              </a:rPr>
              <a:t> </a:t>
            </a:r>
            <a:r>
              <a:rPr lang="en-US" sz="1100" dirty="0">
                <a:solidFill>
                  <a:srgbClr val="40203F"/>
                </a:solidFill>
              </a:rPr>
              <a:t>- a systematic review and meta-analysis. PLOS One. [in press]</a:t>
            </a:r>
            <a:endParaRPr lang="da-DK" sz="1100" dirty="0">
              <a:solidFill>
                <a:srgbClr val="40203F"/>
              </a:solidFill>
            </a:endParaRPr>
          </a:p>
        </p:txBody>
      </p:sp>
      <p:sp>
        <p:nvSpPr>
          <p:cNvPr id="9" name="Rektangel 8"/>
          <p:cNvSpPr/>
          <p:nvPr/>
        </p:nvSpPr>
        <p:spPr>
          <a:xfrm>
            <a:off x="705769" y="6532056"/>
            <a:ext cx="8079179" cy="276999"/>
          </a:xfrm>
          <a:prstGeom prst="rect">
            <a:avLst/>
          </a:prstGeom>
        </p:spPr>
        <p:txBody>
          <a:bodyPr wrap="square">
            <a:spAutoFit/>
          </a:bodyPr>
          <a:lstStyle/>
          <a:p>
            <a:r>
              <a:rPr lang="da-DK" sz="1200" dirty="0">
                <a:solidFill>
                  <a:schemeClr val="tx2"/>
                </a:solidFill>
              </a:rPr>
              <a:t>§RØG – En undersøgelse af tobak, adfærd og regler, 2022 (SIF)</a:t>
            </a:r>
          </a:p>
        </p:txBody>
      </p:sp>
    </p:spTree>
    <p:extLst>
      <p:ext uri="{BB962C8B-B14F-4D97-AF65-F5344CB8AC3E}">
        <p14:creationId xmlns:p14="http://schemas.microsoft.com/office/powerpoint/2010/main" val="36279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349C70E-4D1F-1C42-A91C-02C693FB7085}"/>
              </a:ext>
            </a:extLst>
          </p:cNvPr>
          <p:cNvPicPr>
            <a:picLocks noChangeAspect="1"/>
          </p:cNvPicPr>
          <p:nvPr/>
        </p:nvPicPr>
        <p:blipFill>
          <a:blip r:embed="rId3"/>
          <a:stretch>
            <a:fillRect/>
          </a:stretch>
        </p:blipFill>
        <p:spPr>
          <a:xfrm>
            <a:off x="-22226" y="0"/>
            <a:ext cx="12214225" cy="6858000"/>
          </a:xfrm>
          <a:prstGeom prst="rect">
            <a:avLst/>
          </a:prstGeom>
        </p:spPr>
      </p:pic>
    </p:spTree>
    <p:extLst>
      <p:ext uri="{BB962C8B-B14F-4D97-AF65-F5344CB8AC3E}">
        <p14:creationId xmlns:p14="http://schemas.microsoft.com/office/powerpoint/2010/main" val="70425550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Snus og nikotinposer</a:t>
            </a:r>
          </a:p>
        </p:txBody>
      </p:sp>
      <p:pic>
        <p:nvPicPr>
          <p:cNvPr id="10" name="Billede 9"/>
          <p:cNvPicPr>
            <a:picLocks noChangeAspect="1"/>
          </p:cNvPicPr>
          <p:nvPr/>
        </p:nvPicPr>
        <p:blipFill>
          <a:blip r:embed="rId3"/>
          <a:stretch>
            <a:fillRect/>
          </a:stretch>
        </p:blipFill>
        <p:spPr>
          <a:xfrm>
            <a:off x="8123021" y="1161059"/>
            <a:ext cx="2390209" cy="1972551"/>
          </a:xfrm>
          <a:prstGeom prst="rect">
            <a:avLst/>
          </a:prstGeom>
        </p:spPr>
      </p:pic>
      <p:sp>
        <p:nvSpPr>
          <p:cNvPr id="13" name="Tekstfelt 12"/>
          <p:cNvSpPr txBox="1"/>
          <p:nvPr/>
        </p:nvSpPr>
        <p:spPr>
          <a:xfrm>
            <a:off x="344158" y="1453881"/>
            <a:ext cx="5483112" cy="6678751"/>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Tre typer: snus (ulovligt), tyggetobak og nikotinposer (pt. mest udbredt).</a:t>
            </a:r>
          </a:p>
          <a:p>
            <a:endParaRPr lang="da-DK" sz="2000" dirty="0">
              <a:solidFill>
                <a:schemeClr val="tx2"/>
              </a:solidFill>
            </a:endParaRPr>
          </a:p>
          <a:p>
            <a:pPr marL="285750" indent="-285750">
              <a:buFont typeface="Arial" panose="020B0604020202020204" pitchFamily="34" charset="0"/>
              <a:buChar char="•"/>
            </a:pPr>
            <a:r>
              <a:rPr lang="da-DK" sz="2000" dirty="0">
                <a:solidFill>
                  <a:schemeClr val="tx2"/>
                </a:solidFill>
              </a:rPr>
              <a:t>Ingen øvre grænse for nikotin-indhold. Ingen regulering af indhold. Smag af f.eks. </a:t>
            </a:r>
            <a:r>
              <a:rPr lang="da-DK" sz="2000" dirty="0" err="1">
                <a:solidFill>
                  <a:schemeClr val="tx2"/>
                </a:solidFill>
              </a:rPr>
              <a:t>mint</a:t>
            </a:r>
            <a:r>
              <a:rPr lang="da-DK" sz="2000" dirty="0">
                <a:solidFill>
                  <a:schemeClr val="tx2"/>
                </a:solidFill>
              </a:rPr>
              <a:t>, lakrids, karamel. </a:t>
            </a:r>
          </a:p>
          <a:p>
            <a:pPr marL="285750" indent="-285750">
              <a:buFont typeface="Arial" panose="020B0604020202020204" pitchFamily="34" charset="0"/>
              <a:buChar char="•"/>
            </a:pPr>
            <a:endParaRPr lang="da-DK" sz="2000" dirty="0">
              <a:solidFill>
                <a:schemeClr val="tx2"/>
              </a:solidFill>
            </a:endParaRPr>
          </a:p>
          <a:p>
            <a:pPr marL="285750" indent="-285750">
              <a:buFont typeface="Arial" panose="020B0604020202020204" pitchFamily="34" charset="0"/>
              <a:buChar char="•"/>
            </a:pPr>
            <a:r>
              <a:rPr lang="da-DK" sz="2000" dirty="0">
                <a:solidFill>
                  <a:schemeClr val="tx2"/>
                </a:solidFill>
              </a:rPr>
              <a:t>Stigende forbrug blandt unge: </a:t>
            </a:r>
          </a:p>
          <a:p>
            <a:pPr marL="285750" indent="-285750">
              <a:buFont typeface="Arial" panose="020B0604020202020204" pitchFamily="34" charset="0"/>
              <a:buChar char="•"/>
            </a:pPr>
            <a:r>
              <a:rPr lang="da-DK" sz="2000" dirty="0">
                <a:solidFill>
                  <a:schemeClr val="tx2"/>
                </a:solidFill>
              </a:rPr>
              <a:t>Ca. 7,5 pct. af kvinderne bruger dem og 15,7 pct. af de unge mænd. </a:t>
            </a:r>
          </a:p>
          <a:p>
            <a:pPr marL="285750" indent="-285750">
              <a:buFont typeface="Arial" panose="020B0604020202020204" pitchFamily="34" charset="0"/>
              <a:buChar char="•"/>
            </a:pPr>
            <a:endParaRPr lang="da-DK" sz="2000" dirty="0">
              <a:solidFill>
                <a:schemeClr val="tx2"/>
              </a:solidFill>
            </a:endParaRPr>
          </a:p>
          <a:p>
            <a:pPr marL="285750" indent="-285750">
              <a:buFont typeface="Arial" panose="020B0604020202020204" pitchFamily="34" charset="0"/>
              <a:buChar char="•"/>
            </a:pPr>
            <a:r>
              <a:rPr lang="da-DK" sz="2000" dirty="0">
                <a:solidFill>
                  <a:schemeClr val="tx2"/>
                </a:solidFill>
              </a:rPr>
              <a:t>Nikotinposer: Billige, ingen regulering af smag eller af pakkens udseende. </a:t>
            </a:r>
          </a:p>
          <a:p>
            <a:endParaRPr lang="da-DK" sz="2000" dirty="0">
              <a:solidFill>
                <a:schemeClr val="tx2"/>
              </a:solidFill>
            </a:endParaRPr>
          </a:p>
          <a:p>
            <a:pPr marL="285750" indent="-285750">
              <a:buFont typeface="Arial" panose="020B0604020202020204" pitchFamily="34" charset="0"/>
              <a:buChar char="•"/>
            </a:pPr>
            <a:r>
              <a:rPr lang="da-DK" sz="2000" dirty="0">
                <a:solidFill>
                  <a:schemeClr val="tx2"/>
                </a:solidFill>
              </a:rPr>
              <a:t>Nikotinen er skadelig. Vi kender ikke langtidskonsekvenser hos unge.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pic>
        <p:nvPicPr>
          <p:cNvPr id="11" name="Billede 10"/>
          <p:cNvPicPr>
            <a:picLocks noChangeAspect="1"/>
          </p:cNvPicPr>
          <p:nvPr/>
        </p:nvPicPr>
        <p:blipFill>
          <a:blip r:embed="rId4"/>
          <a:stretch>
            <a:fillRect/>
          </a:stretch>
        </p:blipFill>
        <p:spPr>
          <a:xfrm>
            <a:off x="7276666" y="3718791"/>
            <a:ext cx="4082920" cy="2294082"/>
          </a:xfrm>
          <a:prstGeom prst="rect">
            <a:avLst/>
          </a:prstGeom>
        </p:spPr>
      </p:pic>
      <p:sp>
        <p:nvSpPr>
          <p:cNvPr id="6" name="Rektangel 5"/>
          <p:cNvSpPr/>
          <p:nvPr/>
        </p:nvSpPr>
        <p:spPr>
          <a:xfrm>
            <a:off x="194550" y="6290898"/>
            <a:ext cx="10431019" cy="338554"/>
          </a:xfrm>
          <a:prstGeom prst="rect">
            <a:avLst/>
          </a:prstGeom>
        </p:spPr>
        <p:txBody>
          <a:bodyPr wrap="square">
            <a:spAutoFit/>
          </a:bodyPr>
          <a:lstStyle/>
          <a:p>
            <a:r>
              <a:rPr lang="da-DK" sz="800" dirty="0">
                <a:solidFill>
                  <a:schemeClr val="tx2"/>
                </a:solidFill>
                <a:hlinkClick r:id="rId5"/>
              </a:rPr>
              <a:t> </a:t>
            </a:r>
          </a:p>
          <a:p>
            <a:r>
              <a:rPr lang="da-DK" sz="800" dirty="0">
                <a:solidFill>
                  <a:schemeClr val="tx2"/>
                </a:solidFill>
                <a:hlinkClick r:id="rId6"/>
              </a:rPr>
              <a:t>§RØG – en undersøgelse af tobak, adfærd og regler </a:t>
            </a:r>
            <a:endParaRPr lang="da-DK" sz="800" dirty="0">
              <a:solidFill>
                <a:schemeClr val="tx2"/>
              </a:solidFill>
            </a:endParaRPr>
          </a:p>
        </p:txBody>
      </p:sp>
    </p:spTree>
    <p:extLst>
      <p:ext uri="{BB962C8B-B14F-4D97-AF65-F5344CB8AC3E}">
        <p14:creationId xmlns:p14="http://schemas.microsoft.com/office/powerpoint/2010/main" val="111791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Nikotin</a:t>
            </a:r>
          </a:p>
        </p:txBody>
      </p:sp>
    </p:spTree>
    <p:extLst>
      <p:ext uri="{BB962C8B-B14F-4D97-AF65-F5344CB8AC3E}">
        <p14:creationId xmlns:p14="http://schemas.microsoft.com/office/powerpoint/2010/main" val="867914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Nikotin er fællesnævneren</a:t>
            </a:r>
          </a:p>
        </p:txBody>
      </p:sp>
      <p:sp>
        <p:nvSpPr>
          <p:cNvPr id="3" name="Pladsholder til tekst 2"/>
          <p:cNvSpPr>
            <a:spLocks noGrp="1"/>
          </p:cNvSpPr>
          <p:nvPr>
            <p:ph type="body" sz="quarter" idx="14"/>
          </p:nvPr>
        </p:nvSpPr>
        <p:spPr/>
        <p:txBody>
          <a:bodyPr/>
          <a:lstStyle/>
          <a:p>
            <a:r>
              <a:rPr lang="da-DK" dirty="0"/>
              <a:t>Hvad er nikotin?</a:t>
            </a:r>
          </a:p>
        </p:txBody>
      </p:sp>
      <p:sp>
        <p:nvSpPr>
          <p:cNvPr id="4" name="Pladsholder til tekst 3"/>
          <p:cNvSpPr>
            <a:spLocks noGrp="1"/>
          </p:cNvSpPr>
          <p:nvPr>
            <p:ph type="body" sz="quarter" idx="19"/>
          </p:nvPr>
        </p:nvSpPr>
        <p:spPr>
          <a:xfrm>
            <a:off x="8418927" y="2476500"/>
            <a:ext cx="2376000" cy="2997200"/>
          </a:xfrm>
        </p:spPr>
        <p:txBody>
          <a:bodyPr/>
          <a:lstStyle/>
          <a:p>
            <a:r>
              <a:rPr lang="da-DK" dirty="0"/>
              <a:t>Produkterne er designet til at gøre brugerne afhængige af dem</a:t>
            </a:r>
          </a:p>
        </p:txBody>
      </p:sp>
      <p:sp>
        <p:nvSpPr>
          <p:cNvPr id="5" name="Pladsholder til tekst 4"/>
          <p:cNvSpPr>
            <a:spLocks noGrp="1"/>
          </p:cNvSpPr>
          <p:nvPr>
            <p:ph type="body" sz="quarter" idx="21"/>
          </p:nvPr>
        </p:nvSpPr>
        <p:spPr>
          <a:xfrm>
            <a:off x="8418927" y="2159000"/>
            <a:ext cx="2376000" cy="203200"/>
          </a:xfrm>
        </p:spPr>
        <p:txBody>
          <a:bodyPr>
            <a:noAutofit/>
          </a:bodyPr>
          <a:lstStyle/>
          <a:p>
            <a:r>
              <a:rPr lang="da-DK" sz="1600" dirty="0"/>
              <a:t>Afhængighedsskabende </a:t>
            </a:r>
          </a:p>
        </p:txBody>
      </p:sp>
      <p:sp>
        <p:nvSpPr>
          <p:cNvPr id="6" name="Pladsholder til tekst 5"/>
          <p:cNvSpPr>
            <a:spLocks noGrp="1"/>
          </p:cNvSpPr>
          <p:nvPr>
            <p:ph type="body" sz="quarter" idx="22"/>
          </p:nvPr>
        </p:nvSpPr>
        <p:spPr>
          <a:xfrm>
            <a:off x="2585073" y="2565400"/>
            <a:ext cx="2376000" cy="2997200"/>
          </a:xfrm>
        </p:spPr>
        <p:txBody>
          <a:bodyPr/>
          <a:lstStyle/>
          <a:p>
            <a:r>
              <a:rPr lang="da-DK" dirty="0"/>
              <a:t>Nikotin er et stof, som dannes i tobaksplanter til forsvar mod insekter. Det har tidligere været anvendt som sprøjtegift i landbruget. </a:t>
            </a:r>
          </a:p>
          <a:p>
            <a:endParaRPr lang="da-DK" dirty="0"/>
          </a:p>
          <a:p>
            <a:endParaRPr lang="da-DK" dirty="0"/>
          </a:p>
        </p:txBody>
      </p:sp>
      <p:sp>
        <p:nvSpPr>
          <p:cNvPr id="7" name="Pladsholder til tekst 6"/>
          <p:cNvSpPr>
            <a:spLocks noGrp="1"/>
          </p:cNvSpPr>
          <p:nvPr>
            <p:ph type="body" sz="quarter" idx="24"/>
          </p:nvPr>
        </p:nvSpPr>
        <p:spPr>
          <a:xfrm>
            <a:off x="2585073" y="2159000"/>
            <a:ext cx="2376000" cy="292100"/>
          </a:xfrm>
        </p:spPr>
        <p:txBody>
          <a:bodyPr>
            <a:normAutofit/>
          </a:bodyPr>
          <a:lstStyle/>
          <a:p>
            <a:r>
              <a:rPr lang="da-DK" sz="1600" dirty="0"/>
              <a:t>Nikotin er et giftstof </a:t>
            </a:r>
          </a:p>
        </p:txBody>
      </p:sp>
      <p:pic>
        <p:nvPicPr>
          <p:cNvPr id="9" name="Billede 8">
            <a:extLst>
              <a:ext uri="{FF2B5EF4-FFF2-40B4-BE49-F238E27FC236}">
                <a16:creationId xmlns:a16="http://schemas.microsoft.com/office/drawing/2014/main" id="{D77CCC60-F54D-5714-6DF0-46FB7AA1072E}"/>
              </a:ext>
            </a:extLst>
          </p:cNvPr>
          <p:cNvPicPr>
            <a:picLocks noChangeAspect="1"/>
          </p:cNvPicPr>
          <p:nvPr/>
        </p:nvPicPr>
        <p:blipFill>
          <a:blip r:embed="rId3"/>
          <a:stretch>
            <a:fillRect/>
          </a:stretch>
        </p:blipFill>
        <p:spPr>
          <a:xfrm>
            <a:off x="309117" y="2257011"/>
            <a:ext cx="2179982" cy="2724978"/>
          </a:xfrm>
          <a:prstGeom prst="rect">
            <a:avLst/>
          </a:prstGeom>
        </p:spPr>
      </p:pic>
      <p:pic>
        <p:nvPicPr>
          <p:cNvPr id="10" name="Pladsholder til indhold 5">
            <a:extLst>
              <a:ext uri="{FF2B5EF4-FFF2-40B4-BE49-F238E27FC236}">
                <a16:creationId xmlns:a16="http://schemas.microsoft.com/office/drawing/2014/main" id="{FC0F7A95-4AAF-1397-E71C-6E34775F0B59}"/>
              </a:ext>
            </a:extLst>
          </p:cNvPr>
          <p:cNvPicPr>
            <a:picLocks noChangeAspect="1"/>
          </p:cNvPicPr>
          <p:nvPr/>
        </p:nvPicPr>
        <p:blipFill>
          <a:blip r:embed="rId4" cstate="print">
            <a:extLst>
              <a:ext uri="{28A0092B-C50C-407E-A947-70E740481C1C}">
                <a14:useLocalDpi xmlns:a14="http://schemas.microsoft.com/office/drawing/2010/main" val="0"/>
              </a:ext>
            </a:extLst>
          </a:blip>
          <a:srcRect l="878" r="878"/>
          <a:stretch>
            <a:fillRect/>
          </a:stretch>
        </p:blipFill>
        <p:spPr>
          <a:xfrm>
            <a:off x="5181438" y="1602180"/>
            <a:ext cx="3237489" cy="3295348"/>
          </a:xfrm>
          <a:prstGeom prst="rect">
            <a:avLst/>
          </a:prstGeom>
        </p:spPr>
      </p:pic>
    </p:spTree>
    <p:extLst>
      <p:ext uri="{BB962C8B-B14F-4D97-AF65-F5344CB8AC3E}">
        <p14:creationId xmlns:p14="http://schemas.microsoft.com/office/powerpoint/2010/main" val="1458730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30F2F79D-FD2A-F4F3-B38E-B1F4D7A850B5}"/>
              </a:ext>
            </a:extLst>
          </p:cNvPr>
          <p:cNvSpPr>
            <a:spLocks noGrp="1"/>
          </p:cNvSpPr>
          <p:nvPr>
            <p:ph type="ftr" sz="quarter" idx="11"/>
          </p:nvPr>
        </p:nvSpPr>
        <p:spPr/>
        <p:txBody>
          <a:bodyPr/>
          <a:lstStyle/>
          <a:p>
            <a:endParaRPr lang="da-DK"/>
          </a:p>
        </p:txBody>
      </p:sp>
      <p:pic>
        <p:nvPicPr>
          <p:cNvPr id="8" name="Billede 7">
            <a:hlinkClick r:id="rId2"/>
            <a:extLst>
              <a:ext uri="{FF2B5EF4-FFF2-40B4-BE49-F238E27FC236}">
                <a16:creationId xmlns:a16="http://schemas.microsoft.com/office/drawing/2014/main" id="{4CFB0604-6042-3561-9788-D899A5265C53}"/>
              </a:ext>
            </a:extLst>
          </p:cNvPr>
          <p:cNvPicPr>
            <a:picLocks noChangeAspect="1"/>
          </p:cNvPicPr>
          <p:nvPr/>
        </p:nvPicPr>
        <p:blipFill>
          <a:blip r:embed="rId3"/>
          <a:stretch>
            <a:fillRect/>
          </a:stretch>
        </p:blipFill>
        <p:spPr>
          <a:xfrm>
            <a:off x="934168" y="508904"/>
            <a:ext cx="10386975" cy="5804810"/>
          </a:xfrm>
          <a:prstGeom prst="rect">
            <a:avLst/>
          </a:prstGeom>
        </p:spPr>
      </p:pic>
    </p:spTree>
    <p:extLst>
      <p:ext uri="{BB962C8B-B14F-4D97-AF65-F5344CB8AC3E}">
        <p14:creationId xmlns:p14="http://schemas.microsoft.com/office/powerpoint/2010/main" val="2330344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Helbred</a:t>
            </a:r>
          </a:p>
        </p:txBody>
      </p:sp>
    </p:spTree>
    <p:extLst>
      <p:ext uri="{BB962C8B-B14F-4D97-AF65-F5344CB8AC3E}">
        <p14:creationId xmlns:p14="http://schemas.microsoft.com/office/powerpoint/2010/main" val="2045161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Rygning og helbred </a:t>
            </a:r>
            <a:endParaRPr lang="da-DK" altLang="da-DK" dirty="0"/>
          </a:p>
        </p:txBody>
      </p:sp>
      <p:sp>
        <p:nvSpPr>
          <p:cNvPr id="3" name="Pladsholder til indhold 2"/>
          <p:cNvSpPr>
            <a:spLocks noGrp="1"/>
          </p:cNvSpPr>
          <p:nvPr>
            <p:ph idx="1"/>
          </p:nvPr>
        </p:nvSpPr>
        <p:spPr/>
        <p:txBody>
          <a:bodyPr/>
          <a:lstStyle/>
          <a:p>
            <a:endParaRPr lang="da-DK" dirty="0"/>
          </a:p>
        </p:txBody>
      </p:sp>
      <p:pic>
        <p:nvPicPr>
          <p:cNvPr id="6" name="Pladsholder til indhold 1"/>
          <p:cNvPicPr>
            <a:picLocks noChangeAspect="1"/>
          </p:cNvPicPr>
          <p:nvPr/>
        </p:nvPicPr>
        <p:blipFill rotWithShape="1">
          <a:blip r:embed="rId3" cstate="print">
            <a:extLst>
              <a:ext uri="{28A0092B-C50C-407E-A947-70E740481C1C}">
                <a14:useLocalDpi xmlns:a14="http://schemas.microsoft.com/office/drawing/2010/main" val="0"/>
              </a:ext>
            </a:extLst>
          </a:blip>
          <a:srcRect t="61935" b="7639"/>
          <a:stretch/>
        </p:blipFill>
        <p:spPr>
          <a:xfrm>
            <a:off x="492693" y="1009194"/>
            <a:ext cx="11063315" cy="5048706"/>
          </a:xfrm>
          <a:prstGeom prst="rect">
            <a:avLst/>
          </a:prstGeom>
        </p:spPr>
      </p:pic>
    </p:spTree>
    <p:extLst>
      <p:ext uri="{BB962C8B-B14F-4D97-AF65-F5344CB8AC3E}">
        <p14:creationId xmlns:p14="http://schemas.microsoft.com/office/powerpoint/2010/main" val="3438772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Hvilke konsekvenser? </a:t>
            </a:r>
          </a:p>
        </p:txBody>
      </p:sp>
      <p:sp>
        <p:nvSpPr>
          <p:cNvPr id="3" name="Pladsholder til indhold 2"/>
          <p:cNvSpPr>
            <a:spLocks noGrp="1"/>
          </p:cNvSpPr>
          <p:nvPr>
            <p:ph idx="1"/>
          </p:nvPr>
        </p:nvSpPr>
        <p:spPr>
          <a:xfrm>
            <a:off x="479425" y="1608881"/>
            <a:ext cx="7362900" cy="4449020"/>
          </a:xfrm>
        </p:spPr>
        <p:txBody>
          <a:bodyPr>
            <a:normAutofit/>
          </a:bodyPr>
          <a:lstStyle/>
          <a:p>
            <a:pPr marL="342900" indent="-342900">
              <a:buFont typeface="+mj-lt"/>
              <a:buAutoNum type="arabicPeriod"/>
            </a:pPr>
            <a:r>
              <a:rPr lang="da-DK" sz="2000" dirty="0"/>
              <a:t>Snak sammen to-og-to om, hvilke konsekvenser I </a:t>
            </a:r>
            <a:br>
              <a:rPr lang="da-DK" sz="2000" dirty="0"/>
            </a:br>
            <a:r>
              <a:rPr lang="da-DK" sz="2000" dirty="0"/>
              <a:t>kender ved rygning</a:t>
            </a:r>
            <a:br>
              <a:rPr lang="da-DK" sz="2000" dirty="0"/>
            </a:br>
            <a:endParaRPr lang="da-DK" sz="2000" dirty="0"/>
          </a:p>
          <a:p>
            <a:pPr marL="342900" indent="-342900">
              <a:buFont typeface="+mj-lt"/>
              <a:buAutoNum type="arabicPeriod"/>
            </a:pPr>
            <a:r>
              <a:rPr lang="da-DK" sz="2000" dirty="0"/>
              <a:t>Tegn det </a:t>
            </a:r>
            <a:r>
              <a:rPr lang="da-DK" sz="2000" dirty="0">
                <a:sym typeface="Wingdings" panose="05000000000000000000" pitchFamily="2" charset="2"/>
              </a:rPr>
              <a:t> </a:t>
            </a:r>
            <a:r>
              <a:rPr lang="da-DK" sz="2000" dirty="0"/>
              <a:t> </a:t>
            </a:r>
          </a:p>
          <a:p>
            <a:endParaRPr lang="da-DK" sz="2000" dirty="0"/>
          </a:p>
          <a:p>
            <a:endParaRPr lang="da-DK" sz="2000"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374" y="952500"/>
            <a:ext cx="4792345" cy="4792345"/>
          </a:xfrm>
          <a:prstGeom prst="rect">
            <a:avLst/>
          </a:prstGeom>
        </p:spPr>
      </p:pic>
      <p:sp>
        <p:nvSpPr>
          <p:cNvPr id="5" name="Pladsholder til tekst 4">
            <a:extLst>
              <a:ext uri="{FF2B5EF4-FFF2-40B4-BE49-F238E27FC236}">
                <a16:creationId xmlns:a16="http://schemas.microsoft.com/office/drawing/2014/main" id="{37F2344F-8AB2-3116-75DC-3A4D0C0A3787}"/>
              </a:ext>
            </a:extLst>
          </p:cNvPr>
          <p:cNvSpPr>
            <a:spLocks noGrp="1"/>
          </p:cNvSpPr>
          <p:nvPr>
            <p:ph type="body" sz="quarter" idx="14"/>
          </p:nvPr>
        </p:nvSpPr>
        <p:spPr>
          <a:xfrm>
            <a:off x="479425" y="914400"/>
            <a:ext cx="11233150" cy="355600"/>
          </a:xfrm>
        </p:spPr>
        <p:txBody>
          <a:bodyPr>
            <a:noAutofit/>
          </a:bodyPr>
          <a:lstStyle/>
          <a:p>
            <a:r>
              <a:rPr lang="da-DK" sz="2400" dirty="0"/>
              <a:t>Øvelse fra mappen</a:t>
            </a:r>
          </a:p>
        </p:txBody>
      </p:sp>
    </p:spTree>
    <p:extLst>
      <p:ext uri="{BB962C8B-B14F-4D97-AF65-F5344CB8AC3E}">
        <p14:creationId xmlns:p14="http://schemas.microsoft.com/office/powerpoint/2010/main" val="3199348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cancer.dk/dyn/Article_Content_TextImageBig/2/33352/Article_Model_Content_TextImageBig/image/23632/1544778832/sygdomme-stor.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829300" cy="68494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cancer.dk/dyn/Article_Content_TextImageBig/5/32785/Article_Model_Content_TextImageBig/image/25252/1544785407/passiv-rygning-stor.png"/>
          <p:cNvPicPr>
            <a:picLocks noGrp="1" noChangeAspect="1" noChangeArrowheads="1"/>
          </p:cNvPicPr>
          <p:nvPr>
            <p:ph idx="15"/>
          </p:nvPr>
        </p:nvPicPr>
        <p:blipFill>
          <a:blip r:embed="rId4">
            <a:extLst>
              <a:ext uri="{28A0092B-C50C-407E-A947-70E740481C1C}">
                <a14:useLocalDpi xmlns:a14="http://schemas.microsoft.com/office/drawing/2010/main" val="0"/>
              </a:ext>
            </a:extLst>
          </a:blip>
          <a:srcRect/>
          <a:stretch>
            <a:fillRect/>
          </a:stretch>
        </p:blipFill>
        <p:spPr bwMode="auto">
          <a:xfrm>
            <a:off x="6362699" y="0"/>
            <a:ext cx="5829301" cy="684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626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sker der med kroppen?	</a:t>
            </a:r>
          </a:p>
        </p:txBody>
      </p:sp>
      <p:sp>
        <p:nvSpPr>
          <p:cNvPr id="3" name="Pladsholder til indhold 2"/>
          <p:cNvSpPr>
            <a:spLocks noGrp="1"/>
          </p:cNvSpPr>
          <p:nvPr>
            <p:ph idx="1"/>
          </p:nvPr>
        </p:nvSpPr>
        <p:spPr/>
        <p:txBody>
          <a:bodyPr>
            <a:normAutofit/>
          </a:bodyPr>
          <a:lstStyle/>
          <a:p>
            <a:r>
              <a:rPr lang="da-DK" sz="2000" dirty="0"/>
              <a:t>Dårligere sårheling og flere ar (piercing, tatoveringer).</a:t>
            </a:r>
          </a:p>
          <a:p>
            <a:r>
              <a:rPr lang="da-DK" sz="2000" dirty="0"/>
              <a:t>Dårligere immunsystem.</a:t>
            </a:r>
          </a:p>
          <a:p>
            <a:r>
              <a:rPr lang="da-DK" sz="2000" dirty="0"/>
              <a:t>Dårligere smags-og lugtesans. </a:t>
            </a:r>
          </a:p>
          <a:p>
            <a:r>
              <a:rPr lang="da-DK" sz="2000" dirty="0"/>
              <a:t>Dårligere ånde.</a:t>
            </a:r>
          </a:p>
          <a:p>
            <a:r>
              <a:rPr lang="da-DK" sz="2000" dirty="0"/>
              <a:t>Nedsat frugtbarhed og sædkvalitet.</a:t>
            </a:r>
          </a:p>
          <a:p>
            <a:r>
              <a:rPr lang="da-DK" sz="2000" dirty="0"/>
              <a:t>Dårligere kondition.</a:t>
            </a:r>
          </a:p>
          <a:p>
            <a:r>
              <a:rPr lang="da-DK" sz="2000" dirty="0"/>
              <a:t>Et belastet kredsløb.</a:t>
            </a:r>
          </a:p>
          <a:p>
            <a:r>
              <a:rPr lang="da-DK" sz="2000" dirty="0"/>
              <a:t>Dårligere mund- og tandhygiejne. </a:t>
            </a:r>
          </a:p>
          <a:p>
            <a:endParaRPr lang="da-DK" sz="2000" dirty="0"/>
          </a:p>
        </p:txBody>
      </p:sp>
      <p:sp>
        <p:nvSpPr>
          <p:cNvPr id="5" name="Pladsholder til tekst 4"/>
          <p:cNvSpPr>
            <a:spLocks noGrp="1"/>
          </p:cNvSpPr>
          <p:nvPr>
            <p:ph type="body" sz="quarter" idx="14"/>
          </p:nvPr>
        </p:nvSpPr>
        <p:spPr/>
        <p:txBody>
          <a:bodyPr>
            <a:noAutofit/>
          </a:bodyPr>
          <a:lstStyle/>
          <a:p>
            <a:r>
              <a:rPr lang="da-DK" sz="2400" dirty="0"/>
              <a:t>Kort efter, at man er begyndt? </a:t>
            </a:r>
          </a:p>
        </p:txBody>
      </p:sp>
      <p:pic>
        <p:nvPicPr>
          <p:cNvPr id="6" name="Pladsholder til indhold 5"/>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7260929" y="1538688"/>
            <a:ext cx="4449762" cy="4449762"/>
          </a:xfrm>
          <a:prstGeom prst="rect">
            <a:avLst/>
          </a:prstGeom>
        </p:spPr>
      </p:pic>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2861" y="4065181"/>
            <a:ext cx="2739454" cy="2739454"/>
          </a:xfrm>
          <a:prstGeom prst="rect">
            <a:avLst/>
          </a:prstGeom>
        </p:spPr>
      </p:pic>
      <p:sp>
        <p:nvSpPr>
          <p:cNvPr id="4" name="Rektangel 3"/>
          <p:cNvSpPr/>
          <p:nvPr/>
        </p:nvSpPr>
        <p:spPr>
          <a:xfrm>
            <a:off x="225133" y="6223519"/>
            <a:ext cx="10491355" cy="415498"/>
          </a:xfrm>
          <a:prstGeom prst="rect">
            <a:avLst/>
          </a:prstGeom>
        </p:spPr>
        <p:txBody>
          <a:bodyPr wrap="square">
            <a:spAutoFit/>
          </a:bodyPr>
          <a:lstStyle/>
          <a:p>
            <a:pPr>
              <a:spcBef>
                <a:spcPts val="0"/>
              </a:spcBef>
            </a:pPr>
            <a:r>
              <a:rPr lang="en-US" sz="1050" dirty="0" err="1">
                <a:solidFill>
                  <a:srgbClr val="40203F"/>
                </a:solidFill>
              </a:rPr>
              <a:t>Kilder</a:t>
            </a:r>
            <a:r>
              <a:rPr lang="en-US" sz="1050" dirty="0">
                <a:solidFill>
                  <a:srgbClr val="40203F"/>
                </a:solidFill>
              </a:rPr>
              <a:t>: </a:t>
            </a:r>
            <a:r>
              <a:rPr lang="da-DK" sz="1050" dirty="0">
                <a:solidFill>
                  <a:srgbClr val="40203F"/>
                </a:solidFill>
              </a:rPr>
              <a:t>Pisinger C. Behandling af tobaksafhængighed 2011, Kræftens Bekæmpelse Rygningens skadevirkninger for unge 2006; Sygdomsbyrden i Danmark 2015, SIF for Sundhedsstyrelsen, </a:t>
            </a:r>
            <a:r>
              <a:rPr lang="da-DK" altLang="da-DK" sz="1050" dirty="0" err="1">
                <a:solidFill>
                  <a:srgbClr val="40203F"/>
                </a:solidFill>
              </a:rPr>
              <a:t>Mahonen</a:t>
            </a:r>
            <a:r>
              <a:rPr lang="da-DK" altLang="da-DK" sz="1050" dirty="0">
                <a:solidFill>
                  <a:srgbClr val="40203F"/>
                </a:solidFill>
              </a:rPr>
              <a:t> MS et al. 2004: </a:t>
            </a:r>
            <a:r>
              <a:rPr lang="en-US" altLang="da-DK" sz="1050" dirty="0">
                <a:solidFill>
                  <a:srgbClr val="40203F"/>
                </a:solidFill>
              </a:rPr>
              <a:t>Current smoking and the risk of non-fatal myocardial infarction in the WHO MONICA Project populations. </a:t>
            </a:r>
          </a:p>
        </p:txBody>
      </p:sp>
    </p:spTree>
    <p:extLst>
      <p:ext uri="{BB962C8B-B14F-4D97-AF65-F5344CB8AC3E}">
        <p14:creationId xmlns:p14="http://schemas.microsoft.com/office/powerpoint/2010/main" val="2968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Prøv det på egen krop</a:t>
            </a:r>
          </a:p>
        </p:txBody>
      </p:sp>
      <p:sp>
        <p:nvSpPr>
          <p:cNvPr id="3" name="Pladsholder til indhold 2"/>
          <p:cNvSpPr>
            <a:spLocks noGrp="1"/>
          </p:cNvSpPr>
          <p:nvPr>
            <p:ph idx="1"/>
          </p:nvPr>
        </p:nvSpPr>
        <p:spPr/>
        <p:txBody>
          <a:bodyPr>
            <a:normAutofit/>
          </a:bodyPr>
          <a:lstStyle/>
          <a:p>
            <a:endParaRPr lang="da-DK" sz="2000" dirty="0"/>
          </a:p>
        </p:txBody>
      </p:sp>
      <p:sp>
        <p:nvSpPr>
          <p:cNvPr id="5" name="Pladsholder til tekst 4"/>
          <p:cNvSpPr>
            <a:spLocks noGrp="1"/>
          </p:cNvSpPr>
          <p:nvPr>
            <p:ph type="body" sz="quarter" idx="14"/>
          </p:nvPr>
        </p:nvSpPr>
        <p:spPr/>
        <p:txBody>
          <a:bodyPr>
            <a:noAutofit/>
          </a:bodyPr>
          <a:lstStyle/>
          <a:p>
            <a:r>
              <a:rPr lang="da-DK" sz="2400" dirty="0"/>
              <a:t>Øvelse fra mappen</a:t>
            </a:r>
          </a:p>
        </p:txBody>
      </p:sp>
      <p:sp>
        <p:nvSpPr>
          <p:cNvPr id="9" name="Pladsholder til indhold 8">
            <a:extLst>
              <a:ext uri="{FF2B5EF4-FFF2-40B4-BE49-F238E27FC236}">
                <a16:creationId xmlns:a16="http://schemas.microsoft.com/office/drawing/2014/main" id="{5AFA70D3-6887-8B8F-C0F6-3D4976D14B89}"/>
              </a:ext>
            </a:extLst>
          </p:cNvPr>
          <p:cNvSpPr>
            <a:spLocks noGrp="1"/>
          </p:cNvSpPr>
          <p:nvPr>
            <p:ph idx="15"/>
          </p:nvPr>
        </p:nvSpPr>
        <p:spPr>
          <a:xfrm>
            <a:off x="7527235" y="1608881"/>
            <a:ext cx="4185341" cy="4449020"/>
          </a:xfrm>
        </p:spPr>
        <p:txBody>
          <a:bodyPr/>
          <a:lstStyle/>
          <a:p>
            <a:r>
              <a:rPr lang="da-DK" sz="2000" dirty="0"/>
              <a:t>Sugerør i munden.</a:t>
            </a:r>
          </a:p>
          <a:p>
            <a:r>
              <a:rPr lang="da-DK" sz="2000" dirty="0"/>
              <a:t>Hold dig for næsen.</a:t>
            </a:r>
          </a:p>
          <a:p>
            <a:r>
              <a:rPr lang="da-DK" sz="2000" dirty="0"/>
              <a:t>Hop/høje knæbøjninger/trapper.</a:t>
            </a:r>
          </a:p>
        </p:txBody>
      </p:sp>
      <p:pic>
        <p:nvPicPr>
          <p:cNvPr id="1026" name="Picture 2" descr="pink green and yellow plastic straw lot">
            <a:extLst>
              <a:ext uri="{FF2B5EF4-FFF2-40B4-BE49-F238E27FC236}">
                <a16:creationId xmlns:a16="http://schemas.microsoft.com/office/drawing/2014/main" id="{3510019F-CCEF-2697-0C2E-CBA96E87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4" y="1599286"/>
            <a:ext cx="6769515" cy="451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199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DF4992AF-41CE-B14A-81AB-E4A6CF1AA3C4}"/>
              </a:ext>
            </a:extLst>
          </p:cNvPr>
          <p:cNvPicPr>
            <a:picLocks noChangeAspect="1"/>
          </p:cNvPicPr>
          <p:nvPr/>
        </p:nvPicPr>
        <p:blipFill>
          <a:blip r:embed="rId3"/>
          <a:stretch>
            <a:fillRect/>
          </a:stretch>
        </p:blipFill>
        <p:spPr>
          <a:xfrm>
            <a:off x="-22225" y="0"/>
            <a:ext cx="12211050" cy="6858000"/>
          </a:xfrm>
          <a:prstGeom prst="rect">
            <a:avLst/>
          </a:prstGeom>
        </p:spPr>
      </p:pic>
    </p:spTree>
    <p:extLst>
      <p:ext uri="{BB962C8B-B14F-4D97-AF65-F5344CB8AC3E}">
        <p14:creationId xmlns:p14="http://schemas.microsoft.com/office/powerpoint/2010/main" val="267430878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Snus og helbred </a:t>
            </a:r>
            <a:endParaRPr lang="da-DK" altLang="da-DK" dirty="0"/>
          </a:p>
        </p:txBody>
      </p:sp>
      <p:sp>
        <p:nvSpPr>
          <p:cNvPr id="3" name="Pladsholder til indhold 2"/>
          <p:cNvSpPr>
            <a:spLocks noGrp="1"/>
          </p:cNvSpPr>
          <p:nvPr>
            <p:ph idx="1"/>
          </p:nvPr>
        </p:nvSpPr>
        <p:spPr/>
        <p:txBody>
          <a:bodyPr/>
          <a:lstStyle/>
          <a:p>
            <a:endParaRPr lang="da-DK" dirty="0"/>
          </a:p>
        </p:txBody>
      </p:sp>
      <p:pic>
        <p:nvPicPr>
          <p:cNvPr id="6" name="Pladsholder til indhold 1"/>
          <p:cNvPicPr>
            <a:picLocks noChangeAspect="1"/>
          </p:cNvPicPr>
          <p:nvPr/>
        </p:nvPicPr>
        <p:blipFill rotWithShape="1">
          <a:blip r:embed="rId3" cstate="print">
            <a:extLst>
              <a:ext uri="{28A0092B-C50C-407E-A947-70E740481C1C}">
                <a14:useLocalDpi xmlns:a14="http://schemas.microsoft.com/office/drawing/2010/main" val="0"/>
              </a:ext>
            </a:extLst>
          </a:blip>
          <a:srcRect t="61935" b="7639"/>
          <a:stretch/>
        </p:blipFill>
        <p:spPr>
          <a:xfrm>
            <a:off x="492693" y="1009194"/>
            <a:ext cx="11063315" cy="5048706"/>
          </a:xfrm>
          <a:prstGeom prst="rect">
            <a:avLst/>
          </a:prstGeom>
        </p:spPr>
      </p:pic>
    </p:spTree>
    <p:extLst>
      <p:ext uri="{BB962C8B-B14F-4D97-AF65-F5344CB8AC3E}">
        <p14:creationId xmlns:p14="http://schemas.microsoft.com/office/powerpoint/2010/main" val="398763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288DD5F-B24F-7587-D0F3-0DFBB428017A}"/>
              </a:ext>
            </a:extLst>
          </p:cNvPr>
          <p:cNvPicPr>
            <a:picLocks noChangeAspect="1"/>
          </p:cNvPicPr>
          <p:nvPr/>
        </p:nvPicPr>
        <p:blipFill>
          <a:blip r:embed="rId3"/>
          <a:stretch>
            <a:fillRect/>
          </a:stretch>
        </p:blipFill>
        <p:spPr>
          <a:xfrm rot="20764279">
            <a:off x="2336639" y="440769"/>
            <a:ext cx="4424380" cy="5972533"/>
          </a:xfrm>
          <a:prstGeom prst="rect">
            <a:avLst/>
          </a:prstGeom>
        </p:spPr>
      </p:pic>
      <p:pic>
        <p:nvPicPr>
          <p:cNvPr id="6" name="Billede 5">
            <a:extLst>
              <a:ext uri="{FF2B5EF4-FFF2-40B4-BE49-F238E27FC236}">
                <a16:creationId xmlns:a16="http://schemas.microsoft.com/office/drawing/2014/main" id="{13019C14-C3EB-41E5-2346-3DC41F27D672}"/>
              </a:ext>
            </a:extLst>
          </p:cNvPr>
          <p:cNvPicPr>
            <a:picLocks noChangeAspect="1"/>
          </p:cNvPicPr>
          <p:nvPr/>
        </p:nvPicPr>
        <p:blipFill>
          <a:blip r:embed="rId4"/>
          <a:stretch>
            <a:fillRect/>
          </a:stretch>
        </p:blipFill>
        <p:spPr>
          <a:xfrm rot="871093">
            <a:off x="5051848" y="395830"/>
            <a:ext cx="3894682" cy="5537751"/>
          </a:xfrm>
          <a:prstGeom prst="rect">
            <a:avLst/>
          </a:prstGeom>
        </p:spPr>
      </p:pic>
    </p:spTree>
    <p:extLst>
      <p:ext uri="{BB962C8B-B14F-4D97-AF65-F5344CB8AC3E}">
        <p14:creationId xmlns:p14="http://schemas.microsoft.com/office/powerpoint/2010/main" val="2228587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Skader i munden </a:t>
            </a:r>
          </a:p>
        </p:txBody>
      </p:sp>
      <p:sp>
        <p:nvSpPr>
          <p:cNvPr id="3" name="Pladsholder til indhold 2"/>
          <p:cNvSpPr>
            <a:spLocks noGrp="1"/>
          </p:cNvSpPr>
          <p:nvPr>
            <p:ph idx="1"/>
          </p:nvPr>
        </p:nvSpPr>
        <p:spPr>
          <a:xfrm>
            <a:off x="479425" y="1608881"/>
            <a:ext cx="8145829" cy="4090170"/>
          </a:xfrm>
        </p:spPr>
        <p:txBody>
          <a:bodyPr/>
          <a:lstStyle/>
          <a:p>
            <a:r>
              <a:rPr lang="da-DK" sz="2400" dirty="0">
                <a:solidFill>
                  <a:srgbClr val="F0001D"/>
                </a:solidFill>
              </a:rPr>
              <a:t>Slimhindeforandringer og tilbagetrukket tandkød</a:t>
            </a:r>
            <a:br>
              <a:rPr lang="da-DK" sz="2400" dirty="0"/>
            </a:br>
            <a:r>
              <a:rPr lang="da-DK" sz="2400" dirty="0"/>
              <a:t>Fire ud af ti tandlæger har patienter med skader i mundhulen relateret til brugen af snus. </a:t>
            </a:r>
            <a:br>
              <a:rPr lang="da-DK" sz="2400" dirty="0"/>
            </a:br>
            <a:br>
              <a:rPr lang="da-DK" sz="2400" dirty="0"/>
            </a:br>
            <a:r>
              <a:rPr lang="da-DK" sz="2400" dirty="0"/>
              <a:t>Tandkød kommer ikke tilbage, selvom man stopper.  </a:t>
            </a:r>
          </a:p>
          <a:p>
            <a:r>
              <a:rPr lang="da-DK" sz="2400" dirty="0">
                <a:solidFill>
                  <a:srgbClr val="F0001D"/>
                </a:solidFill>
              </a:rPr>
              <a:t>Misfarvede tænder</a:t>
            </a:r>
            <a:br>
              <a:rPr lang="da-DK" sz="2400" dirty="0"/>
            </a:br>
            <a:r>
              <a:rPr lang="da-DK" sz="2400" dirty="0"/>
              <a:t>En tredjedel af tandlægerne ser også patienter med misfarvninger på tænderne på grund af snus.</a:t>
            </a:r>
          </a:p>
          <a:p>
            <a:endParaRPr lang="da-DK" dirty="0"/>
          </a:p>
        </p:txBody>
      </p:sp>
      <p:sp>
        <p:nvSpPr>
          <p:cNvPr id="6" name="Rektangel 5"/>
          <p:cNvSpPr/>
          <p:nvPr/>
        </p:nvSpPr>
        <p:spPr>
          <a:xfrm>
            <a:off x="593380" y="6113764"/>
            <a:ext cx="2795958" cy="338554"/>
          </a:xfrm>
          <a:prstGeom prst="rect">
            <a:avLst/>
          </a:prstGeom>
        </p:spPr>
        <p:txBody>
          <a:bodyPr wrap="none">
            <a:spAutoFit/>
          </a:bodyPr>
          <a:lstStyle/>
          <a:p>
            <a:r>
              <a:rPr lang="en-US" sz="1600" dirty="0" err="1">
                <a:solidFill>
                  <a:schemeClr val="accent4"/>
                </a:solidFill>
                <a:ea typeface="FoundrySans-Normal" charset="0"/>
                <a:cs typeface="FoundrySans-Normal" charset="0"/>
              </a:rPr>
              <a:t>Kilde</a:t>
            </a:r>
            <a:r>
              <a:rPr lang="en-US" sz="1600" dirty="0">
                <a:solidFill>
                  <a:schemeClr val="accent4"/>
                </a:solidFill>
                <a:ea typeface="FoundrySans-Normal" charset="0"/>
                <a:cs typeface="FoundrySans-Normal" charset="0"/>
              </a:rPr>
              <a:t>: </a:t>
            </a:r>
            <a:r>
              <a:rPr lang="en-US" sz="1600" dirty="0" err="1">
                <a:solidFill>
                  <a:schemeClr val="accent4"/>
                </a:solidFill>
                <a:ea typeface="FoundrySans-Normal" charset="0"/>
                <a:cs typeface="FoundrySans-Normal" charset="0"/>
              </a:rPr>
              <a:t>Tandlægeforeningen</a:t>
            </a:r>
            <a:endParaRPr lang="da-DK" sz="1600" dirty="0">
              <a:solidFill>
                <a:schemeClr val="accent4"/>
              </a:solidFill>
              <a:ea typeface="FoundrySans-Normal" charset="0"/>
              <a:cs typeface="FoundrySans-Normal" charset="0"/>
            </a:endParaRPr>
          </a:p>
        </p:txBody>
      </p:sp>
    </p:spTree>
    <p:extLst>
      <p:ext uri="{BB962C8B-B14F-4D97-AF65-F5344CB8AC3E}">
        <p14:creationId xmlns:p14="http://schemas.microsoft.com/office/powerpoint/2010/main" val="213386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Vapes</a:t>
            </a:r>
            <a:r>
              <a:rPr lang="da-DK" dirty="0"/>
              <a:t> og helbred </a:t>
            </a:r>
            <a:endParaRPr lang="da-DK" altLang="da-DK" dirty="0"/>
          </a:p>
        </p:txBody>
      </p:sp>
      <p:sp>
        <p:nvSpPr>
          <p:cNvPr id="3" name="Pladsholder til indhold 2"/>
          <p:cNvSpPr>
            <a:spLocks noGrp="1"/>
          </p:cNvSpPr>
          <p:nvPr>
            <p:ph idx="1"/>
          </p:nvPr>
        </p:nvSpPr>
        <p:spPr/>
        <p:txBody>
          <a:bodyPr/>
          <a:lstStyle/>
          <a:p>
            <a:endParaRPr lang="da-DK" dirty="0"/>
          </a:p>
        </p:txBody>
      </p:sp>
      <p:pic>
        <p:nvPicPr>
          <p:cNvPr id="6" name="Pladsholder til indhold 1"/>
          <p:cNvPicPr>
            <a:picLocks noChangeAspect="1"/>
          </p:cNvPicPr>
          <p:nvPr/>
        </p:nvPicPr>
        <p:blipFill rotWithShape="1">
          <a:blip r:embed="rId3" cstate="print">
            <a:extLst>
              <a:ext uri="{28A0092B-C50C-407E-A947-70E740481C1C}">
                <a14:useLocalDpi xmlns:a14="http://schemas.microsoft.com/office/drawing/2010/main" val="0"/>
              </a:ext>
            </a:extLst>
          </a:blip>
          <a:srcRect t="61935" b="7639"/>
          <a:stretch/>
        </p:blipFill>
        <p:spPr>
          <a:xfrm>
            <a:off x="492693" y="1009194"/>
            <a:ext cx="11063315" cy="5048706"/>
          </a:xfrm>
          <a:prstGeom prst="rect">
            <a:avLst/>
          </a:prstGeom>
        </p:spPr>
      </p:pic>
    </p:spTree>
    <p:extLst>
      <p:ext uri="{BB962C8B-B14F-4D97-AF65-F5344CB8AC3E}">
        <p14:creationId xmlns:p14="http://schemas.microsoft.com/office/powerpoint/2010/main" val="3401460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Usikkerhed om kræftrisikoen</a:t>
            </a:r>
          </a:p>
        </p:txBody>
      </p:sp>
      <p:sp>
        <p:nvSpPr>
          <p:cNvPr id="3" name="Pladsholder til indhold 2"/>
          <p:cNvSpPr>
            <a:spLocks noGrp="1"/>
          </p:cNvSpPr>
          <p:nvPr>
            <p:ph idx="1"/>
          </p:nvPr>
        </p:nvSpPr>
        <p:spPr>
          <a:xfrm>
            <a:off x="479425" y="1608880"/>
            <a:ext cx="9025060" cy="4730373"/>
          </a:xfrm>
        </p:spPr>
        <p:txBody>
          <a:bodyPr>
            <a:normAutofit/>
          </a:bodyPr>
          <a:lstStyle/>
          <a:p>
            <a:pPr marL="457200" indent="-457200"/>
            <a:r>
              <a:rPr lang="da-DK" sz="2000" dirty="0">
                <a:solidFill>
                  <a:srgbClr val="F0001D"/>
                </a:solidFill>
              </a:rPr>
              <a:t>Røgfri tobak</a:t>
            </a:r>
            <a:br>
              <a:rPr lang="da-DK" sz="2000" dirty="0"/>
            </a:br>
            <a:r>
              <a:rPr lang="da-DK" sz="2000" dirty="0"/>
              <a:t>Amerikansk snus og røgfri tobak fra Asien og Afrika indeholder </a:t>
            </a:r>
            <a:br>
              <a:rPr lang="da-DK" sz="2000" dirty="0"/>
            </a:br>
            <a:r>
              <a:rPr lang="da-DK" sz="2000" dirty="0" err="1"/>
              <a:t>nitrosoaminer</a:t>
            </a:r>
            <a:r>
              <a:rPr lang="da-DK" sz="2000" dirty="0"/>
              <a:t> i høje doser og er kræftfremkaldende</a:t>
            </a:r>
          </a:p>
          <a:p>
            <a:pPr marL="457200" indent="-457200"/>
            <a:r>
              <a:rPr lang="da-DK" sz="2000" dirty="0">
                <a:solidFill>
                  <a:srgbClr val="F0001D"/>
                </a:solidFill>
              </a:rPr>
              <a:t>Svensk snus og tyggetobak</a:t>
            </a:r>
            <a:br>
              <a:rPr lang="da-DK" sz="2000" dirty="0"/>
            </a:br>
            <a:r>
              <a:rPr lang="da-DK" sz="2000" dirty="0"/>
              <a:t>Vi ved med sikkerhed, at svensk snus og tyggetobak </a:t>
            </a:r>
            <a:br>
              <a:rPr lang="da-DK" sz="2000" dirty="0"/>
            </a:br>
            <a:r>
              <a:rPr lang="da-DK" sz="2000" dirty="0"/>
              <a:t>indeholder sundhedsskadelige stoffer. </a:t>
            </a:r>
            <a:br>
              <a:rPr lang="da-DK" sz="2000" dirty="0"/>
            </a:br>
            <a:r>
              <a:rPr lang="da-DK" sz="2000" dirty="0"/>
              <a:t>Det er usikkert, om svensk snus øger risikoen for kræft. </a:t>
            </a:r>
            <a:br>
              <a:rPr lang="da-DK" sz="2000" dirty="0"/>
            </a:br>
            <a:r>
              <a:rPr lang="da-DK" sz="2000" dirty="0"/>
              <a:t>Der findes ikke undersøgelser af dansk tyggetobak.</a:t>
            </a:r>
          </a:p>
          <a:p>
            <a:pPr marL="457200" indent="-457200"/>
            <a:r>
              <a:rPr lang="da-DK" sz="2000" dirty="0">
                <a:solidFill>
                  <a:srgbClr val="F0001D"/>
                </a:solidFill>
              </a:rPr>
              <a:t>Nikotinposer</a:t>
            </a:r>
            <a:br>
              <a:rPr lang="da-DK" sz="2000" dirty="0"/>
            </a:br>
            <a:r>
              <a:rPr lang="da-DK" sz="2000" dirty="0"/>
              <a:t>Da nikotinposer er så nyt et produkt, er risikoen</a:t>
            </a:r>
            <a:br>
              <a:rPr lang="da-DK" sz="2000" dirty="0"/>
            </a:br>
            <a:r>
              <a:rPr lang="da-DK" sz="2000" dirty="0"/>
              <a:t>for kræft ikke undersøgt endnu.</a:t>
            </a:r>
          </a:p>
          <a:p>
            <a:pPr marL="0" indent="0">
              <a:buNone/>
            </a:pPr>
            <a:endParaRPr lang="da-DK" dirty="0"/>
          </a:p>
        </p:txBody>
      </p:sp>
    </p:spTree>
    <p:extLst>
      <p:ext uri="{BB962C8B-B14F-4D97-AF65-F5344CB8AC3E}">
        <p14:creationId xmlns:p14="http://schemas.microsoft.com/office/powerpoint/2010/main" val="3404906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Tobaksforebyggende undervisning </a:t>
            </a:r>
          </a:p>
        </p:txBody>
      </p:sp>
      <p:sp>
        <p:nvSpPr>
          <p:cNvPr id="4" name="Pladsholder til tekst 3"/>
          <p:cNvSpPr>
            <a:spLocks noGrp="1"/>
          </p:cNvSpPr>
          <p:nvPr>
            <p:ph type="body" sz="quarter" idx="14"/>
          </p:nvPr>
        </p:nvSpPr>
        <p:spPr/>
        <p:txBody>
          <a:bodyPr>
            <a:noAutofit/>
          </a:bodyPr>
          <a:lstStyle/>
          <a:p>
            <a:endParaRPr lang="da-DK" sz="2400" dirty="0"/>
          </a:p>
        </p:txBody>
      </p:sp>
      <p:pic>
        <p:nvPicPr>
          <p:cNvPr id="6" name="Pladsholder til indhold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798" b="26806"/>
          <a:stretch/>
        </p:blipFill>
        <p:spPr>
          <a:xfrm>
            <a:off x="493169" y="1425574"/>
            <a:ext cx="11219405" cy="4643755"/>
          </a:xfrm>
        </p:spPr>
      </p:pic>
      <p:sp>
        <p:nvSpPr>
          <p:cNvPr id="5" name="Pladsholder til sidefod 4"/>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1723818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Rammerne for undervisningen </a:t>
            </a:r>
          </a:p>
        </p:txBody>
      </p:sp>
      <p:sp>
        <p:nvSpPr>
          <p:cNvPr id="3" name="Pladsholder til indhold 2"/>
          <p:cNvSpPr>
            <a:spLocks noGrp="1"/>
          </p:cNvSpPr>
          <p:nvPr>
            <p:ph idx="1"/>
          </p:nvPr>
        </p:nvSpPr>
        <p:spPr/>
        <p:txBody>
          <a:bodyPr/>
          <a:lstStyle/>
          <a:p>
            <a:endParaRPr lang="da-DK"/>
          </a:p>
        </p:txBody>
      </p:sp>
      <p:sp>
        <p:nvSpPr>
          <p:cNvPr id="6" name="Pladsholder til indhold 5"/>
          <p:cNvSpPr>
            <a:spLocks noGrp="1"/>
          </p:cNvSpPr>
          <p:nvPr>
            <p:ph idx="15"/>
          </p:nvPr>
        </p:nvSpPr>
        <p:spPr/>
        <p:txBody>
          <a:bodyPr/>
          <a:lstStyle/>
          <a:p>
            <a:r>
              <a:rPr lang="da-DK" sz="1800" dirty="0"/>
              <a:t>7-9. klasse</a:t>
            </a:r>
          </a:p>
          <a:p>
            <a:r>
              <a:rPr lang="da-DK" sz="1800" dirty="0"/>
              <a:t>90 min. (To lektioner)</a:t>
            </a:r>
          </a:p>
          <a:p>
            <a:r>
              <a:rPr lang="da-DK" sz="1800" dirty="0"/>
              <a:t> 2-3 frivillige afsted sammen </a:t>
            </a:r>
          </a:p>
          <a:p>
            <a:r>
              <a:rPr lang="da-DK" sz="1800" dirty="0"/>
              <a:t>Læreren er tilstede </a:t>
            </a:r>
          </a:p>
          <a:p>
            <a:r>
              <a:rPr lang="da-DK" sz="1800" dirty="0"/>
              <a:t>Indhold: dialog og øvelser fra mappen </a:t>
            </a:r>
          </a:p>
        </p:txBody>
      </p:sp>
      <p:sp>
        <p:nvSpPr>
          <p:cNvPr id="5" name="Pladsholder til tekst 4"/>
          <p:cNvSpPr>
            <a:spLocks noGrp="1"/>
          </p:cNvSpPr>
          <p:nvPr>
            <p:ph type="body" sz="quarter" idx="14"/>
          </p:nvPr>
        </p:nvSpPr>
        <p:spPr/>
        <p:txBody>
          <a:bodyPr/>
          <a:lstStyle/>
          <a:p>
            <a:endParaRPr lang="da-DK"/>
          </a:p>
        </p:txBody>
      </p:sp>
      <p:pic>
        <p:nvPicPr>
          <p:cNvPr id="9" name="Pladsholder til billede 5"/>
          <p:cNvPicPr>
            <a:picLocks noChangeAspect="1"/>
          </p:cNvPicPr>
          <p:nvPr/>
        </p:nvPicPr>
        <p:blipFill rotWithShape="1">
          <a:blip r:embed="rId3"/>
          <a:srcRect l="17285" r="17285"/>
          <a:stretch/>
        </p:blipFill>
        <p:spPr>
          <a:xfrm>
            <a:off x="931247" y="1662245"/>
            <a:ext cx="4318478" cy="4395656"/>
          </a:xfrm>
          <a:prstGeom prst="rect">
            <a:avLst/>
          </a:prstGeom>
        </p:spPr>
      </p:pic>
      <p:sp>
        <p:nvSpPr>
          <p:cNvPr id="7" name="Pladsholder til sidefod 6"/>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1574267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Hvad skal I undervise i? </a:t>
            </a:r>
          </a:p>
        </p:txBody>
      </p:sp>
      <p:sp>
        <p:nvSpPr>
          <p:cNvPr id="3" name="Pladsholder til indhold 2"/>
          <p:cNvSpPr>
            <a:spLocks noGrp="1"/>
          </p:cNvSpPr>
          <p:nvPr>
            <p:ph idx="1"/>
          </p:nvPr>
        </p:nvSpPr>
        <p:spPr>
          <a:xfrm>
            <a:off x="479425" y="1236694"/>
            <a:ext cx="10854882" cy="1937857"/>
          </a:xfrm>
        </p:spPr>
        <p:txBody>
          <a:bodyPr>
            <a:noAutofit/>
          </a:bodyPr>
          <a:lstStyle/>
          <a:p>
            <a:r>
              <a:rPr lang="da-DK" sz="2000" dirty="0"/>
              <a:t>Kompetencer til at modstå </a:t>
            </a:r>
            <a:r>
              <a:rPr lang="da-DK" sz="2000" b="1" dirty="0">
                <a:solidFill>
                  <a:srgbClr val="92D050"/>
                </a:solidFill>
              </a:rPr>
              <a:t>pres</a:t>
            </a:r>
          </a:p>
          <a:p>
            <a:r>
              <a:rPr lang="da-DK" sz="2000" dirty="0"/>
              <a:t>Viden om </a:t>
            </a:r>
            <a:r>
              <a:rPr lang="da-DK" sz="2000" b="1" dirty="0">
                <a:solidFill>
                  <a:srgbClr val="FF0000"/>
                </a:solidFill>
              </a:rPr>
              <a:t>flertalsmisforståelser</a:t>
            </a:r>
          </a:p>
          <a:p>
            <a:pPr>
              <a:spcAft>
                <a:spcPts val="600"/>
              </a:spcAft>
              <a:buFont typeface="Gotham Light" pitchFamily="50" charset="0"/>
              <a:buChar char="•"/>
            </a:pPr>
            <a:r>
              <a:rPr lang="da-DK" sz="2000" b="1" dirty="0">
                <a:solidFill>
                  <a:srgbClr val="00B050"/>
                </a:solidFill>
              </a:rPr>
              <a:t>Sundhedskonsekvenser</a:t>
            </a:r>
            <a:r>
              <a:rPr lang="da-DK" sz="2000" dirty="0">
                <a:solidFill>
                  <a:srgbClr val="00B050"/>
                </a:solidFill>
              </a:rPr>
              <a:t> </a:t>
            </a:r>
            <a:r>
              <a:rPr lang="da-DK" sz="2000" dirty="0"/>
              <a:t>– viden om konsekvenser af tobak på kort og lang sigt </a:t>
            </a:r>
          </a:p>
          <a:p>
            <a:r>
              <a:rPr lang="da-DK" sz="2000" dirty="0"/>
              <a:t>Mekanismer i </a:t>
            </a:r>
            <a:r>
              <a:rPr lang="da-DK" sz="2000" b="1" dirty="0">
                <a:solidFill>
                  <a:srgbClr val="0070C0"/>
                </a:solidFill>
              </a:rPr>
              <a:t>samfundet</a:t>
            </a:r>
            <a:r>
              <a:rPr lang="da-DK" sz="2000" dirty="0"/>
              <a:t>, som påvirker unge til at ryge eller bruge snus</a:t>
            </a:r>
          </a:p>
          <a:p>
            <a:r>
              <a:rPr lang="da-DK" sz="2000" dirty="0"/>
              <a:t>Øvelser på </a:t>
            </a:r>
            <a:r>
              <a:rPr lang="da-DK" sz="2000" b="1" dirty="0">
                <a:solidFill>
                  <a:srgbClr val="00B0F0"/>
                </a:solidFill>
              </a:rPr>
              <a:t>tværs</a:t>
            </a:r>
          </a:p>
          <a:p>
            <a:pPr marL="0" indent="0">
              <a:buNone/>
            </a:pPr>
            <a:endParaRPr lang="da-DK" sz="2000" b="1" dirty="0"/>
          </a:p>
          <a:p>
            <a:pPr marL="0" indent="0">
              <a:buNone/>
            </a:pPr>
            <a:endParaRPr lang="da-DK" sz="2000" b="1" dirty="0"/>
          </a:p>
          <a:p>
            <a:pPr marL="0" indent="0">
              <a:buNone/>
            </a:pPr>
            <a:endParaRPr lang="da-DK" sz="2000" b="1" dirty="0"/>
          </a:p>
          <a:p>
            <a:pPr marL="0" indent="0">
              <a:buNone/>
            </a:pPr>
            <a:endParaRPr lang="da-DK" sz="2000" b="1" dirty="0"/>
          </a:p>
          <a:p>
            <a:pPr marL="0" indent="0">
              <a:buNone/>
            </a:pPr>
            <a:endParaRPr lang="da-DK" sz="2000" b="1" dirty="0"/>
          </a:p>
          <a:p>
            <a:pPr marL="0" indent="0">
              <a:buNone/>
            </a:pPr>
            <a:endParaRPr lang="da-DK" sz="2000" b="1" dirty="0"/>
          </a:p>
          <a:p>
            <a:pPr marL="0" indent="0">
              <a:buNone/>
            </a:pPr>
            <a:endParaRPr lang="da-DK" sz="2000" b="1" dirty="0"/>
          </a:p>
        </p:txBody>
      </p:sp>
      <p:pic>
        <p:nvPicPr>
          <p:cNvPr id="4" name="Billede 3"/>
          <p:cNvPicPr>
            <a:picLocks noChangeAspect="1"/>
          </p:cNvPicPr>
          <p:nvPr/>
        </p:nvPicPr>
        <p:blipFill>
          <a:blip r:embed="rId3"/>
          <a:stretch>
            <a:fillRect/>
          </a:stretch>
        </p:blipFill>
        <p:spPr>
          <a:xfrm rot="730894">
            <a:off x="7828189" y="3262140"/>
            <a:ext cx="2463186" cy="3512622"/>
          </a:xfrm>
          <a:prstGeom prst="rect">
            <a:avLst/>
          </a:prstGeom>
        </p:spPr>
      </p:pic>
      <p:pic>
        <p:nvPicPr>
          <p:cNvPr id="6" name="Billede 5"/>
          <p:cNvPicPr>
            <a:picLocks noChangeAspect="1"/>
          </p:cNvPicPr>
          <p:nvPr/>
        </p:nvPicPr>
        <p:blipFill>
          <a:blip r:embed="rId4"/>
          <a:stretch>
            <a:fillRect/>
          </a:stretch>
        </p:blipFill>
        <p:spPr>
          <a:xfrm rot="20897671">
            <a:off x="5086580" y="3408319"/>
            <a:ext cx="2372238" cy="3381295"/>
          </a:xfrm>
          <a:prstGeom prst="rect">
            <a:avLst/>
          </a:prstGeom>
        </p:spPr>
      </p:pic>
      <p:sp>
        <p:nvSpPr>
          <p:cNvPr id="7" name="Pladsholder til sidefod 6"/>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3273373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a:solidFill>
                  <a:srgbClr val="92D050"/>
                </a:solidFill>
              </a:rPr>
              <a:t>Pres</a:t>
            </a:r>
            <a:br>
              <a:rPr lang="da-DK" sz="3600" dirty="0">
                <a:solidFill>
                  <a:srgbClr val="92D050"/>
                </a:solidFill>
              </a:rPr>
            </a:br>
            <a:endParaRPr lang="da-DK" dirty="0"/>
          </a:p>
        </p:txBody>
      </p:sp>
      <p:sp>
        <p:nvSpPr>
          <p:cNvPr id="3" name="Pladsholder til indhold 2"/>
          <p:cNvSpPr>
            <a:spLocks noGrp="1"/>
          </p:cNvSpPr>
          <p:nvPr>
            <p:ph idx="1"/>
          </p:nvPr>
        </p:nvSpPr>
        <p:spPr>
          <a:xfrm>
            <a:off x="479425" y="1393825"/>
            <a:ext cx="5400675" cy="4449020"/>
          </a:xfrm>
        </p:spPr>
        <p:txBody>
          <a:bodyPr/>
          <a:lstStyle/>
          <a:p>
            <a:pPr marL="171450" indent="-171450"/>
            <a:r>
              <a:rPr lang="da-DK" sz="1800" dirty="0"/>
              <a:t>Hvad er gruppepres? Direkte og indirekte </a:t>
            </a:r>
          </a:p>
          <a:p>
            <a:pPr marL="171450" indent="-171450"/>
            <a:r>
              <a:rPr lang="da-DK" sz="1800" dirty="0"/>
              <a:t>Give kompetencer til at modstå gruppepres </a:t>
            </a:r>
          </a:p>
          <a:p>
            <a:pPr marL="171450" indent="-171450"/>
            <a:r>
              <a:rPr lang="da-DK" sz="1800" dirty="0"/>
              <a:t>Hvordan siger man nej på en god måde? </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0"/>
            <a:ext cx="932632" cy="1106441"/>
          </a:xfrm>
          <a:prstGeom prst="rect">
            <a:avLst/>
          </a:prstGeom>
        </p:spPr>
      </p:pic>
      <p:pic>
        <p:nvPicPr>
          <p:cNvPr id="6" name="Billede 5"/>
          <p:cNvPicPr>
            <a:picLocks noChangeAspect="1"/>
          </p:cNvPicPr>
          <p:nvPr/>
        </p:nvPicPr>
        <p:blipFill>
          <a:blip r:embed="rId4"/>
          <a:stretch>
            <a:fillRect/>
          </a:stretch>
        </p:blipFill>
        <p:spPr>
          <a:xfrm rot="674638">
            <a:off x="6332952" y="1141078"/>
            <a:ext cx="4993798" cy="4449020"/>
          </a:xfrm>
          <a:prstGeom prst="rect">
            <a:avLst/>
          </a:prstGeom>
        </p:spPr>
      </p:pic>
      <p:sp>
        <p:nvSpPr>
          <p:cNvPr id="7" name="Pladsholder til sidefod 6"/>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1976776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a:t>Flertalsmisforståelser</a:t>
            </a:r>
            <a:br>
              <a:rPr lang="da-DK" sz="3600" dirty="0"/>
            </a:br>
            <a:endParaRPr lang="da-DK" dirty="0"/>
          </a:p>
        </p:txBody>
      </p:sp>
      <p:sp>
        <p:nvSpPr>
          <p:cNvPr id="3" name="Pladsholder til indhold 2"/>
          <p:cNvSpPr>
            <a:spLocks noGrp="1"/>
          </p:cNvSpPr>
          <p:nvPr>
            <p:ph idx="1"/>
          </p:nvPr>
        </p:nvSpPr>
        <p:spPr>
          <a:xfrm>
            <a:off x="479425" y="1608881"/>
            <a:ext cx="5540375" cy="4449020"/>
          </a:xfrm>
        </p:spPr>
        <p:txBody>
          <a:bodyPr>
            <a:normAutofit/>
          </a:bodyPr>
          <a:lstStyle/>
          <a:p>
            <a:r>
              <a:rPr lang="da-DK" sz="1800" dirty="0"/>
              <a:t>Hvad er en flertalsmisforståelse eller social overdrivelse? </a:t>
            </a:r>
          </a:p>
          <a:p>
            <a:r>
              <a:rPr lang="da-DK" sz="1800" dirty="0"/>
              <a:t>Kender I andre flertalsmisforståelser end rygning? (f. eks. alkohol) </a:t>
            </a:r>
          </a:p>
          <a:p>
            <a:r>
              <a:rPr lang="da-DK" sz="1800" dirty="0"/>
              <a:t>Hvor mange tror de unge, der ryger? </a:t>
            </a:r>
          </a:p>
          <a:p>
            <a:r>
              <a:rPr lang="da-DK" sz="1800" dirty="0"/>
              <a:t>Generel misforståelse </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386506"/>
            <a:ext cx="838200" cy="769868"/>
          </a:xfrm>
          <a:prstGeom prst="rect">
            <a:avLst/>
          </a:prstGeom>
        </p:spPr>
      </p:pic>
      <p:pic>
        <p:nvPicPr>
          <p:cNvPr id="1026" name="Picture 2" descr="https://images.unsplash.com/photo-1665247238322-82465b4146c3?ixlib=rb-4.0.3&amp;ixid=MnwxMjA3fDB8MHxzZWFyY2h8MXx8a2Fob290fGVufDB8fDB8fA%3D%3D&amp;w=1000&amp;q=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820" y="1608881"/>
            <a:ext cx="4106412" cy="364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87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F68C4F17-68E1-D642-90B2-E0C68FF481BF}"/>
              </a:ext>
            </a:extLst>
          </p:cNvPr>
          <p:cNvPicPr>
            <a:picLocks noChangeAspect="1"/>
          </p:cNvPicPr>
          <p:nvPr/>
        </p:nvPicPr>
        <p:blipFill rotWithShape="1">
          <a:blip r:embed="rId3"/>
          <a:srcRect b="26902"/>
          <a:stretch/>
        </p:blipFill>
        <p:spPr>
          <a:xfrm>
            <a:off x="3175" y="0"/>
            <a:ext cx="12185650" cy="5013064"/>
          </a:xfrm>
          <a:prstGeom prst="rect">
            <a:avLst/>
          </a:prstGeom>
        </p:spPr>
      </p:pic>
      <p:sp>
        <p:nvSpPr>
          <p:cNvPr id="2" name="Tekstfelt 1"/>
          <p:cNvSpPr txBox="1"/>
          <p:nvPr/>
        </p:nvSpPr>
        <p:spPr>
          <a:xfrm>
            <a:off x="557464" y="5269461"/>
            <a:ext cx="11077071" cy="369332"/>
          </a:xfrm>
          <a:prstGeom prst="rect">
            <a:avLst/>
          </a:prstGeom>
          <a:noFill/>
        </p:spPr>
        <p:txBody>
          <a:bodyPr wrap="none" rtlCol="0">
            <a:spAutoFit/>
          </a:bodyPr>
          <a:lstStyle/>
          <a:p>
            <a:r>
              <a:rPr lang="da-DK" dirty="0">
                <a:solidFill>
                  <a:schemeClr val="tx2"/>
                </a:solidFill>
              </a:rPr>
              <a:t>Derfor har Kræftens Bekæmpelse et mål om en røgfri fremtid, hvor ingen børn og unge ryger i 2030.</a:t>
            </a:r>
          </a:p>
        </p:txBody>
      </p:sp>
    </p:spTree>
    <p:extLst>
      <p:ext uri="{BB962C8B-B14F-4D97-AF65-F5344CB8AC3E}">
        <p14:creationId xmlns:p14="http://schemas.microsoft.com/office/powerpoint/2010/main" val="323421004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a:solidFill>
                  <a:srgbClr val="00B050"/>
                </a:solidFill>
              </a:rPr>
              <a:t>Helbredskonsekvenser</a:t>
            </a:r>
            <a:br>
              <a:rPr lang="da-DK" sz="3600" dirty="0">
                <a:solidFill>
                  <a:srgbClr val="00B050"/>
                </a:solidFill>
              </a:rPr>
            </a:br>
            <a:endParaRPr lang="da-DK" dirty="0"/>
          </a:p>
        </p:txBody>
      </p:sp>
      <p:sp>
        <p:nvSpPr>
          <p:cNvPr id="3" name="Pladsholder til indhold 2"/>
          <p:cNvSpPr>
            <a:spLocks noGrp="1"/>
          </p:cNvSpPr>
          <p:nvPr>
            <p:ph idx="1"/>
          </p:nvPr>
        </p:nvSpPr>
        <p:spPr/>
        <p:txBody>
          <a:bodyPr/>
          <a:lstStyle/>
          <a:p>
            <a:pPr marL="171450" indent="-171450"/>
            <a:r>
              <a:rPr lang="da-DK" sz="1800" dirty="0"/>
              <a:t>Konsekvenserne, der kommer efter kort tid (kondition, udseende etc.) </a:t>
            </a:r>
          </a:p>
          <a:p>
            <a:pPr marL="171450" indent="-171450"/>
            <a:r>
              <a:rPr lang="da-DK" sz="1800" dirty="0"/>
              <a:t>Konsekvenserne, der kommer efter lang tid (kræft, blodpropper etc.) </a:t>
            </a:r>
          </a:p>
          <a:p>
            <a:pPr marL="0" indent="0">
              <a:buNone/>
            </a:pPr>
            <a:endParaRPr lang="da-DK" dirty="0"/>
          </a:p>
          <a:p>
            <a:pPr marL="0" indent="0">
              <a:buNone/>
            </a:pPr>
            <a:endParaRPr lang="da-DK" dirty="0"/>
          </a:p>
          <a:p>
            <a:pPr marL="0" indent="0">
              <a:buNone/>
            </a:pPr>
            <a:endParaRPr lang="da-DK" dirty="0"/>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033" y="441325"/>
            <a:ext cx="839933" cy="735626"/>
          </a:xfrm>
          <a:prstGeom prst="rect">
            <a:avLst/>
          </a:prstGeom>
        </p:spPr>
      </p:pic>
      <p:pic>
        <p:nvPicPr>
          <p:cNvPr id="8" name="Billede 7"/>
          <p:cNvPicPr>
            <a:picLocks noChangeAspect="1"/>
          </p:cNvPicPr>
          <p:nvPr/>
        </p:nvPicPr>
        <p:blipFill>
          <a:blip r:embed="rId4"/>
          <a:stretch>
            <a:fillRect/>
          </a:stretch>
        </p:blipFill>
        <p:spPr>
          <a:xfrm>
            <a:off x="6265862" y="2990428"/>
            <a:ext cx="3800475" cy="2905125"/>
          </a:xfrm>
          <a:prstGeom prst="rect">
            <a:avLst/>
          </a:prstGeom>
        </p:spPr>
      </p:pic>
      <p:sp>
        <p:nvSpPr>
          <p:cNvPr id="6" name="Pladsholder til sidefod 5"/>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775901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a:solidFill>
                  <a:srgbClr val="002060"/>
                </a:solidFill>
              </a:rPr>
              <a:t>Samfund </a:t>
            </a:r>
            <a:br>
              <a:rPr lang="da-DK" sz="3600" dirty="0">
                <a:solidFill>
                  <a:srgbClr val="002060"/>
                </a:solidFill>
              </a:rPr>
            </a:br>
            <a:endParaRPr lang="da-DK" dirty="0"/>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1919" y="302418"/>
            <a:ext cx="788988" cy="788988"/>
          </a:xfrm>
          <a:prstGeom prst="rect">
            <a:avLst/>
          </a:prstGeom>
        </p:spPr>
      </p:pic>
      <p:sp>
        <p:nvSpPr>
          <p:cNvPr id="6" name="Rektangel 5"/>
          <p:cNvSpPr/>
          <p:nvPr/>
        </p:nvSpPr>
        <p:spPr>
          <a:xfrm>
            <a:off x="479425" y="1461611"/>
            <a:ext cx="6096000" cy="2169825"/>
          </a:xfrm>
          <a:prstGeom prst="rect">
            <a:avLst/>
          </a:prstGeom>
        </p:spPr>
        <p:txBody>
          <a:bodyPr>
            <a:spAutoFit/>
          </a:bodyPr>
          <a:lstStyle/>
          <a:p>
            <a:pPr marL="285750" indent="-285750">
              <a:lnSpc>
                <a:spcPct val="150000"/>
              </a:lnSpc>
              <a:buClr>
                <a:schemeClr val="tx1"/>
              </a:buClr>
              <a:buFont typeface="Arial" panose="020B0604020202020204" pitchFamily="34" charset="0"/>
              <a:buChar char="•"/>
            </a:pPr>
            <a:r>
              <a:rPr lang="da-DK" dirty="0">
                <a:solidFill>
                  <a:schemeClr val="tx2"/>
                </a:solidFill>
              </a:rPr>
              <a:t>Tobaksindustriens rolle og metoder.  </a:t>
            </a:r>
          </a:p>
          <a:p>
            <a:pPr marL="285750" indent="-285750">
              <a:lnSpc>
                <a:spcPct val="150000"/>
              </a:lnSpc>
              <a:buClr>
                <a:schemeClr val="tx1"/>
              </a:buClr>
              <a:buFont typeface="Arial" panose="020B0604020202020204" pitchFamily="34" charset="0"/>
              <a:buChar char="•"/>
            </a:pPr>
            <a:r>
              <a:rPr lang="da-DK" dirty="0">
                <a:solidFill>
                  <a:schemeClr val="tx2"/>
                </a:solidFill>
              </a:rPr>
              <a:t>Identitet og status ift. rygning/snus. </a:t>
            </a:r>
          </a:p>
          <a:p>
            <a:pPr marL="285750" indent="-285750">
              <a:lnSpc>
                <a:spcPct val="150000"/>
              </a:lnSpc>
              <a:buClr>
                <a:schemeClr val="tx1"/>
              </a:buClr>
              <a:buFont typeface="Arial" panose="020B0604020202020204" pitchFamily="34" charset="0"/>
              <a:buChar char="•"/>
            </a:pPr>
            <a:r>
              <a:rPr lang="da-DK" dirty="0">
                <a:solidFill>
                  <a:schemeClr val="tx2"/>
                </a:solidFill>
              </a:rPr>
              <a:t>Hvad er normen? </a:t>
            </a:r>
          </a:p>
          <a:p>
            <a:pPr marL="285750" indent="-285750">
              <a:lnSpc>
                <a:spcPct val="150000"/>
              </a:lnSpc>
              <a:buClr>
                <a:schemeClr val="tx1"/>
              </a:buClr>
              <a:buFont typeface="Arial" panose="020B0604020202020204" pitchFamily="34" charset="0"/>
              <a:buChar char="•"/>
            </a:pPr>
            <a:r>
              <a:rPr lang="da-DK" dirty="0">
                <a:solidFill>
                  <a:schemeClr val="tx2"/>
                </a:solidFill>
              </a:rPr>
              <a:t>Rollemodellers betydning. </a:t>
            </a:r>
          </a:p>
          <a:p>
            <a:pPr marL="285750" indent="-285750">
              <a:lnSpc>
                <a:spcPct val="150000"/>
              </a:lnSpc>
              <a:buClr>
                <a:schemeClr val="tx1"/>
              </a:buClr>
              <a:buFont typeface="Arial" panose="020B0604020202020204" pitchFamily="34" charset="0"/>
              <a:buChar char="•"/>
            </a:pPr>
            <a:r>
              <a:rPr lang="da-DK" dirty="0">
                <a:solidFill>
                  <a:schemeClr val="tx2"/>
                </a:solidFill>
              </a:rPr>
              <a:t>Rygning på film og tv. </a:t>
            </a:r>
          </a:p>
        </p:txBody>
      </p:sp>
      <p:pic>
        <p:nvPicPr>
          <p:cNvPr id="8" name="Picture 2" descr="https://www.kkare.com/images/l/PC/Prince/CP10135.jpg"/>
          <p:cNvPicPr>
            <a:picLocks noChangeAspect="1" noChangeArrowheads="1"/>
          </p:cNvPicPr>
          <p:nvPr/>
        </p:nvPicPr>
        <p:blipFill rotWithShape="1">
          <a:blip r:embed="rId4">
            <a:extLst>
              <a:ext uri="{28A0092B-C50C-407E-A947-70E740481C1C}">
                <a14:useLocalDpi xmlns:a14="http://schemas.microsoft.com/office/drawing/2010/main" val="0"/>
              </a:ext>
            </a:extLst>
          </a:blip>
          <a:srcRect l="16583" t="17389" r="17474" b="16697"/>
          <a:stretch/>
        </p:blipFill>
        <p:spPr bwMode="auto">
          <a:xfrm>
            <a:off x="4748565" y="3043765"/>
            <a:ext cx="1557280" cy="2241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illedresultat for prince ultra l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5845" y="3043764"/>
            <a:ext cx="1457625" cy="224122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p:cNvSpPr txBox="1"/>
          <p:nvPr/>
        </p:nvSpPr>
        <p:spPr>
          <a:xfrm>
            <a:off x="8050372" y="3841209"/>
            <a:ext cx="1535289" cy="646331"/>
          </a:xfrm>
          <a:prstGeom prst="rect">
            <a:avLst/>
          </a:prstGeom>
          <a:noFill/>
        </p:spPr>
        <p:txBody>
          <a:bodyPr wrap="square" rtlCol="0">
            <a:spAutoFit/>
          </a:bodyPr>
          <a:lstStyle/>
          <a:p>
            <a:r>
              <a:rPr lang="da-DK" sz="3600" dirty="0">
                <a:latin typeface="FoundrySansNormal" panose="00000400000000000000" pitchFamily="2" charset="0"/>
              </a:rPr>
              <a:t>→</a:t>
            </a:r>
          </a:p>
        </p:txBody>
      </p:sp>
      <p:pic>
        <p:nvPicPr>
          <p:cNvPr id="11" name="Picture 6" descr="Billedresultat for prince gold cigarette"/>
          <p:cNvPicPr>
            <a:picLocks noChangeAspect="1" noChangeArrowheads="1"/>
          </p:cNvPicPr>
          <p:nvPr/>
        </p:nvPicPr>
        <p:blipFill rotWithShape="1">
          <a:blip r:embed="rId6">
            <a:extLst>
              <a:ext uri="{28A0092B-C50C-407E-A947-70E740481C1C}">
                <a14:useLocalDpi xmlns:a14="http://schemas.microsoft.com/office/drawing/2010/main" val="0"/>
              </a:ext>
            </a:extLst>
          </a:blip>
          <a:srcRect l="17114" t="16261" r="16052" b="38251"/>
          <a:stretch/>
        </p:blipFill>
        <p:spPr bwMode="auto">
          <a:xfrm>
            <a:off x="9025896" y="3011475"/>
            <a:ext cx="1693333" cy="1659467"/>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8461715" y="4714876"/>
            <a:ext cx="3015569" cy="369332"/>
          </a:xfrm>
          <a:prstGeom prst="rect">
            <a:avLst/>
          </a:prstGeom>
        </p:spPr>
        <p:txBody>
          <a:bodyPr wrap="none">
            <a:spAutoFit/>
          </a:bodyPr>
          <a:lstStyle/>
          <a:p>
            <a:r>
              <a:rPr lang="da-DK" dirty="0">
                <a:solidFill>
                  <a:schemeClr val="tx2"/>
                </a:solidFill>
                <a:latin typeface="Fighter" panose="00000500000000000000" pitchFamily="50" charset="0"/>
              </a:rPr>
              <a:t>Gold, Silver, Blue og White</a:t>
            </a:r>
          </a:p>
        </p:txBody>
      </p:sp>
    </p:spTree>
    <p:extLst>
      <p:ext uri="{BB962C8B-B14F-4D97-AF65-F5344CB8AC3E}">
        <p14:creationId xmlns:p14="http://schemas.microsoft.com/office/powerpoint/2010/main" val="418769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Øvelser er det bærende element</a:t>
            </a:r>
          </a:p>
        </p:txBody>
      </p:sp>
      <p:sp>
        <p:nvSpPr>
          <p:cNvPr id="3" name="Pladsholder til tekst 2"/>
          <p:cNvSpPr>
            <a:spLocks noGrp="1"/>
          </p:cNvSpPr>
          <p:nvPr>
            <p:ph type="body" sz="quarter" idx="14"/>
          </p:nvPr>
        </p:nvSpPr>
        <p:spPr/>
        <p:txBody>
          <a:bodyPr/>
          <a:lstStyle/>
          <a:p>
            <a:endParaRPr lang="da-DK"/>
          </a:p>
        </p:txBody>
      </p:sp>
      <p:sp>
        <p:nvSpPr>
          <p:cNvPr id="4" name="Pladsholder til tekst 3"/>
          <p:cNvSpPr>
            <a:spLocks noGrp="1"/>
          </p:cNvSpPr>
          <p:nvPr>
            <p:ph type="body" sz="quarter" idx="19"/>
          </p:nvPr>
        </p:nvSpPr>
        <p:spPr/>
        <p:txBody>
          <a:bodyPr/>
          <a:lstStyle/>
          <a:p>
            <a:r>
              <a:rPr lang="da-DK" dirty="0"/>
              <a:t>I finder dem på </a:t>
            </a:r>
          </a:p>
          <a:p>
            <a:r>
              <a:rPr lang="da-DK" dirty="0"/>
              <a:t>frivillig.dk under gruppen</a:t>
            </a:r>
          </a:p>
          <a:p>
            <a:r>
              <a:rPr lang="da-DK" dirty="0"/>
              <a:t>Sundhedsformidler.</a:t>
            </a:r>
          </a:p>
          <a:p>
            <a:endParaRPr lang="da-DK" dirty="0"/>
          </a:p>
        </p:txBody>
      </p:sp>
      <p:sp>
        <p:nvSpPr>
          <p:cNvPr id="5" name="Pladsholder til tekst 4"/>
          <p:cNvSpPr>
            <a:spLocks noGrp="1"/>
          </p:cNvSpPr>
          <p:nvPr>
            <p:ph type="body" sz="quarter" idx="21"/>
          </p:nvPr>
        </p:nvSpPr>
        <p:spPr/>
        <p:txBody>
          <a:bodyPr/>
          <a:lstStyle/>
          <a:p>
            <a:r>
              <a:rPr lang="da-DK" dirty="0"/>
              <a:t>PowerPoints </a:t>
            </a:r>
          </a:p>
        </p:txBody>
      </p:sp>
      <p:sp>
        <p:nvSpPr>
          <p:cNvPr id="7" name="Pladsholder til tekst 6"/>
          <p:cNvSpPr>
            <a:spLocks noGrp="1"/>
          </p:cNvSpPr>
          <p:nvPr>
            <p:ph type="body" sz="quarter" idx="24"/>
          </p:nvPr>
        </p:nvSpPr>
        <p:spPr/>
        <p:txBody>
          <a:bodyPr/>
          <a:lstStyle/>
          <a:p>
            <a:r>
              <a:rPr lang="da-DK" dirty="0"/>
              <a:t>Sundhedsformidlermappen</a:t>
            </a:r>
          </a:p>
        </p:txBody>
      </p:sp>
      <p:pic>
        <p:nvPicPr>
          <p:cNvPr id="14" name="Billede 13"/>
          <p:cNvPicPr>
            <a:picLocks noChangeAspect="1"/>
          </p:cNvPicPr>
          <p:nvPr/>
        </p:nvPicPr>
        <p:blipFill>
          <a:blip r:embed="rId3"/>
          <a:stretch>
            <a:fillRect/>
          </a:stretch>
        </p:blipFill>
        <p:spPr>
          <a:xfrm rot="21392766">
            <a:off x="579124" y="2633787"/>
            <a:ext cx="2372238" cy="3381295"/>
          </a:xfrm>
          <a:prstGeom prst="rect">
            <a:avLst/>
          </a:prstGeom>
        </p:spPr>
      </p:pic>
      <p:pic>
        <p:nvPicPr>
          <p:cNvPr id="8" name="Billede 7"/>
          <p:cNvPicPr>
            <a:picLocks noChangeAspect="1"/>
          </p:cNvPicPr>
          <p:nvPr/>
        </p:nvPicPr>
        <p:blipFill>
          <a:blip r:embed="rId4"/>
          <a:stretch>
            <a:fillRect/>
          </a:stretch>
        </p:blipFill>
        <p:spPr>
          <a:xfrm rot="458844">
            <a:off x="7298731" y="818017"/>
            <a:ext cx="2184532" cy="5452863"/>
          </a:xfrm>
          <a:prstGeom prst="rect">
            <a:avLst/>
          </a:prstGeom>
        </p:spPr>
      </p:pic>
      <p:pic>
        <p:nvPicPr>
          <p:cNvPr id="9" name="Billede 8"/>
          <p:cNvPicPr>
            <a:picLocks noChangeAspect="1"/>
          </p:cNvPicPr>
          <p:nvPr/>
        </p:nvPicPr>
        <p:blipFill>
          <a:blip r:embed="rId5"/>
          <a:stretch>
            <a:fillRect/>
          </a:stretch>
        </p:blipFill>
        <p:spPr>
          <a:xfrm rot="476939">
            <a:off x="9535271" y="841523"/>
            <a:ext cx="2168421" cy="5412648"/>
          </a:xfrm>
          <a:prstGeom prst="rect">
            <a:avLst/>
          </a:prstGeom>
        </p:spPr>
      </p:pic>
      <p:sp>
        <p:nvSpPr>
          <p:cNvPr id="10" name="Pladsholder til sidefod 9"/>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4058383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Formidlingssituationer </a:t>
            </a:r>
          </a:p>
        </p:txBody>
      </p:sp>
      <p:sp>
        <p:nvSpPr>
          <p:cNvPr id="3" name="Pladsholder til tekst 2"/>
          <p:cNvSpPr>
            <a:spLocks noGrp="1"/>
          </p:cNvSpPr>
          <p:nvPr>
            <p:ph type="body" sz="quarter" idx="14"/>
          </p:nvPr>
        </p:nvSpPr>
        <p:spPr/>
        <p:txBody>
          <a:bodyPr/>
          <a:lstStyle/>
          <a:p>
            <a:r>
              <a:rPr lang="da-DK" dirty="0"/>
              <a:t>- Hvad kan I forvente? </a:t>
            </a:r>
          </a:p>
        </p:txBody>
      </p:sp>
      <p:sp>
        <p:nvSpPr>
          <p:cNvPr id="6" name="Pladsholder til tekst 5"/>
          <p:cNvSpPr>
            <a:spLocks noGrp="1"/>
          </p:cNvSpPr>
          <p:nvPr>
            <p:ph type="body" sz="quarter" idx="22"/>
          </p:nvPr>
        </p:nvSpPr>
        <p:spPr>
          <a:xfrm>
            <a:off x="479425" y="1743075"/>
            <a:ext cx="5297432" cy="2997200"/>
          </a:xfrm>
        </p:spPr>
        <p:txBody>
          <a:bodyPr>
            <a:normAutofit fontScale="92500" lnSpcReduction="10000"/>
          </a:bodyPr>
          <a:lstStyle/>
          <a:p>
            <a:pPr marL="171450" indent="-171450">
              <a:buFont typeface="Arial" panose="020B0604020202020204" pitchFamily="34" charset="0"/>
              <a:buChar char="•"/>
            </a:pPr>
            <a:r>
              <a:rPr lang="da-DK" sz="2000" dirty="0"/>
              <a:t>Forskellige niveauer. </a:t>
            </a:r>
          </a:p>
          <a:p>
            <a:pPr marL="171450" indent="-171450">
              <a:buFont typeface="Arial" panose="020B0604020202020204" pitchFamily="34" charset="0"/>
              <a:buChar char="•"/>
            </a:pPr>
            <a:r>
              <a:rPr lang="da-DK" sz="2000" dirty="0"/>
              <a:t>Forskellige klassetrin. </a:t>
            </a:r>
          </a:p>
          <a:p>
            <a:pPr marL="171450" indent="-171450">
              <a:buFont typeface="Arial" panose="020B0604020202020204" pitchFamily="34" charset="0"/>
              <a:buChar char="•"/>
            </a:pPr>
            <a:r>
              <a:rPr lang="da-DK" sz="2000" dirty="0"/>
              <a:t>Variation i erfaringer med produkter.</a:t>
            </a:r>
          </a:p>
          <a:p>
            <a:pPr marL="171450" indent="-171450">
              <a:buFont typeface="Arial" panose="020B0604020202020204" pitchFamily="34" charset="0"/>
              <a:buChar char="•"/>
            </a:pPr>
            <a:r>
              <a:rPr lang="da-DK" sz="2000" dirty="0"/>
              <a:t>Taknemmeligt publikum. </a:t>
            </a:r>
          </a:p>
          <a:p>
            <a:pPr marL="171450" indent="-171450">
              <a:buFont typeface="Arial" panose="020B0604020202020204" pitchFamily="34" charset="0"/>
              <a:buChar char="•"/>
            </a:pPr>
            <a:r>
              <a:rPr lang="da-DK" sz="2000" dirty="0"/>
              <a:t>Energiske klasser.</a:t>
            </a:r>
          </a:p>
          <a:p>
            <a:pPr marL="171450" indent="-171450">
              <a:buFont typeface="Arial" panose="020B0604020202020204" pitchFamily="34" charset="0"/>
              <a:buChar char="•"/>
            </a:pPr>
            <a:r>
              <a:rPr lang="da-DK" sz="2000" dirty="0"/>
              <a:t>Stille klasser.</a:t>
            </a:r>
          </a:p>
          <a:p>
            <a:pPr marL="171450" indent="-171450">
              <a:buFont typeface="Arial" panose="020B0604020202020204" pitchFamily="34" charset="0"/>
              <a:buChar char="•"/>
            </a:pPr>
            <a:r>
              <a:rPr lang="da-DK" sz="2000" dirty="0"/>
              <a:t>Flabede svar. </a:t>
            </a:r>
          </a:p>
          <a:p>
            <a:pPr marL="171450" indent="-171450">
              <a:buFont typeface="Arial" panose="020B0604020202020204" pitchFamily="34" charset="0"/>
              <a:buChar char="•"/>
            </a:pPr>
            <a:r>
              <a:rPr lang="da-DK" sz="2000" dirty="0"/>
              <a:t>Snus vs. Cigaretter. </a:t>
            </a:r>
          </a:p>
          <a:p>
            <a:endParaRPr lang="da-DK" sz="2000"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861" y="914400"/>
            <a:ext cx="4491092" cy="4491092"/>
          </a:xfrm>
          <a:prstGeom prst="rect">
            <a:avLst/>
          </a:prstGeom>
        </p:spPr>
      </p:pic>
      <p:sp>
        <p:nvSpPr>
          <p:cNvPr id="5" name="Pladsholder til sidefod 4"/>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790846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8499E-DA52-804D-AE48-B88778C6C4E5}"/>
              </a:ext>
            </a:extLst>
          </p:cNvPr>
          <p:cNvSpPr>
            <a:spLocks noGrp="1"/>
          </p:cNvSpPr>
          <p:nvPr>
            <p:ph type="title"/>
          </p:nvPr>
        </p:nvSpPr>
        <p:spPr/>
        <p:txBody>
          <a:bodyPr/>
          <a:lstStyle/>
          <a:p>
            <a:r>
              <a:rPr lang="da-DK" dirty="0"/>
              <a:t>Hvordan formidler vi bedst til unge? </a:t>
            </a:r>
          </a:p>
        </p:txBody>
      </p:sp>
      <p:sp>
        <p:nvSpPr>
          <p:cNvPr id="3" name="Pladsholder til tekst 2">
            <a:extLst>
              <a:ext uri="{FF2B5EF4-FFF2-40B4-BE49-F238E27FC236}">
                <a16:creationId xmlns:a16="http://schemas.microsoft.com/office/drawing/2014/main" id="{24879751-07FE-1840-BB82-9041397E9633}"/>
              </a:ext>
            </a:extLst>
          </p:cNvPr>
          <p:cNvSpPr>
            <a:spLocks noGrp="1"/>
          </p:cNvSpPr>
          <p:nvPr>
            <p:ph type="body" sz="quarter" idx="14"/>
          </p:nvPr>
        </p:nvSpPr>
        <p:spPr/>
        <p:txBody>
          <a:bodyPr>
            <a:noAutofit/>
          </a:bodyPr>
          <a:lstStyle/>
          <a:p>
            <a:r>
              <a:rPr lang="da-DK" sz="2400" dirty="0"/>
              <a:t>Øvelse </a:t>
            </a:r>
          </a:p>
        </p:txBody>
      </p:sp>
      <p:pic>
        <p:nvPicPr>
          <p:cNvPr id="23" name="Pladsholder til indho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49" y="1560987"/>
            <a:ext cx="839313" cy="839313"/>
          </a:xfrm>
          <a:prstGeom prst="rect">
            <a:avLst/>
          </a:prstGeom>
        </p:spPr>
      </p:pic>
      <p:pic>
        <p:nvPicPr>
          <p:cNvPr id="25" name="Pladsholder til indho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59" y="3027837"/>
            <a:ext cx="839313" cy="839313"/>
          </a:xfrm>
          <a:prstGeom prst="rect">
            <a:avLst/>
          </a:prstGeom>
        </p:spPr>
      </p:pic>
      <p:pic>
        <p:nvPicPr>
          <p:cNvPr id="31" name="Pladsholder til indho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59" y="4616607"/>
            <a:ext cx="839313" cy="839313"/>
          </a:xfrm>
          <a:prstGeom prst="rect">
            <a:avLst/>
          </a:prstGeom>
        </p:spPr>
      </p:pic>
      <p:sp>
        <p:nvSpPr>
          <p:cNvPr id="5" name="Pladsholder til sidefod 4"/>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384415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Planlæg en undervisning </a:t>
            </a:r>
          </a:p>
        </p:txBody>
      </p:sp>
      <p:sp>
        <p:nvSpPr>
          <p:cNvPr id="3" name="Pladsholder til indhold 2"/>
          <p:cNvSpPr>
            <a:spLocks noGrp="1"/>
          </p:cNvSpPr>
          <p:nvPr>
            <p:ph idx="1"/>
          </p:nvPr>
        </p:nvSpPr>
        <p:spPr/>
        <p:txBody>
          <a:bodyPr>
            <a:normAutofit/>
          </a:bodyPr>
          <a:lstStyle/>
          <a:p>
            <a:pPr marL="342900" indent="-342900">
              <a:buAutoNum type="arabicPeriod"/>
            </a:pPr>
            <a:r>
              <a:rPr lang="da-DK" sz="2000" dirty="0"/>
              <a:t>Orienter dig i mappen. </a:t>
            </a:r>
          </a:p>
          <a:p>
            <a:pPr marL="342900" indent="-342900">
              <a:buAutoNum type="arabicPeriod"/>
            </a:pPr>
            <a:r>
              <a:rPr lang="da-DK" sz="2000" dirty="0"/>
              <a:t>Planlæg en undervisning. </a:t>
            </a:r>
          </a:p>
          <a:p>
            <a:pPr marL="342900" indent="-342900">
              <a:buAutoNum type="arabicPeriod"/>
            </a:pPr>
            <a:r>
              <a:rPr lang="da-DK" sz="2000" dirty="0"/>
              <a:t>Udfyld skabelon i grupper. </a:t>
            </a:r>
          </a:p>
          <a:p>
            <a:pPr marL="342900" indent="-342900">
              <a:buAutoNum type="arabicPeriod"/>
            </a:pPr>
            <a:r>
              <a:rPr lang="da-DK" sz="2000" dirty="0"/>
              <a:t>Udvælg én øvelse. </a:t>
            </a:r>
          </a:p>
          <a:p>
            <a:pPr marL="342900" indent="-342900">
              <a:buAutoNum type="arabicPeriod"/>
            </a:pPr>
            <a:r>
              <a:rPr lang="da-DK" sz="2000" dirty="0"/>
              <a:t>Vis øvelsen for holdet.</a:t>
            </a:r>
          </a:p>
          <a:p>
            <a:pPr marL="342900" indent="-342900">
              <a:buAutoNum type="arabicPeriod"/>
            </a:pPr>
            <a:endParaRPr lang="da-DK" sz="2000" dirty="0"/>
          </a:p>
          <a:p>
            <a:pPr marL="0" indent="0">
              <a:buNone/>
            </a:pPr>
            <a:r>
              <a:rPr lang="da-DK" sz="2000" dirty="0"/>
              <a:t>Kom gerne selv med nye ideer. </a:t>
            </a:r>
          </a:p>
        </p:txBody>
      </p:sp>
      <p:grpSp>
        <p:nvGrpSpPr>
          <p:cNvPr id="6" name="Group 1664">
            <a:extLst>
              <a:ext uri="{FF2B5EF4-FFF2-40B4-BE49-F238E27FC236}">
                <a16:creationId xmlns:a16="http://schemas.microsoft.com/office/drawing/2014/main" id="{BA2EB65E-54A1-D249-BE06-F2C4844BE22A}"/>
              </a:ext>
            </a:extLst>
          </p:cNvPr>
          <p:cNvGrpSpPr>
            <a:grpSpLocks noChangeAspect="1"/>
          </p:cNvGrpSpPr>
          <p:nvPr/>
        </p:nvGrpSpPr>
        <p:grpSpPr>
          <a:xfrm>
            <a:off x="8841376" y="1988463"/>
            <a:ext cx="2273796" cy="2138012"/>
            <a:chOff x="9840913" y="1524000"/>
            <a:chExt cx="1398587" cy="1535113"/>
          </a:xfrm>
        </p:grpSpPr>
        <p:sp>
          <p:nvSpPr>
            <p:cNvPr id="7" name="Freeform 20">
              <a:extLst>
                <a:ext uri="{FF2B5EF4-FFF2-40B4-BE49-F238E27FC236}">
                  <a16:creationId xmlns:a16="http://schemas.microsoft.com/office/drawing/2014/main" id="{B6A36C06-B82E-5D47-9834-523BC07EF318}"/>
                </a:ext>
              </a:extLst>
            </p:cNvPr>
            <p:cNvSpPr>
              <a:spLocks noChangeArrowheads="1"/>
            </p:cNvSpPr>
            <p:nvPr/>
          </p:nvSpPr>
          <p:spPr bwMode="auto">
            <a:xfrm>
              <a:off x="10561638" y="1524000"/>
              <a:ext cx="677862" cy="1535113"/>
            </a:xfrm>
            <a:custGeom>
              <a:avLst/>
              <a:gdLst>
                <a:gd name="T0" fmla="*/ 1727 w 1884"/>
                <a:gd name="T1" fmla="*/ 1745 h 4263"/>
                <a:gd name="T2" fmla="*/ 1727 w 1884"/>
                <a:gd name="T3" fmla="*/ 1745 h 4263"/>
                <a:gd name="T4" fmla="*/ 1164 w 1884"/>
                <a:gd name="T5" fmla="*/ 1861 h 4263"/>
                <a:gd name="T6" fmla="*/ 520 w 1884"/>
                <a:gd name="T7" fmla="*/ 1892 h 4263"/>
                <a:gd name="T8" fmla="*/ 554 w 1884"/>
                <a:gd name="T9" fmla="*/ 1779 h 4263"/>
                <a:gd name="T10" fmla="*/ 1417 w 1884"/>
                <a:gd name="T11" fmla="*/ 1389 h 4263"/>
                <a:gd name="T12" fmla="*/ 1387 w 1884"/>
                <a:gd name="T13" fmla="*/ 1369 h 4263"/>
                <a:gd name="T14" fmla="*/ 1399 w 1884"/>
                <a:gd name="T15" fmla="*/ 1327 h 4263"/>
                <a:gd name="T16" fmla="*/ 969 w 1884"/>
                <a:gd name="T17" fmla="*/ 1118 h 4263"/>
                <a:gd name="T18" fmla="*/ 392 w 1884"/>
                <a:gd name="T19" fmla="*/ 1119 h 4263"/>
                <a:gd name="T20" fmla="*/ 366 w 1884"/>
                <a:gd name="T21" fmla="*/ 1004 h 4263"/>
                <a:gd name="T22" fmla="*/ 686 w 1884"/>
                <a:gd name="T23" fmla="*/ 683 h 4263"/>
                <a:gd name="T24" fmla="*/ 798 w 1884"/>
                <a:gd name="T25" fmla="*/ 708 h 4263"/>
                <a:gd name="T26" fmla="*/ 691 w 1884"/>
                <a:gd name="T27" fmla="*/ 929 h 4263"/>
                <a:gd name="T28" fmla="*/ 1333 w 1884"/>
                <a:gd name="T29" fmla="*/ 754 h 4263"/>
                <a:gd name="T30" fmla="*/ 875 w 1884"/>
                <a:gd name="T31" fmla="*/ 515 h 4263"/>
                <a:gd name="T32" fmla="*/ 825 w 1884"/>
                <a:gd name="T33" fmla="*/ 468 h 4263"/>
                <a:gd name="T34" fmla="*/ 584 w 1884"/>
                <a:gd name="T35" fmla="*/ 94 h 4263"/>
                <a:gd name="T36" fmla="*/ 0 w 1884"/>
                <a:gd name="T37" fmla="*/ 186 h 4263"/>
                <a:gd name="T38" fmla="*/ 0 w 1884"/>
                <a:gd name="T39" fmla="*/ 2703 h 4263"/>
                <a:gd name="T40" fmla="*/ 534 w 1884"/>
                <a:gd name="T41" fmla="*/ 2593 h 4263"/>
                <a:gd name="T42" fmla="*/ 342 w 1884"/>
                <a:gd name="T43" fmla="*/ 2496 h 4263"/>
                <a:gd name="T44" fmla="*/ 379 w 1884"/>
                <a:gd name="T45" fmla="*/ 2450 h 4263"/>
                <a:gd name="T46" fmla="*/ 416 w 1884"/>
                <a:gd name="T47" fmla="*/ 2404 h 4263"/>
                <a:gd name="T48" fmla="*/ 861 w 1884"/>
                <a:gd name="T49" fmla="*/ 2452 h 4263"/>
                <a:gd name="T50" fmla="*/ 911 w 1884"/>
                <a:gd name="T51" fmla="*/ 2558 h 4263"/>
                <a:gd name="T52" fmla="*/ 390 w 1884"/>
                <a:gd name="T53" fmla="*/ 2869 h 4263"/>
                <a:gd name="T54" fmla="*/ 0 w 1884"/>
                <a:gd name="T55" fmla="*/ 2834 h 4263"/>
                <a:gd name="T56" fmla="*/ 0 w 1884"/>
                <a:gd name="T57" fmla="*/ 4021 h 4263"/>
                <a:gd name="T58" fmla="*/ 1085 w 1884"/>
                <a:gd name="T59" fmla="*/ 3747 h 4263"/>
                <a:gd name="T60" fmla="*/ 1095 w 1884"/>
                <a:gd name="T61" fmla="*/ 3722 h 4263"/>
                <a:gd name="T62" fmla="*/ 1108 w 1884"/>
                <a:gd name="T63" fmla="*/ 3716 h 4263"/>
                <a:gd name="T64" fmla="*/ 365 w 1884"/>
                <a:gd name="T65" fmla="*/ 3410 h 4263"/>
                <a:gd name="T66" fmla="*/ 301 w 1884"/>
                <a:gd name="T67" fmla="*/ 3312 h 4263"/>
                <a:gd name="T68" fmla="*/ 913 w 1884"/>
                <a:gd name="T69" fmla="*/ 3181 h 4263"/>
                <a:gd name="T70" fmla="*/ 1646 w 1884"/>
                <a:gd name="T71" fmla="*/ 3163 h 4263"/>
                <a:gd name="T72" fmla="*/ 1643 w 1884"/>
                <a:gd name="T73" fmla="*/ 2803 h 4263"/>
                <a:gd name="T74" fmla="*/ 1648 w 1884"/>
                <a:gd name="T75" fmla="*/ 2757 h 4263"/>
                <a:gd name="T76" fmla="*/ 1727 w 1884"/>
                <a:gd name="T77" fmla="*/ 1745 h 4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4" h="4263">
                  <a:moveTo>
                    <a:pt x="1727" y="1745"/>
                  </a:moveTo>
                  <a:lnTo>
                    <a:pt x="1727" y="1745"/>
                  </a:lnTo>
                  <a:lnTo>
                    <a:pt x="1727" y="1745"/>
                  </a:lnTo>
                  <a:lnTo>
                    <a:pt x="1727" y="1745"/>
                  </a:lnTo>
                  <a:cubicBezTo>
                    <a:pt x="1661" y="1617"/>
                    <a:pt x="1575" y="1523"/>
                    <a:pt x="1511" y="1465"/>
                  </a:cubicBezTo>
                  <a:cubicBezTo>
                    <a:pt x="1469" y="1563"/>
                    <a:pt x="1366" y="1751"/>
                    <a:pt x="1164" y="1861"/>
                  </a:cubicBezTo>
                  <a:cubicBezTo>
                    <a:pt x="982" y="1959"/>
                    <a:pt x="766" y="1970"/>
                    <a:pt x="520" y="1892"/>
                  </a:cubicBezTo>
                  <a:lnTo>
                    <a:pt x="520" y="1892"/>
                  </a:lnTo>
                  <a:lnTo>
                    <a:pt x="554" y="1779"/>
                  </a:lnTo>
                  <a:lnTo>
                    <a:pt x="554" y="1779"/>
                  </a:lnTo>
                  <a:cubicBezTo>
                    <a:pt x="770" y="1848"/>
                    <a:pt x="957" y="1840"/>
                    <a:pt x="1110" y="1756"/>
                  </a:cubicBezTo>
                  <a:cubicBezTo>
                    <a:pt x="1304" y="1651"/>
                    <a:pt x="1392" y="1454"/>
                    <a:pt x="1417" y="1389"/>
                  </a:cubicBezTo>
                  <a:lnTo>
                    <a:pt x="1417" y="1389"/>
                  </a:lnTo>
                  <a:lnTo>
                    <a:pt x="1387" y="1369"/>
                  </a:lnTo>
                  <a:lnTo>
                    <a:pt x="1399" y="1327"/>
                  </a:lnTo>
                  <a:lnTo>
                    <a:pt x="1399" y="1327"/>
                  </a:lnTo>
                  <a:cubicBezTo>
                    <a:pt x="1452" y="1143"/>
                    <a:pt x="1451" y="986"/>
                    <a:pt x="1397" y="860"/>
                  </a:cubicBezTo>
                  <a:cubicBezTo>
                    <a:pt x="1326" y="940"/>
                    <a:pt x="1170" y="1092"/>
                    <a:pt x="969" y="1118"/>
                  </a:cubicBezTo>
                  <a:cubicBezTo>
                    <a:pt x="843" y="1135"/>
                    <a:pt x="722" y="1099"/>
                    <a:pt x="609" y="1014"/>
                  </a:cubicBezTo>
                  <a:cubicBezTo>
                    <a:pt x="554" y="1060"/>
                    <a:pt x="482" y="1098"/>
                    <a:pt x="392" y="1119"/>
                  </a:cubicBezTo>
                  <a:lnTo>
                    <a:pt x="392" y="1119"/>
                  </a:lnTo>
                  <a:lnTo>
                    <a:pt x="366" y="1004"/>
                  </a:lnTo>
                  <a:lnTo>
                    <a:pt x="366" y="1004"/>
                  </a:lnTo>
                  <a:cubicBezTo>
                    <a:pt x="627" y="945"/>
                    <a:pt x="683" y="693"/>
                    <a:pt x="686" y="683"/>
                  </a:cubicBezTo>
                  <a:lnTo>
                    <a:pt x="686" y="683"/>
                  </a:lnTo>
                  <a:lnTo>
                    <a:pt x="798" y="708"/>
                  </a:lnTo>
                  <a:lnTo>
                    <a:pt x="798" y="708"/>
                  </a:lnTo>
                  <a:cubicBezTo>
                    <a:pt x="796" y="715"/>
                    <a:pt x="773" y="823"/>
                    <a:pt x="691" y="929"/>
                  </a:cubicBezTo>
                  <a:cubicBezTo>
                    <a:pt x="775" y="988"/>
                    <a:pt x="864" y="1013"/>
                    <a:pt x="954" y="1001"/>
                  </a:cubicBezTo>
                  <a:cubicBezTo>
                    <a:pt x="1143" y="977"/>
                    <a:pt x="1294" y="803"/>
                    <a:pt x="1333" y="754"/>
                  </a:cubicBezTo>
                  <a:cubicBezTo>
                    <a:pt x="1172" y="550"/>
                    <a:pt x="878" y="515"/>
                    <a:pt x="875" y="515"/>
                  </a:cubicBezTo>
                  <a:lnTo>
                    <a:pt x="875" y="515"/>
                  </a:lnTo>
                  <a:lnTo>
                    <a:pt x="833" y="511"/>
                  </a:lnTo>
                  <a:lnTo>
                    <a:pt x="825" y="468"/>
                  </a:lnTo>
                  <a:lnTo>
                    <a:pt x="825" y="468"/>
                  </a:lnTo>
                  <a:cubicBezTo>
                    <a:pt x="786" y="274"/>
                    <a:pt x="706" y="149"/>
                    <a:pt x="584" y="94"/>
                  </a:cubicBezTo>
                  <a:cubicBezTo>
                    <a:pt x="373" y="0"/>
                    <a:pt x="89" y="137"/>
                    <a:pt x="0" y="186"/>
                  </a:cubicBezTo>
                  <a:lnTo>
                    <a:pt x="0" y="186"/>
                  </a:lnTo>
                  <a:lnTo>
                    <a:pt x="0" y="2703"/>
                  </a:lnTo>
                  <a:lnTo>
                    <a:pt x="0" y="2703"/>
                  </a:lnTo>
                  <a:cubicBezTo>
                    <a:pt x="62" y="2736"/>
                    <a:pt x="217" y="2803"/>
                    <a:pt x="355" y="2757"/>
                  </a:cubicBezTo>
                  <a:cubicBezTo>
                    <a:pt x="429" y="2732"/>
                    <a:pt x="488" y="2677"/>
                    <a:pt x="534" y="2593"/>
                  </a:cubicBezTo>
                  <a:cubicBezTo>
                    <a:pt x="421" y="2561"/>
                    <a:pt x="348" y="2501"/>
                    <a:pt x="342" y="2496"/>
                  </a:cubicBezTo>
                  <a:lnTo>
                    <a:pt x="342" y="2496"/>
                  </a:lnTo>
                  <a:lnTo>
                    <a:pt x="416" y="2405"/>
                  </a:lnTo>
                  <a:lnTo>
                    <a:pt x="379" y="2450"/>
                  </a:lnTo>
                  <a:lnTo>
                    <a:pt x="416" y="2404"/>
                  </a:lnTo>
                  <a:lnTo>
                    <a:pt x="416" y="2404"/>
                  </a:lnTo>
                  <a:cubicBezTo>
                    <a:pt x="424" y="2411"/>
                    <a:pt x="621" y="2572"/>
                    <a:pt x="861" y="2452"/>
                  </a:cubicBezTo>
                  <a:lnTo>
                    <a:pt x="861" y="2452"/>
                  </a:lnTo>
                  <a:lnTo>
                    <a:pt x="911" y="2558"/>
                  </a:lnTo>
                  <a:lnTo>
                    <a:pt x="911" y="2558"/>
                  </a:lnTo>
                  <a:cubicBezTo>
                    <a:pt x="818" y="2604"/>
                    <a:pt x="730" y="2618"/>
                    <a:pt x="653" y="2614"/>
                  </a:cubicBezTo>
                  <a:cubicBezTo>
                    <a:pt x="592" y="2745"/>
                    <a:pt x="504" y="2832"/>
                    <a:pt x="390" y="2869"/>
                  </a:cubicBezTo>
                  <a:cubicBezTo>
                    <a:pt x="244" y="2918"/>
                    <a:pt x="92" y="2873"/>
                    <a:pt x="0" y="2834"/>
                  </a:cubicBezTo>
                  <a:lnTo>
                    <a:pt x="0" y="2834"/>
                  </a:lnTo>
                  <a:lnTo>
                    <a:pt x="0" y="4021"/>
                  </a:lnTo>
                  <a:lnTo>
                    <a:pt x="0" y="4021"/>
                  </a:lnTo>
                  <a:cubicBezTo>
                    <a:pt x="239" y="4199"/>
                    <a:pt x="456" y="4262"/>
                    <a:pt x="645" y="4206"/>
                  </a:cubicBezTo>
                  <a:cubicBezTo>
                    <a:pt x="948" y="4116"/>
                    <a:pt x="1084" y="3751"/>
                    <a:pt x="1085" y="3747"/>
                  </a:cubicBezTo>
                  <a:lnTo>
                    <a:pt x="1085" y="3747"/>
                  </a:lnTo>
                  <a:lnTo>
                    <a:pt x="1095" y="3722"/>
                  </a:lnTo>
                  <a:lnTo>
                    <a:pt x="1108" y="3716"/>
                  </a:lnTo>
                  <a:lnTo>
                    <a:pt x="1108" y="3716"/>
                  </a:lnTo>
                  <a:cubicBezTo>
                    <a:pt x="1091" y="3615"/>
                    <a:pt x="1032" y="3369"/>
                    <a:pt x="863" y="3288"/>
                  </a:cubicBezTo>
                  <a:cubicBezTo>
                    <a:pt x="738" y="3227"/>
                    <a:pt x="571" y="3268"/>
                    <a:pt x="365" y="3410"/>
                  </a:cubicBezTo>
                  <a:lnTo>
                    <a:pt x="365" y="3410"/>
                  </a:lnTo>
                  <a:lnTo>
                    <a:pt x="301" y="3312"/>
                  </a:lnTo>
                  <a:lnTo>
                    <a:pt x="301" y="3312"/>
                  </a:lnTo>
                  <a:cubicBezTo>
                    <a:pt x="543" y="3145"/>
                    <a:pt x="748" y="3102"/>
                    <a:pt x="913" y="3181"/>
                  </a:cubicBezTo>
                  <a:cubicBezTo>
                    <a:pt x="1117" y="3280"/>
                    <a:pt x="1192" y="3540"/>
                    <a:pt x="1218" y="3671"/>
                  </a:cubicBezTo>
                  <a:cubicBezTo>
                    <a:pt x="1453" y="3559"/>
                    <a:pt x="1596" y="3389"/>
                    <a:pt x="1646" y="3163"/>
                  </a:cubicBezTo>
                  <a:cubicBezTo>
                    <a:pt x="1689" y="2970"/>
                    <a:pt x="1643" y="2805"/>
                    <a:pt x="1643" y="2803"/>
                  </a:cubicBezTo>
                  <a:lnTo>
                    <a:pt x="1643" y="2803"/>
                  </a:lnTo>
                  <a:lnTo>
                    <a:pt x="1636" y="2779"/>
                  </a:lnTo>
                  <a:lnTo>
                    <a:pt x="1648" y="2757"/>
                  </a:lnTo>
                  <a:lnTo>
                    <a:pt x="1648" y="2757"/>
                  </a:lnTo>
                  <a:cubicBezTo>
                    <a:pt x="1857" y="2387"/>
                    <a:pt x="1883" y="2048"/>
                    <a:pt x="1727" y="1745"/>
                  </a:cubicBezTo>
                </a:path>
              </a:pathLst>
            </a:custGeom>
            <a:solidFill>
              <a:srgbClr val="ED2D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8" name="Freeform 21">
              <a:extLst>
                <a:ext uri="{FF2B5EF4-FFF2-40B4-BE49-F238E27FC236}">
                  <a16:creationId xmlns:a16="http://schemas.microsoft.com/office/drawing/2014/main" id="{4E6C426B-BEBC-B94D-93DD-1235B09F3857}"/>
                </a:ext>
              </a:extLst>
            </p:cNvPr>
            <p:cNvSpPr>
              <a:spLocks noChangeArrowheads="1"/>
            </p:cNvSpPr>
            <p:nvPr/>
          </p:nvSpPr>
          <p:spPr bwMode="auto">
            <a:xfrm>
              <a:off x="9840913" y="1536700"/>
              <a:ext cx="681037" cy="1504950"/>
            </a:xfrm>
            <a:custGeom>
              <a:avLst/>
              <a:gdLst>
                <a:gd name="T0" fmla="*/ 1320 w 1890"/>
                <a:gd name="T1" fmla="*/ 68 h 4182"/>
                <a:gd name="T2" fmla="*/ 1320 w 1890"/>
                <a:gd name="T3" fmla="*/ 68 h 4182"/>
                <a:gd name="T4" fmla="*/ 1050 w 1890"/>
                <a:gd name="T5" fmla="*/ 436 h 4182"/>
                <a:gd name="T6" fmla="*/ 999 w 1890"/>
                <a:gd name="T7" fmla="*/ 483 h 4182"/>
                <a:gd name="T8" fmla="*/ 597 w 1890"/>
                <a:gd name="T9" fmla="*/ 680 h 4182"/>
                <a:gd name="T10" fmla="*/ 449 w 1890"/>
                <a:gd name="T11" fmla="*/ 1304 h 4182"/>
                <a:gd name="T12" fmla="*/ 443 w 1890"/>
                <a:gd name="T13" fmla="*/ 1345 h 4182"/>
                <a:gd name="T14" fmla="*/ 755 w 1890"/>
                <a:gd name="T15" fmla="*/ 1725 h 4182"/>
                <a:gd name="T16" fmla="*/ 1310 w 1890"/>
                <a:gd name="T17" fmla="*/ 1747 h 4182"/>
                <a:gd name="T18" fmla="*/ 1344 w 1890"/>
                <a:gd name="T19" fmla="*/ 1860 h 4182"/>
                <a:gd name="T20" fmla="*/ 735 w 1890"/>
                <a:gd name="T21" fmla="*/ 2180 h 4182"/>
                <a:gd name="T22" fmla="*/ 1087 w 1890"/>
                <a:gd name="T23" fmla="*/ 2340 h 4182"/>
                <a:gd name="T24" fmla="*/ 1291 w 1890"/>
                <a:gd name="T25" fmla="*/ 2102 h 4182"/>
                <a:gd name="T26" fmla="*/ 1315 w 1890"/>
                <a:gd name="T27" fmla="*/ 2155 h 4182"/>
                <a:gd name="T28" fmla="*/ 1339 w 1890"/>
                <a:gd name="T29" fmla="*/ 2208 h 4182"/>
                <a:gd name="T30" fmla="*/ 1261 w 1890"/>
                <a:gd name="T31" fmla="*/ 2716 h 4182"/>
                <a:gd name="T32" fmla="*/ 1162 w 1890"/>
                <a:gd name="T33" fmla="*/ 2775 h 4182"/>
                <a:gd name="T34" fmla="*/ 1069 w 1890"/>
                <a:gd name="T35" fmla="*/ 2472 h 4182"/>
                <a:gd name="T36" fmla="*/ 602 w 1890"/>
                <a:gd name="T37" fmla="*/ 1764 h 4182"/>
                <a:gd name="T38" fmla="*/ 44 w 1890"/>
                <a:gd name="T39" fmla="*/ 2274 h 4182"/>
                <a:gd name="T40" fmla="*/ 210 w 1890"/>
                <a:gd name="T41" fmla="*/ 2751 h 4182"/>
                <a:gd name="T42" fmla="*/ 218 w 1890"/>
                <a:gd name="T43" fmla="*/ 2801 h 4182"/>
                <a:gd name="T44" fmla="*/ 396 w 1890"/>
                <a:gd name="T45" fmla="*/ 3462 h 4182"/>
                <a:gd name="T46" fmla="*/ 930 w 1890"/>
                <a:gd name="T47" fmla="*/ 3149 h 4182"/>
                <a:gd name="T48" fmla="*/ 1542 w 1890"/>
                <a:gd name="T49" fmla="*/ 3280 h 4182"/>
                <a:gd name="T50" fmla="*/ 1477 w 1890"/>
                <a:gd name="T51" fmla="*/ 3378 h 4182"/>
                <a:gd name="T52" fmla="*/ 734 w 1890"/>
                <a:gd name="T53" fmla="*/ 3689 h 4182"/>
                <a:gd name="T54" fmla="*/ 737 w 1890"/>
                <a:gd name="T55" fmla="*/ 3690 h 4182"/>
                <a:gd name="T56" fmla="*/ 746 w 1890"/>
                <a:gd name="T57" fmla="*/ 3714 h 4182"/>
                <a:gd name="T58" fmla="*/ 1317 w 1890"/>
                <a:gd name="T59" fmla="*/ 4181 h 4182"/>
                <a:gd name="T60" fmla="*/ 1889 w 1890"/>
                <a:gd name="T61" fmla="*/ 3986 h 4182"/>
                <a:gd name="T62" fmla="*/ 1889 w 1890"/>
                <a:gd name="T63" fmla="*/ 1138 h 4182"/>
                <a:gd name="T64" fmla="*/ 1237 w 1890"/>
                <a:gd name="T65" fmla="*/ 930 h 4182"/>
                <a:gd name="T66" fmla="*/ 977 w 1890"/>
                <a:gd name="T67" fmla="*/ 874 h 4182"/>
                <a:gd name="T68" fmla="*/ 1029 w 1890"/>
                <a:gd name="T69" fmla="*/ 768 h 4182"/>
                <a:gd name="T70" fmla="*/ 1473 w 1890"/>
                <a:gd name="T71" fmla="*/ 721 h 4182"/>
                <a:gd name="T72" fmla="*/ 1546 w 1890"/>
                <a:gd name="T73" fmla="*/ 812 h 4182"/>
                <a:gd name="T74" fmla="*/ 1889 w 1890"/>
                <a:gd name="T75" fmla="*/ 1015 h 4182"/>
                <a:gd name="T76" fmla="*/ 1889 w 1890"/>
                <a:gd name="T77" fmla="*/ 154 h 4182"/>
                <a:gd name="T78" fmla="*/ 1320 w 1890"/>
                <a:gd name="T79" fmla="*/ 68 h 4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0" h="4182">
                  <a:moveTo>
                    <a:pt x="1320" y="68"/>
                  </a:moveTo>
                  <a:lnTo>
                    <a:pt x="1320" y="68"/>
                  </a:lnTo>
                  <a:lnTo>
                    <a:pt x="1320" y="68"/>
                  </a:lnTo>
                  <a:lnTo>
                    <a:pt x="1320" y="68"/>
                  </a:lnTo>
                  <a:cubicBezTo>
                    <a:pt x="1110" y="165"/>
                    <a:pt x="1051" y="434"/>
                    <a:pt x="1050" y="436"/>
                  </a:cubicBezTo>
                  <a:lnTo>
                    <a:pt x="1050" y="436"/>
                  </a:lnTo>
                  <a:lnTo>
                    <a:pt x="1041" y="479"/>
                  </a:lnTo>
                  <a:lnTo>
                    <a:pt x="999" y="483"/>
                  </a:lnTo>
                  <a:lnTo>
                    <a:pt x="999" y="483"/>
                  </a:lnTo>
                  <a:cubicBezTo>
                    <a:pt x="825" y="498"/>
                    <a:pt x="690" y="564"/>
                    <a:pt x="597" y="680"/>
                  </a:cubicBezTo>
                  <a:cubicBezTo>
                    <a:pt x="406" y="921"/>
                    <a:pt x="448" y="1301"/>
                    <a:pt x="449" y="1304"/>
                  </a:cubicBezTo>
                  <a:lnTo>
                    <a:pt x="449" y="1304"/>
                  </a:lnTo>
                  <a:lnTo>
                    <a:pt x="453" y="1337"/>
                  </a:lnTo>
                  <a:lnTo>
                    <a:pt x="443" y="1345"/>
                  </a:lnTo>
                  <a:lnTo>
                    <a:pt x="443" y="1345"/>
                  </a:lnTo>
                  <a:cubicBezTo>
                    <a:pt x="461" y="1394"/>
                    <a:pt x="548" y="1613"/>
                    <a:pt x="755" y="1725"/>
                  </a:cubicBezTo>
                  <a:cubicBezTo>
                    <a:pt x="909" y="1808"/>
                    <a:pt x="1095" y="1816"/>
                    <a:pt x="1310" y="1747"/>
                  </a:cubicBezTo>
                  <a:lnTo>
                    <a:pt x="1310" y="1747"/>
                  </a:lnTo>
                  <a:lnTo>
                    <a:pt x="1344" y="1860"/>
                  </a:lnTo>
                  <a:lnTo>
                    <a:pt x="1344" y="1860"/>
                  </a:lnTo>
                  <a:cubicBezTo>
                    <a:pt x="1100" y="1937"/>
                    <a:pt x="885" y="1927"/>
                    <a:pt x="704" y="1831"/>
                  </a:cubicBezTo>
                  <a:cubicBezTo>
                    <a:pt x="684" y="1916"/>
                    <a:pt x="664" y="2064"/>
                    <a:pt x="735" y="2180"/>
                  </a:cubicBezTo>
                  <a:cubicBezTo>
                    <a:pt x="796" y="2277"/>
                    <a:pt x="913" y="2336"/>
                    <a:pt x="1083" y="2355"/>
                  </a:cubicBezTo>
                  <a:cubicBezTo>
                    <a:pt x="1084" y="2350"/>
                    <a:pt x="1086" y="2345"/>
                    <a:pt x="1087" y="2340"/>
                  </a:cubicBezTo>
                  <a:cubicBezTo>
                    <a:pt x="1140" y="2174"/>
                    <a:pt x="1284" y="2105"/>
                    <a:pt x="1291" y="2102"/>
                  </a:cubicBezTo>
                  <a:lnTo>
                    <a:pt x="1291" y="2102"/>
                  </a:lnTo>
                  <a:lnTo>
                    <a:pt x="1339" y="2208"/>
                  </a:lnTo>
                  <a:lnTo>
                    <a:pt x="1315" y="2155"/>
                  </a:lnTo>
                  <a:lnTo>
                    <a:pt x="1339" y="2208"/>
                  </a:lnTo>
                  <a:lnTo>
                    <a:pt x="1339" y="2208"/>
                  </a:lnTo>
                  <a:cubicBezTo>
                    <a:pt x="1338" y="2208"/>
                    <a:pt x="1232" y="2260"/>
                    <a:pt x="1197" y="2378"/>
                  </a:cubicBezTo>
                  <a:cubicBezTo>
                    <a:pt x="1168" y="2473"/>
                    <a:pt x="1190" y="2587"/>
                    <a:pt x="1261" y="2716"/>
                  </a:cubicBezTo>
                  <a:lnTo>
                    <a:pt x="1261" y="2716"/>
                  </a:lnTo>
                  <a:lnTo>
                    <a:pt x="1162" y="2775"/>
                  </a:lnTo>
                  <a:lnTo>
                    <a:pt x="1162" y="2775"/>
                  </a:lnTo>
                  <a:cubicBezTo>
                    <a:pt x="1101" y="2667"/>
                    <a:pt x="1071" y="2566"/>
                    <a:pt x="1069" y="2472"/>
                  </a:cubicBezTo>
                  <a:cubicBezTo>
                    <a:pt x="863" y="2450"/>
                    <a:pt x="718" y="2372"/>
                    <a:pt x="638" y="2242"/>
                  </a:cubicBezTo>
                  <a:cubicBezTo>
                    <a:pt x="531" y="2069"/>
                    <a:pt x="575" y="1856"/>
                    <a:pt x="602" y="1764"/>
                  </a:cubicBezTo>
                  <a:cubicBezTo>
                    <a:pt x="460" y="1653"/>
                    <a:pt x="384" y="1506"/>
                    <a:pt x="350" y="1426"/>
                  </a:cubicBezTo>
                  <a:cubicBezTo>
                    <a:pt x="103" y="1663"/>
                    <a:pt x="0" y="1948"/>
                    <a:pt x="44" y="2274"/>
                  </a:cubicBezTo>
                  <a:cubicBezTo>
                    <a:pt x="80" y="2547"/>
                    <a:pt x="209" y="2749"/>
                    <a:pt x="210" y="2751"/>
                  </a:cubicBezTo>
                  <a:lnTo>
                    <a:pt x="210" y="2751"/>
                  </a:lnTo>
                  <a:lnTo>
                    <a:pt x="225" y="2774"/>
                  </a:lnTo>
                  <a:lnTo>
                    <a:pt x="218" y="2801"/>
                  </a:lnTo>
                  <a:lnTo>
                    <a:pt x="218" y="2801"/>
                  </a:lnTo>
                  <a:cubicBezTo>
                    <a:pt x="148" y="3049"/>
                    <a:pt x="207" y="3272"/>
                    <a:pt x="396" y="3462"/>
                  </a:cubicBezTo>
                  <a:cubicBezTo>
                    <a:pt x="475" y="3542"/>
                    <a:pt x="562" y="3600"/>
                    <a:pt x="625" y="3636"/>
                  </a:cubicBezTo>
                  <a:cubicBezTo>
                    <a:pt x="652" y="3503"/>
                    <a:pt x="727" y="3247"/>
                    <a:pt x="930" y="3149"/>
                  </a:cubicBezTo>
                  <a:cubicBezTo>
                    <a:pt x="1094" y="3070"/>
                    <a:pt x="1300" y="3113"/>
                    <a:pt x="1542" y="3280"/>
                  </a:cubicBezTo>
                  <a:lnTo>
                    <a:pt x="1542" y="3280"/>
                  </a:lnTo>
                  <a:lnTo>
                    <a:pt x="1477" y="3378"/>
                  </a:lnTo>
                  <a:lnTo>
                    <a:pt x="1477" y="3378"/>
                  </a:lnTo>
                  <a:cubicBezTo>
                    <a:pt x="1272" y="3236"/>
                    <a:pt x="1105" y="3195"/>
                    <a:pt x="979" y="3256"/>
                  </a:cubicBezTo>
                  <a:cubicBezTo>
                    <a:pt x="808" y="3338"/>
                    <a:pt x="750" y="3590"/>
                    <a:pt x="734" y="3689"/>
                  </a:cubicBezTo>
                  <a:lnTo>
                    <a:pt x="734" y="3689"/>
                  </a:lnTo>
                  <a:lnTo>
                    <a:pt x="737" y="3690"/>
                  </a:lnTo>
                  <a:lnTo>
                    <a:pt x="746" y="3714"/>
                  </a:lnTo>
                  <a:lnTo>
                    <a:pt x="746" y="3714"/>
                  </a:lnTo>
                  <a:cubicBezTo>
                    <a:pt x="839" y="3954"/>
                    <a:pt x="975" y="4103"/>
                    <a:pt x="1152" y="4157"/>
                  </a:cubicBezTo>
                  <a:cubicBezTo>
                    <a:pt x="1206" y="4174"/>
                    <a:pt x="1262" y="4181"/>
                    <a:pt x="1317" y="4181"/>
                  </a:cubicBezTo>
                  <a:cubicBezTo>
                    <a:pt x="1569" y="4181"/>
                    <a:pt x="1813" y="4036"/>
                    <a:pt x="1889" y="3986"/>
                  </a:cubicBezTo>
                  <a:lnTo>
                    <a:pt x="1889" y="3986"/>
                  </a:lnTo>
                  <a:lnTo>
                    <a:pt x="1889" y="1138"/>
                  </a:lnTo>
                  <a:lnTo>
                    <a:pt x="1889" y="1138"/>
                  </a:lnTo>
                  <a:cubicBezTo>
                    <a:pt x="1836" y="1155"/>
                    <a:pt x="1761" y="1171"/>
                    <a:pt x="1679" y="1175"/>
                  </a:cubicBezTo>
                  <a:cubicBezTo>
                    <a:pt x="1477" y="1181"/>
                    <a:pt x="1324" y="1097"/>
                    <a:pt x="1237" y="930"/>
                  </a:cubicBezTo>
                  <a:cubicBezTo>
                    <a:pt x="1160" y="935"/>
                    <a:pt x="1071" y="921"/>
                    <a:pt x="977" y="874"/>
                  </a:cubicBezTo>
                  <a:lnTo>
                    <a:pt x="977" y="874"/>
                  </a:lnTo>
                  <a:lnTo>
                    <a:pt x="1029" y="768"/>
                  </a:lnTo>
                  <a:lnTo>
                    <a:pt x="1029" y="768"/>
                  </a:lnTo>
                  <a:cubicBezTo>
                    <a:pt x="1268" y="889"/>
                    <a:pt x="1464" y="728"/>
                    <a:pt x="1473" y="721"/>
                  </a:cubicBezTo>
                  <a:lnTo>
                    <a:pt x="1473" y="721"/>
                  </a:lnTo>
                  <a:lnTo>
                    <a:pt x="1546" y="812"/>
                  </a:lnTo>
                  <a:lnTo>
                    <a:pt x="1546" y="812"/>
                  </a:lnTo>
                  <a:cubicBezTo>
                    <a:pt x="1541" y="817"/>
                    <a:pt x="1470" y="876"/>
                    <a:pt x="1359" y="909"/>
                  </a:cubicBezTo>
                  <a:cubicBezTo>
                    <a:pt x="1505" y="1128"/>
                    <a:pt x="1790" y="1050"/>
                    <a:pt x="1889" y="1015"/>
                  </a:cubicBezTo>
                  <a:lnTo>
                    <a:pt x="1889" y="1015"/>
                  </a:lnTo>
                  <a:lnTo>
                    <a:pt x="1889" y="154"/>
                  </a:lnTo>
                  <a:lnTo>
                    <a:pt x="1889" y="154"/>
                  </a:lnTo>
                  <a:cubicBezTo>
                    <a:pt x="1660" y="29"/>
                    <a:pt x="1469" y="0"/>
                    <a:pt x="1320" y="68"/>
                  </a:cubicBezTo>
                </a:path>
              </a:pathLst>
            </a:custGeom>
            <a:solidFill>
              <a:srgbClr val="ED2D2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grpSp>
      <p:grpSp>
        <p:nvGrpSpPr>
          <p:cNvPr id="9" name="Group 425">
            <a:extLst>
              <a:ext uri="{FF2B5EF4-FFF2-40B4-BE49-F238E27FC236}">
                <a16:creationId xmlns:a16="http://schemas.microsoft.com/office/drawing/2014/main" id="{3A38F63D-4953-DA4C-BD2C-9E04D667F676}"/>
              </a:ext>
            </a:extLst>
          </p:cNvPr>
          <p:cNvGrpSpPr>
            <a:grpSpLocks noChangeAspect="1"/>
          </p:cNvGrpSpPr>
          <p:nvPr/>
        </p:nvGrpSpPr>
        <p:grpSpPr bwMode="auto">
          <a:xfrm>
            <a:off x="6842333" y="3764528"/>
            <a:ext cx="2418080" cy="2439790"/>
            <a:chOff x="3734" y="1411"/>
            <a:chExt cx="163" cy="182"/>
          </a:xfrm>
          <a:solidFill>
            <a:schemeClr val="accent6"/>
          </a:solidFill>
        </p:grpSpPr>
        <p:sp>
          <p:nvSpPr>
            <p:cNvPr id="10" name="Freeform 426">
              <a:extLst>
                <a:ext uri="{FF2B5EF4-FFF2-40B4-BE49-F238E27FC236}">
                  <a16:creationId xmlns:a16="http://schemas.microsoft.com/office/drawing/2014/main" id="{7A22A6DF-4246-B745-904B-6E6C14DA6264}"/>
                </a:ext>
              </a:extLst>
            </p:cNvPr>
            <p:cNvSpPr>
              <a:spLocks noChangeArrowheads="1"/>
            </p:cNvSpPr>
            <p:nvPr/>
          </p:nvSpPr>
          <p:spPr bwMode="auto">
            <a:xfrm>
              <a:off x="3761" y="1459"/>
              <a:ext cx="27" cy="20"/>
            </a:xfrm>
            <a:custGeom>
              <a:avLst/>
              <a:gdLst>
                <a:gd name="T0" fmla="*/ 33 w 124"/>
                <a:gd name="T1" fmla="*/ 87 h 92"/>
                <a:gd name="T2" fmla="*/ 33 w 124"/>
                <a:gd name="T3" fmla="*/ 87 h 92"/>
                <a:gd name="T4" fmla="*/ 33 w 124"/>
                <a:gd name="T5" fmla="*/ 87 h 92"/>
                <a:gd name="T6" fmla="*/ 33 w 124"/>
                <a:gd name="T7" fmla="*/ 87 h 92"/>
                <a:gd name="T8" fmla="*/ 42 w 124"/>
                <a:gd name="T9" fmla="*/ 91 h 92"/>
                <a:gd name="T10" fmla="*/ 42 w 124"/>
                <a:gd name="T11" fmla="*/ 91 h 92"/>
                <a:gd name="T12" fmla="*/ 50 w 124"/>
                <a:gd name="T13" fmla="*/ 87 h 92"/>
                <a:gd name="T14" fmla="*/ 50 w 124"/>
                <a:gd name="T15" fmla="*/ 87 h 92"/>
                <a:gd name="T16" fmla="*/ 119 w 124"/>
                <a:gd name="T17" fmla="*/ 21 h 92"/>
                <a:gd name="T18" fmla="*/ 119 w 124"/>
                <a:gd name="T19" fmla="*/ 21 h 92"/>
                <a:gd name="T20" fmla="*/ 119 w 124"/>
                <a:gd name="T21" fmla="*/ 4 h 92"/>
                <a:gd name="T22" fmla="*/ 102 w 124"/>
                <a:gd name="T23" fmla="*/ 4 h 92"/>
                <a:gd name="T24" fmla="*/ 102 w 124"/>
                <a:gd name="T25" fmla="*/ 4 h 92"/>
                <a:gd name="T26" fmla="*/ 43 w 124"/>
                <a:gd name="T27" fmla="*/ 62 h 92"/>
                <a:gd name="T28" fmla="*/ 22 w 124"/>
                <a:gd name="T29" fmla="*/ 38 h 92"/>
                <a:gd name="T30" fmla="*/ 22 w 124"/>
                <a:gd name="T31" fmla="*/ 38 h 92"/>
                <a:gd name="T32" fmla="*/ 5 w 124"/>
                <a:gd name="T33" fmla="*/ 37 h 92"/>
                <a:gd name="T34" fmla="*/ 4 w 124"/>
                <a:gd name="T35" fmla="*/ 53 h 92"/>
                <a:gd name="T36" fmla="*/ 4 w 124"/>
                <a:gd name="T37" fmla="*/ 53 h 92"/>
                <a:gd name="T38" fmla="*/ 33 w 124"/>
                <a:gd name="T39"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92">
                  <a:moveTo>
                    <a:pt x="33" y="87"/>
                  </a:moveTo>
                  <a:lnTo>
                    <a:pt x="33" y="87"/>
                  </a:lnTo>
                  <a:lnTo>
                    <a:pt x="33" y="87"/>
                  </a:lnTo>
                  <a:lnTo>
                    <a:pt x="33" y="87"/>
                  </a:lnTo>
                  <a:cubicBezTo>
                    <a:pt x="36" y="88"/>
                    <a:pt x="39" y="90"/>
                    <a:pt x="42" y="91"/>
                  </a:cubicBezTo>
                  <a:lnTo>
                    <a:pt x="42" y="91"/>
                  </a:lnTo>
                  <a:cubicBezTo>
                    <a:pt x="46" y="91"/>
                    <a:pt x="49" y="90"/>
                    <a:pt x="50" y="87"/>
                  </a:cubicBezTo>
                  <a:lnTo>
                    <a:pt x="50" y="87"/>
                  </a:lnTo>
                  <a:lnTo>
                    <a:pt x="119" y="21"/>
                  </a:lnTo>
                  <a:lnTo>
                    <a:pt x="119" y="21"/>
                  </a:lnTo>
                  <a:cubicBezTo>
                    <a:pt x="123" y="17"/>
                    <a:pt x="123" y="9"/>
                    <a:pt x="119" y="4"/>
                  </a:cubicBezTo>
                  <a:cubicBezTo>
                    <a:pt x="115" y="0"/>
                    <a:pt x="106" y="0"/>
                    <a:pt x="102" y="4"/>
                  </a:cubicBezTo>
                  <a:lnTo>
                    <a:pt x="102" y="4"/>
                  </a:lnTo>
                  <a:lnTo>
                    <a:pt x="43" y="62"/>
                  </a:lnTo>
                  <a:lnTo>
                    <a:pt x="22" y="38"/>
                  </a:lnTo>
                  <a:lnTo>
                    <a:pt x="22" y="38"/>
                  </a:lnTo>
                  <a:cubicBezTo>
                    <a:pt x="18" y="32"/>
                    <a:pt x="11" y="32"/>
                    <a:pt x="5" y="37"/>
                  </a:cubicBezTo>
                  <a:cubicBezTo>
                    <a:pt x="1" y="41"/>
                    <a:pt x="0" y="48"/>
                    <a:pt x="4" y="53"/>
                  </a:cubicBezTo>
                  <a:lnTo>
                    <a:pt x="4" y="53"/>
                  </a:lnTo>
                  <a:lnTo>
                    <a:pt x="33" y="8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1" name="Freeform 427">
              <a:extLst>
                <a:ext uri="{FF2B5EF4-FFF2-40B4-BE49-F238E27FC236}">
                  <a16:creationId xmlns:a16="http://schemas.microsoft.com/office/drawing/2014/main" id="{4089F273-0DC7-2F4A-9EF2-05D6E36FC178}"/>
                </a:ext>
              </a:extLst>
            </p:cNvPr>
            <p:cNvSpPr>
              <a:spLocks noChangeArrowheads="1"/>
            </p:cNvSpPr>
            <p:nvPr/>
          </p:nvSpPr>
          <p:spPr bwMode="auto">
            <a:xfrm>
              <a:off x="3761" y="1488"/>
              <a:ext cx="27" cy="20"/>
            </a:xfrm>
            <a:custGeom>
              <a:avLst/>
              <a:gdLst>
                <a:gd name="T0" fmla="*/ 33 w 124"/>
                <a:gd name="T1" fmla="*/ 87 h 93"/>
                <a:gd name="T2" fmla="*/ 33 w 124"/>
                <a:gd name="T3" fmla="*/ 87 h 93"/>
                <a:gd name="T4" fmla="*/ 33 w 124"/>
                <a:gd name="T5" fmla="*/ 87 h 93"/>
                <a:gd name="T6" fmla="*/ 33 w 124"/>
                <a:gd name="T7" fmla="*/ 87 h 93"/>
                <a:gd name="T8" fmla="*/ 42 w 124"/>
                <a:gd name="T9" fmla="*/ 92 h 93"/>
                <a:gd name="T10" fmla="*/ 42 w 124"/>
                <a:gd name="T11" fmla="*/ 92 h 93"/>
                <a:gd name="T12" fmla="*/ 50 w 124"/>
                <a:gd name="T13" fmla="*/ 87 h 93"/>
                <a:gd name="T14" fmla="*/ 50 w 124"/>
                <a:gd name="T15" fmla="*/ 87 h 93"/>
                <a:gd name="T16" fmla="*/ 119 w 124"/>
                <a:gd name="T17" fmla="*/ 22 h 93"/>
                <a:gd name="T18" fmla="*/ 119 w 124"/>
                <a:gd name="T19" fmla="*/ 22 h 93"/>
                <a:gd name="T20" fmla="*/ 119 w 124"/>
                <a:gd name="T21" fmla="*/ 5 h 93"/>
                <a:gd name="T22" fmla="*/ 102 w 124"/>
                <a:gd name="T23" fmla="*/ 5 h 93"/>
                <a:gd name="T24" fmla="*/ 102 w 124"/>
                <a:gd name="T25" fmla="*/ 5 h 93"/>
                <a:gd name="T26" fmla="*/ 43 w 124"/>
                <a:gd name="T27" fmla="*/ 62 h 93"/>
                <a:gd name="T28" fmla="*/ 22 w 124"/>
                <a:gd name="T29" fmla="*/ 38 h 93"/>
                <a:gd name="T30" fmla="*/ 22 w 124"/>
                <a:gd name="T31" fmla="*/ 38 h 93"/>
                <a:gd name="T32" fmla="*/ 5 w 124"/>
                <a:gd name="T33" fmla="*/ 37 h 93"/>
                <a:gd name="T34" fmla="*/ 4 w 124"/>
                <a:gd name="T35" fmla="*/ 54 h 93"/>
                <a:gd name="T36" fmla="*/ 4 w 124"/>
                <a:gd name="T37" fmla="*/ 54 h 93"/>
                <a:gd name="T38" fmla="*/ 33 w 124"/>
                <a:gd name="T39" fmla="*/ 8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93">
                  <a:moveTo>
                    <a:pt x="33" y="87"/>
                  </a:moveTo>
                  <a:lnTo>
                    <a:pt x="33" y="87"/>
                  </a:lnTo>
                  <a:lnTo>
                    <a:pt x="33" y="87"/>
                  </a:lnTo>
                  <a:lnTo>
                    <a:pt x="33" y="87"/>
                  </a:lnTo>
                  <a:cubicBezTo>
                    <a:pt x="36" y="89"/>
                    <a:pt x="39" y="90"/>
                    <a:pt x="42" y="92"/>
                  </a:cubicBezTo>
                  <a:lnTo>
                    <a:pt x="42" y="92"/>
                  </a:lnTo>
                  <a:cubicBezTo>
                    <a:pt x="46" y="92"/>
                    <a:pt x="49" y="90"/>
                    <a:pt x="50" y="87"/>
                  </a:cubicBezTo>
                  <a:lnTo>
                    <a:pt x="50" y="87"/>
                  </a:lnTo>
                  <a:lnTo>
                    <a:pt x="119" y="22"/>
                  </a:lnTo>
                  <a:lnTo>
                    <a:pt x="119" y="22"/>
                  </a:lnTo>
                  <a:cubicBezTo>
                    <a:pt x="123" y="17"/>
                    <a:pt x="123" y="9"/>
                    <a:pt x="119" y="5"/>
                  </a:cubicBezTo>
                  <a:cubicBezTo>
                    <a:pt x="115" y="0"/>
                    <a:pt x="106" y="0"/>
                    <a:pt x="102" y="5"/>
                  </a:cubicBezTo>
                  <a:lnTo>
                    <a:pt x="102" y="5"/>
                  </a:lnTo>
                  <a:lnTo>
                    <a:pt x="43" y="62"/>
                  </a:lnTo>
                  <a:lnTo>
                    <a:pt x="22" y="38"/>
                  </a:lnTo>
                  <a:lnTo>
                    <a:pt x="22" y="38"/>
                  </a:lnTo>
                  <a:cubicBezTo>
                    <a:pt x="18" y="33"/>
                    <a:pt x="11" y="33"/>
                    <a:pt x="5" y="37"/>
                  </a:cubicBezTo>
                  <a:cubicBezTo>
                    <a:pt x="1" y="41"/>
                    <a:pt x="0" y="48"/>
                    <a:pt x="4" y="54"/>
                  </a:cubicBezTo>
                  <a:lnTo>
                    <a:pt x="4" y="54"/>
                  </a:lnTo>
                  <a:lnTo>
                    <a:pt x="33" y="8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2" name="Freeform 428">
              <a:extLst>
                <a:ext uri="{FF2B5EF4-FFF2-40B4-BE49-F238E27FC236}">
                  <a16:creationId xmlns:a16="http://schemas.microsoft.com/office/drawing/2014/main" id="{BDADF524-3D74-2344-A595-7B0912E38FE1}"/>
                </a:ext>
              </a:extLst>
            </p:cNvPr>
            <p:cNvSpPr>
              <a:spLocks noChangeArrowheads="1"/>
            </p:cNvSpPr>
            <p:nvPr/>
          </p:nvSpPr>
          <p:spPr bwMode="auto">
            <a:xfrm>
              <a:off x="3761" y="1518"/>
              <a:ext cx="27" cy="20"/>
            </a:xfrm>
            <a:custGeom>
              <a:avLst/>
              <a:gdLst>
                <a:gd name="T0" fmla="*/ 33 w 124"/>
                <a:gd name="T1" fmla="*/ 87 h 92"/>
                <a:gd name="T2" fmla="*/ 33 w 124"/>
                <a:gd name="T3" fmla="*/ 87 h 92"/>
                <a:gd name="T4" fmla="*/ 33 w 124"/>
                <a:gd name="T5" fmla="*/ 87 h 92"/>
                <a:gd name="T6" fmla="*/ 33 w 124"/>
                <a:gd name="T7" fmla="*/ 87 h 92"/>
                <a:gd name="T8" fmla="*/ 42 w 124"/>
                <a:gd name="T9" fmla="*/ 91 h 92"/>
                <a:gd name="T10" fmla="*/ 42 w 124"/>
                <a:gd name="T11" fmla="*/ 91 h 92"/>
                <a:gd name="T12" fmla="*/ 50 w 124"/>
                <a:gd name="T13" fmla="*/ 87 h 92"/>
                <a:gd name="T14" fmla="*/ 50 w 124"/>
                <a:gd name="T15" fmla="*/ 87 h 92"/>
                <a:gd name="T16" fmla="*/ 119 w 124"/>
                <a:gd name="T17" fmla="*/ 21 h 92"/>
                <a:gd name="T18" fmla="*/ 119 w 124"/>
                <a:gd name="T19" fmla="*/ 21 h 92"/>
                <a:gd name="T20" fmla="*/ 119 w 124"/>
                <a:gd name="T21" fmla="*/ 4 h 92"/>
                <a:gd name="T22" fmla="*/ 102 w 124"/>
                <a:gd name="T23" fmla="*/ 4 h 92"/>
                <a:gd name="T24" fmla="*/ 102 w 124"/>
                <a:gd name="T25" fmla="*/ 4 h 92"/>
                <a:gd name="T26" fmla="*/ 43 w 124"/>
                <a:gd name="T27" fmla="*/ 61 h 92"/>
                <a:gd name="T28" fmla="*/ 22 w 124"/>
                <a:gd name="T29" fmla="*/ 38 h 92"/>
                <a:gd name="T30" fmla="*/ 22 w 124"/>
                <a:gd name="T31" fmla="*/ 38 h 92"/>
                <a:gd name="T32" fmla="*/ 5 w 124"/>
                <a:gd name="T33" fmla="*/ 36 h 92"/>
                <a:gd name="T34" fmla="*/ 4 w 124"/>
                <a:gd name="T35" fmla="*/ 53 h 92"/>
                <a:gd name="T36" fmla="*/ 4 w 124"/>
                <a:gd name="T37" fmla="*/ 53 h 92"/>
                <a:gd name="T38" fmla="*/ 33 w 124"/>
                <a:gd name="T39"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92">
                  <a:moveTo>
                    <a:pt x="33" y="87"/>
                  </a:moveTo>
                  <a:lnTo>
                    <a:pt x="33" y="87"/>
                  </a:lnTo>
                  <a:lnTo>
                    <a:pt x="33" y="87"/>
                  </a:lnTo>
                  <a:lnTo>
                    <a:pt x="33" y="87"/>
                  </a:lnTo>
                  <a:cubicBezTo>
                    <a:pt x="36" y="89"/>
                    <a:pt x="39" y="91"/>
                    <a:pt x="42" y="91"/>
                  </a:cubicBezTo>
                  <a:lnTo>
                    <a:pt x="42" y="91"/>
                  </a:lnTo>
                  <a:cubicBezTo>
                    <a:pt x="46" y="91"/>
                    <a:pt x="49" y="89"/>
                    <a:pt x="50" y="87"/>
                  </a:cubicBezTo>
                  <a:lnTo>
                    <a:pt x="50" y="87"/>
                  </a:lnTo>
                  <a:lnTo>
                    <a:pt x="119" y="21"/>
                  </a:lnTo>
                  <a:lnTo>
                    <a:pt x="119" y="21"/>
                  </a:lnTo>
                  <a:cubicBezTo>
                    <a:pt x="123" y="17"/>
                    <a:pt x="123" y="8"/>
                    <a:pt x="119" y="4"/>
                  </a:cubicBezTo>
                  <a:cubicBezTo>
                    <a:pt x="115" y="0"/>
                    <a:pt x="106" y="0"/>
                    <a:pt x="102" y="4"/>
                  </a:cubicBezTo>
                  <a:lnTo>
                    <a:pt x="102" y="4"/>
                  </a:lnTo>
                  <a:lnTo>
                    <a:pt x="43" y="61"/>
                  </a:lnTo>
                  <a:lnTo>
                    <a:pt x="22" y="38"/>
                  </a:lnTo>
                  <a:lnTo>
                    <a:pt x="22" y="38"/>
                  </a:lnTo>
                  <a:cubicBezTo>
                    <a:pt x="18" y="33"/>
                    <a:pt x="11" y="32"/>
                    <a:pt x="5" y="36"/>
                  </a:cubicBezTo>
                  <a:cubicBezTo>
                    <a:pt x="1" y="41"/>
                    <a:pt x="0" y="48"/>
                    <a:pt x="4" y="53"/>
                  </a:cubicBezTo>
                  <a:lnTo>
                    <a:pt x="4" y="53"/>
                  </a:lnTo>
                  <a:lnTo>
                    <a:pt x="33" y="8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3" name="Freeform 429">
              <a:extLst>
                <a:ext uri="{FF2B5EF4-FFF2-40B4-BE49-F238E27FC236}">
                  <a16:creationId xmlns:a16="http://schemas.microsoft.com/office/drawing/2014/main" id="{36D5E4FA-4F56-D040-A6B3-83ED56AB1B32}"/>
                </a:ext>
              </a:extLst>
            </p:cNvPr>
            <p:cNvSpPr>
              <a:spLocks noChangeArrowheads="1"/>
            </p:cNvSpPr>
            <p:nvPr/>
          </p:nvSpPr>
          <p:spPr bwMode="auto">
            <a:xfrm>
              <a:off x="3792" y="1504"/>
              <a:ext cx="46" cy="4"/>
            </a:xfrm>
            <a:custGeom>
              <a:avLst/>
              <a:gdLst>
                <a:gd name="T0" fmla="*/ 13 w 209"/>
                <a:gd name="T1" fmla="*/ 23 h 24"/>
                <a:gd name="T2" fmla="*/ 13 w 209"/>
                <a:gd name="T3" fmla="*/ 23 h 24"/>
                <a:gd name="T4" fmla="*/ 13 w 209"/>
                <a:gd name="T5" fmla="*/ 23 h 24"/>
                <a:gd name="T6" fmla="*/ 195 w 209"/>
                <a:gd name="T7" fmla="*/ 23 h 24"/>
                <a:gd name="T8" fmla="*/ 195 w 209"/>
                <a:gd name="T9" fmla="*/ 23 h 24"/>
                <a:gd name="T10" fmla="*/ 208 w 209"/>
                <a:gd name="T11" fmla="*/ 12 h 24"/>
                <a:gd name="T12" fmla="*/ 195 w 209"/>
                <a:gd name="T13" fmla="*/ 0 h 24"/>
                <a:gd name="T14" fmla="*/ 195 w 209"/>
                <a:gd name="T15" fmla="*/ 0 h 24"/>
                <a:gd name="T16" fmla="*/ 13 w 209"/>
                <a:gd name="T17" fmla="*/ 0 h 24"/>
                <a:gd name="T18" fmla="*/ 13 w 209"/>
                <a:gd name="T19" fmla="*/ 0 h 24"/>
                <a:gd name="T20" fmla="*/ 0 w 209"/>
                <a:gd name="T21" fmla="*/ 12 h 24"/>
                <a:gd name="T22" fmla="*/ 13 w 209"/>
                <a:gd name="T2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4">
                  <a:moveTo>
                    <a:pt x="13" y="23"/>
                  </a:moveTo>
                  <a:lnTo>
                    <a:pt x="13" y="23"/>
                  </a:lnTo>
                  <a:lnTo>
                    <a:pt x="13" y="23"/>
                  </a:lnTo>
                  <a:lnTo>
                    <a:pt x="195" y="23"/>
                  </a:lnTo>
                  <a:lnTo>
                    <a:pt x="195" y="23"/>
                  </a:lnTo>
                  <a:cubicBezTo>
                    <a:pt x="202" y="23"/>
                    <a:pt x="208" y="18"/>
                    <a:pt x="208" y="12"/>
                  </a:cubicBezTo>
                  <a:cubicBezTo>
                    <a:pt x="208" y="4"/>
                    <a:pt x="202" y="0"/>
                    <a:pt x="195" y="0"/>
                  </a:cubicBezTo>
                  <a:lnTo>
                    <a:pt x="195" y="0"/>
                  </a:lnTo>
                  <a:lnTo>
                    <a:pt x="13" y="0"/>
                  </a:lnTo>
                  <a:lnTo>
                    <a:pt x="13" y="0"/>
                  </a:lnTo>
                  <a:cubicBezTo>
                    <a:pt x="6" y="0"/>
                    <a:pt x="0" y="4"/>
                    <a:pt x="0" y="12"/>
                  </a:cubicBezTo>
                  <a:cubicBezTo>
                    <a:pt x="0" y="18"/>
                    <a:pt x="6" y="23"/>
                    <a:pt x="13"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4" name="Freeform 430">
              <a:extLst>
                <a:ext uri="{FF2B5EF4-FFF2-40B4-BE49-F238E27FC236}">
                  <a16:creationId xmlns:a16="http://schemas.microsoft.com/office/drawing/2014/main" id="{34E299D6-E7F7-4D46-86B7-659867500C74}"/>
                </a:ext>
              </a:extLst>
            </p:cNvPr>
            <p:cNvSpPr>
              <a:spLocks noChangeArrowheads="1"/>
            </p:cNvSpPr>
            <p:nvPr/>
          </p:nvSpPr>
          <p:spPr bwMode="auto">
            <a:xfrm>
              <a:off x="3846" y="1504"/>
              <a:ext cx="23" cy="4"/>
            </a:xfrm>
            <a:custGeom>
              <a:avLst/>
              <a:gdLst>
                <a:gd name="T0" fmla="*/ 96 w 108"/>
                <a:gd name="T1" fmla="*/ 23 h 24"/>
                <a:gd name="T2" fmla="*/ 96 w 108"/>
                <a:gd name="T3" fmla="*/ 23 h 24"/>
                <a:gd name="T4" fmla="*/ 96 w 108"/>
                <a:gd name="T5" fmla="*/ 23 h 24"/>
                <a:gd name="T6" fmla="*/ 96 w 108"/>
                <a:gd name="T7" fmla="*/ 23 h 24"/>
                <a:gd name="T8" fmla="*/ 107 w 108"/>
                <a:gd name="T9" fmla="*/ 12 h 24"/>
                <a:gd name="T10" fmla="*/ 96 w 108"/>
                <a:gd name="T11" fmla="*/ 0 h 24"/>
                <a:gd name="T12" fmla="*/ 96 w 108"/>
                <a:gd name="T13" fmla="*/ 0 h 24"/>
                <a:gd name="T14" fmla="*/ 11 w 108"/>
                <a:gd name="T15" fmla="*/ 0 h 24"/>
                <a:gd name="T16" fmla="*/ 11 w 108"/>
                <a:gd name="T17" fmla="*/ 0 h 24"/>
                <a:gd name="T18" fmla="*/ 0 w 108"/>
                <a:gd name="T19" fmla="*/ 12 h 24"/>
                <a:gd name="T20" fmla="*/ 11 w 108"/>
                <a:gd name="T21" fmla="*/ 23 h 24"/>
                <a:gd name="T22" fmla="*/ 11 w 108"/>
                <a:gd name="T23" fmla="*/ 23 h 24"/>
                <a:gd name="T24" fmla="*/ 96 w 108"/>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24">
                  <a:moveTo>
                    <a:pt x="96" y="23"/>
                  </a:moveTo>
                  <a:lnTo>
                    <a:pt x="96" y="23"/>
                  </a:lnTo>
                  <a:lnTo>
                    <a:pt x="96" y="23"/>
                  </a:lnTo>
                  <a:lnTo>
                    <a:pt x="96" y="23"/>
                  </a:lnTo>
                  <a:cubicBezTo>
                    <a:pt x="101" y="23"/>
                    <a:pt x="107" y="18"/>
                    <a:pt x="107" y="12"/>
                  </a:cubicBezTo>
                  <a:cubicBezTo>
                    <a:pt x="107" y="4"/>
                    <a:pt x="101" y="0"/>
                    <a:pt x="96" y="0"/>
                  </a:cubicBezTo>
                  <a:lnTo>
                    <a:pt x="96" y="0"/>
                  </a:lnTo>
                  <a:lnTo>
                    <a:pt x="11" y="0"/>
                  </a:lnTo>
                  <a:lnTo>
                    <a:pt x="11" y="0"/>
                  </a:lnTo>
                  <a:cubicBezTo>
                    <a:pt x="6" y="0"/>
                    <a:pt x="0" y="4"/>
                    <a:pt x="0" y="12"/>
                  </a:cubicBezTo>
                  <a:cubicBezTo>
                    <a:pt x="0" y="18"/>
                    <a:pt x="6" y="23"/>
                    <a:pt x="11" y="23"/>
                  </a:cubicBezTo>
                  <a:lnTo>
                    <a:pt x="11" y="23"/>
                  </a:lnTo>
                  <a:lnTo>
                    <a:pt x="96" y="2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5" name="Freeform 431">
              <a:extLst>
                <a:ext uri="{FF2B5EF4-FFF2-40B4-BE49-F238E27FC236}">
                  <a16:creationId xmlns:a16="http://schemas.microsoft.com/office/drawing/2014/main" id="{4CBB0BD4-C000-0F48-96D9-0CB5C0CE1CED}"/>
                </a:ext>
              </a:extLst>
            </p:cNvPr>
            <p:cNvSpPr>
              <a:spLocks noChangeArrowheads="1"/>
            </p:cNvSpPr>
            <p:nvPr/>
          </p:nvSpPr>
          <p:spPr bwMode="auto">
            <a:xfrm>
              <a:off x="3792" y="1534"/>
              <a:ext cx="77" cy="5"/>
            </a:xfrm>
            <a:custGeom>
              <a:avLst/>
              <a:gdLst>
                <a:gd name="T0" fmla="*/ 13 w 345"/>
                <a:gd name="T1" fmla="*/ 24 h 25"/>
                <a:gd name="T2" fmla="*/ 13 w 345"/>
                <a:gd name="T3" fmla="*/ 24 h 25"/>
                <a:gd name="T4" fmla="*/ 13 w 345"/>
                <a:gd name="T5" fmla="*/ 24 h 25"/>
                <a:gd name="T6" fmla="*/ 332 w 345"/>
                <a:gd name="T7" fmla="*/ 24 h 25"/>
                <a:gd name="T8" fmla="*/ 332 w 345"/>
                <a:gd name="T9" fmla="*/ 24 h 25"/>
                <a:gd name="T10" fmla="*/ 344 w 345"/>
                <a:gd name="T11" fmla="*/ 12 h 25"/>
                <a:gd name="T12" fmla="*/ 332 w 345"/>
                <a:gd name="T13" fmla="*/ 0 h 25"/>
                <a:gd name="T14" fmla="*/ 332 w 345"/>
                <a:gd name="T15" fmla="*/ 0 h 25"/>
                <a:gd name="T16" fmla="*/ 13 w 345"/>
                <a:gd name="T17" fmla="*/ 0 h 25"/>
                <a:gd name="T18" fmla="*/ 13 w 345"/>
                <a:gd name="T19" fmla="*/ 0 h 25"/>
                <a:gd name="T20" fmla="*/ 0 w 345"/>
                <a:gd name="T21" fmla="*/ 12 h 25"/>
                <a:gd name="T22" fmla="*/ 13 w 345"/>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5" h="25">
                  <a:moveTo>
                    <a:pt x="13" y="24"/>
                  </a:moveTo>
                  <a:lnTo>
                    <a:pt x="13" y="24"/>
                  </a:lnTo>
                  <a:lnTo>
                    <a:pt x="13" y="24"/>
                  </a:lnTo>
                  <a:lnTo>
                    <a:pt x="332" y="24"/>
                  </a:lnTo>
                  <a:lnTo>
                    <a:pt x="332" y="24"/>
                  </a:lnTo>
                  <a:cubicBezTo>
                    <a:pt x="338" y="24"/>
                    <a:pt x="344" y="18"/>
                    <a:pt x="344" y="12"/>
                  </a:cubicBezTo>
                  <a:cubicBezTo>
                    <a:pt x="344" y="6"/>
                    <a:pt x="338" y="0"/>
                    <a:pt x="332" y="0"/>
                  </a:cubicBezTo>
                  <a:lnTo>
                    <a:pt x="332" y="0"/>
                  </a:lnTo>
                  <a:lnTo>
                    <a:pt x="13" y="0"/>
                  </a:lnTo>
                  <a:lnTo>
                    <a:pt x="13" y="0"/>
                  </a:lnTo>
                  <a:cubicBezTo>
                    <a:pt x="6" y="0"/>
                    <a:pt x="0" y="6"/>
                    <a:pt x="0" y="12"/>
                  </a:cubicBezTo>
                  <a:cubicBezTo>
                    <a:pt x="0" y="18"/>
                    <a:pt x="6" y="24"/>
                    <a:pt x="13" y="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6" name="Freeform 432">
              <a:extLst>
                <a:ext uri="{FF2B5EF4-FFF2-40B4-BE49-F238E27FC236}">
                  <a16:creationId xmlns:a16="http://schemas.microsoft.com/office/drawing/2014/main" id="{805E9BD1-5D1A-9F44-9CE3-B80566636483}"/>
                </a:ext>
              </a:extLst>
            </p:cNvPr>
            <p:cNvSpPr>
              <a:spLocks noChangeArrowheads="1"/>
            </p:cNvSpPr>
            <p:nvPr/>
          </p:nvSpPr>
          <p:spPr bwMode="auto">
            <a:xfrm>
              <a:off x="3823" y="1527"/>
              <a:ext cx="47" cy="5"/>
            </a:xfrm>
            <a:custGeom>
              <a:avLst/>
              <a:gdLst>
                <a:gd name="T0" fmla="*/ 0 w 210"/>
                <a:gd name="T1" fmla="*/ 12 h 25"/>
                <a:gd name="T2" fmla="*/ 0 w 210"/>
                <a:gd name="T3" fmla="*/ 12 h 25"/>
                <a:gd name="T4" fmla="*/ 0 w 210"/>
                <a:gd name="T5" fmla="*/ 12 h 25"/>
                <a:gd name="T6" fmla="*/ 0 w 210"/>
                <a:gd name="T7" fmla="*/ 12 h 25"/>
                <a:gd name="T8" fmla="*/ 11 w 210"/>
                <a:gd name="T9" fmla="*/ 24 h 25"/>
                <a:gd name="T10" fmla="*/ 11 w 210"/>
                <a:gd name="T11" fmla="*/ 24 h 25"/>
                <a:gd name="T12" fmla="*/ 197 w 210"/>
                <a:gd name="T13" fmla="*/ 24 h 25"/>
                <a:gd name="T14" fmla="*/ 197 w 210"/>
                <a:gd name="T15" fmla="*/ 24 h 25"/>
                <a:gd name="T16" fmla="*/ 209 w 210"/>
                <a:gd name="T17" fmla="*/ 12 h 25"/>
                <a:gd name="T18" fmla="*/ 197 w 210"/>
                <a:gd name="T19" fmla="*/ 0 h 25"/>
                <a:gd name="T20" fmla="*/ 197 w 210"/>
                <a:gd name="T21" fmla="*/ 0 h 25"/>
                <a:gd name="T22" fmla="*/ 11 w 210"/>
                <a:gd name="T23" fmla="*/ 0 h 25"/>
                <a:gd name="T24" fmla="*/ 11 w 210"/>
                <a:gd name="T25" fmla="*/ 0 h 25"/>
                <a:gd name="T26" fmla="*/ 0 w 210"/>
                <a:gd name="T2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25">
                  <a:moveTo>
                    <a:pt x="0" y="12"/>
                  </a:moveTo>
                  <a:lnTo>
                    <a:pt x="0" y="12"/>
                  </a:lnTo>
                  <a:lnTo>
                    <a:pt x="0" y="12"/>
                  </a:lnTo>
                  <a:lnTo>
                    <a:pt x="0" y="12"/>
                  </a:lnTo>
                  <a:cubicBezTo>
                    <a:pt x="0" y="18"/>
                    <a:pt x="4" y="24"/>
                    <a:pt x="11" y="24"/>
                  </a:cubicBezTo>
                  <a:lnTo>
                    <a:pt x="11" y="24"/>
                  </a:lnTo>
                  <a:lnTo>
                    <a:pt x="197" y="24"/>
                  </a:lnTo>
                  <a:lnTo>
                    <a:pt x="197" y="24"/>
                  </a:lnTo>
                  <a:cubicBezTo>
                    <a:pt x="203" y="24"/>
                    <a:pt x="209" y="18"/>
                    <a:pt x="209" y="12"/>
                  </a:cubicBezTo>
                  <a:cubicBezTo>
                    <a:pt x="209" y="5"/>
                    <a:pt x="203" y="0"/>
                    <a:pt x="197" y="0"/>
                  </a:cubicBezTo>
                  <a:lnTo>
                    <a:pt x="197" y="0"/>
                  </a:lnTo>
                  <a:lnTo>
                    <a:pt x="11" y="0"/>
                  </a:lnTo>
                  <a:lnTo>
                    <a:pt x="11" y="0"/>
                  </a:lnTo>
                  <a:cubicBezTo>
                    <a:pt x="4" y="0"/>
                    <a:pt x="0" y="5"/>
                    <a:pt x="0" y="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7" name="Freeform 433">
              <a:extLst>
                <a:ext uri="{FF2B5EF4-FFF2-40B4-BE49-F238E27FC236}">
                  <a16:creationId xmlns:a16="http://schemas.microsoft.com/office/drawing/2014/main" id="{33DA9553-48ED-1F4F-8405-B0DBD7BD6014}"/>
                </a:ext>
              </a:extLst>
            </p:cNvPr>
            <p:cNvSpPr>
              <a:spLocks noChangeArrowheads="1"/>
            </p:cNvSpPr>
            <p:nvPr/>
          </p:nvSpPr>
          <p:spPr bwMode="auto">
            <a:xfrm>
              <a:off x="3792" y="1527"/>
              <a:ext cx="23" cy="4"/>
            </a:xfrm>
            <a:custGeom>
              <a:avLst/>
              <a:gdLst>
                <a:gd name="T0" fmla="*/ 13 w 105"/>
                <a:gd name="T1" fmla="*/ 22 h 23"/>
                <a:gd name="T2" fmla="*/ 13 w 105"/>
                <a:gd name="T3" fmla="*/ 22 h 23"/>
                <a:gd name="T4" fmla="*/ 13 w 105"/>
                <a:gd name="T5" fmla="*/ 22 h 23"/>
                <a:gd name="T6" fmla="*/ 93 w 105"/>
                <a:gd name="T7" fmla="*/ 22 h 23"/>
                <a:gd name="T8" fmla="*/ 93 w 105"/>
                <a:gd name="T9" fmla="*/ 22 h 23"/>
                <a:gd name="T10" fmla="*/ 104 w 105"/>
                <a:gd name="T11" fmla="*/ 11 h 23"/>
                <a:gd name="T12" fmla="*/ 93 w 105"/>
                <a:gd name="T13" fmla="*/ 0 h 23"/>
                <a:gd name="T14" fmla="*/ 93 w 105"/>
                <a:gd name="T15" fmla="*/ 0 h 23"/>
                <a:gd name="T16" fmla="*/ 13 w 105"/>
                <a:gd name="T17" fmla="*/ 0 h 23"/>
                <a:gd name="T18" fmla="*/ 13 w 105"/>
                <a:gd name="T19" fmla="*/ 0 h 23"/>
                <a:gd name="T20" fmla="*/ 0 w 105"/>
                <a:gd name="T21" fmla="*/ 11 h 23"/>
                <a:gd name="T22" fmla="*/ 13 w 105"/>
                <a:gd name="T2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23">
                  <a:moveTo>
                    <a:pt x="13" y="22"/>
                  </a:moveTo>
                  <a:lnTo>
                    <a:pt x="13" y="22"/>
                  </a:lnTo>
                  <a:lnTo>
                    <a:pt x="13" y="22"/>
                  </a:lnTo>
                  <a:lnTo>
                    <a:pt x="93" y="22"/>
                  </a:lnTo>
                  <a:lnTo>
                    <a:pt x="93" y="22"/>
                  </a:lnTo>
                  <a:cubicBezTo>
                    <a:pt x="100" y="22"/>
                    <a:pt x="104" y="18"/>
                    <a:pt x="104" y="11"/>
                  </a:cubicBezTo>
                  <a:cubicBezTo>
                    <a:pt x="104" y="4"/>
                    <a:pt x="100" y="0"/>
                    <a:pt x="93" y="0"/>
                  </a:cubicBezTo>
                  <a:lnTo>
                    <a:pt x="93" y="0"/>
                  </a:lnTo>
                  <a:lnTo>
                    <a:pt x="13" y="0"/>
                  </a:lnTo>
                  <a:lnTo>
                    <a:pt x="13" y="0"/>
                  </a:lnTo>
                  <a:cubicBezTo>
                    <a:pt x="6" y="0"/>
                    <a:pt x="0" y="4"/>
                    <a:pt x="0" y="11"/>
                  </a:cubicBezTo>
                  <a:cubicBezTo>
                    <a:pt x="0" y="18"/>
                    <a:pt x="6" y="22"/>
                    <a:pt x="13" y="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8" name="Freeform 434">
              <a:extLst>
                <a:ext uri="{FF2B5EF4-FFF2-40B4-BE49-F238E27FC236}">
                  <a16:creationId xmlns:a16="http://schemas.microsoft.com/office/drawing/2014/main" id="{237003E5-B83F-7443-B2E9-3846A3508CE3}"/>
                </a:ext>
              </a:extLst>
            </p:cNvPr>
            <p:cNvSpPr>
              <a:spLocks noChangeArrowheads="1"/>
            </p:cNvSpPr>
            <p:nvPr/>
          </p:nvSpPr>
          <p:spPr bwMode="auto">
            <a:xfrm>
              <a:off x="3792" y="1465"/>
              <a:ext cx="46" cy="5"/>
            </a:xfrm>
            <a:custGeom>
              <a:avLst/>
              <a:gdLst>
                <a:gd name="T0" fmla="*/ 13 w 209"/>
                <a:gd name="T1" fmla="*/ 24 h 25"/>
                <a:gd name="T2" fmla="*/ 13 w 209"/>
                <a:gd name="T3" fmla="*/ 24 h 25"/>
                <a:gd name="T4" fmla="*/ 13 w 209"/>
                <a:gd name="T5" fmla="*/ 24 h 25"/>
                <a:gd name="T6" fmla="*/ 195 w 209"/>
                <a:gd name="T7" fmla="*/ 24 h 25"/>
                <a:gd name="T8" fmla="*/ 195 w 209"/>
                <a:gd name="T9" fmla="*/ 24 h 25"/>
                <a:gd name="T10" fmla="*/ 208 w 209"/>
                <a:gd name="T11" fmla="*/ 13 h 25"/>
                <a:gd name="T12" fmla="*/ 195 w 209"/>
                <a:gd name="T13" fmla="*/ 0 h 25"/>
                <a:gd name="T14" fmla="*/ 195 w 209"/>
                <a:gd name="T15" fmla="*/ 0 h 25"/>
                <a:gd name="T16" fmla="*/ 13 w 209"/>
                <a:gd name="T17" fmla="*/ 0 h 25"/>
                <a:gd name="T18" fmla="*/ 13 w 209"/>
                <a:gd name="T19" fmla="*/ 0 h 25"/>
                <a:gd name="T20" fmla="*/ 0 w 209"/>
                <a:gd name="T21" fmla="*/ 13 h 25"/>
                <a:gd name="T22" fmla="*/ 13 w 209"/>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5">
                  <a:moveTo>
                    <a:pt x="13" y="24"/>
                  </a:moveTo>
                  <a:lnTo>
                    <a:pt x="13" y="24"/>
                  </a:lnTo>
                  <a:lnTo>
                    <a:pt x="13" y="24"/>
                  </a:lnTo>
                  <a:lnTo>
                    <a:pt x="195" y="24"/>
                  </a:lnTo>
                  <a:lnTo>
                    <a:pt x="195" y="24"/>
                  </a:lnTo>
                  <a:cubicBezTo>
                    <a:pt x="202" y="24"/>
                    <a:pt x="208" y="18"/>
                    <a:pt x="208" y="13"/>
                  </a:cubicBezTo>
                  <a:cubicBezTo>
                    <a:pt x="208" y="5"/>
                    <a:pt x="202" y="0"/>
                    <a:pt x="195" y="0"/>
                  </a:cubicBezTo>
                  <a:lnTo>
                    <a:pt x="195" y="0"/>
                  </a:lnTo>
                  <a:lnTo>
                    <a:pt x="13" y="0"/>
                  </a:lnTo>
                  <a:lnTo>
                    <a:pt x="13" y="0"/>
                  </a:lnTo>
                  <a:cubicBezTo>
                    <a:pt x="6" y="0"/>
                    <a:pt x="0" y="5"/>
                    <a:pt x="0" y="13"/>
                  </a:cubicBezTo>
                  <a:cubicBezTo>
                    <a:pt x="0" y="18"/>
                    <a:pt x="6" y="24"/>
                    <a:pt x="13" y="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9" name="Freeform 435">
              <a:extLst>
                <a:ext uri="{FF2B5EF4-FFF2-40B4-BE49-F238E27FC236}">
                  <a16:creationId xmlns:a16="http://schemas.microsoft.com/office/drawing/2014/main" id="{0256AC34-BC1D-5D41-9D51-F5D3E9F72A03}"/>
                </a:ext>
              </a:extLst>
            </p:cNvPr>
            <p:cNvSpPr>
              <a:spLocks noChangeArrowheads="1"/>
            </p:cNvSpPr>
            <p:nvPr/>
          </p:nvSpPr>
          <p:spPr bwMode="auto">
            <a:xfrm>
              <a:off x="3846" y="1465"/>
              <a:ext cx="23" cy="5"/>
            </a:xfrm>
            <a:custGeom>
              <a:avLst/>
              <a:gdLst>
                <a:gd name="T0" fmla="*/ 11 w 108"/>
                <a:gd name="T1" fmla="*/ 24 h 25"/>
                <a:gd name="T2" fmla="*/ 11 w 108"/>
                <a:gd name="T3" fmla="*/ 24 h 25"/>
                <a:gd name="T4" fmla="*/ 11 w 108"/>
                <a:gd name="T5" fmla="*/ 24 h 25"/>
                <a:gd name="T6" fmla="*/ 96 w 108"/>
                <a:gd name="T7" fmla="*/ 24 h 25"/>
                <a:gd name="T8" fmla="*/ 96 w 108"/>
                <a:gd name="T9" fmla="*/ 24 h 25"/>
                <a:gd name="T10" fmla="*/ 107 w 108"/>
                <a:gd name="T11" fmla="*/ 13 h 25"/>
                <a:gd name="T12" fmla="*/ 96 w 108"/>
                <a:gd name="T13" fmla="*/ 0 h 25"/>
                <a:gd name="T14" fmla="*/ 96 w 108"/>
                <a:gd name="T15" fmla="*/ 0 h 25"/>
                <a:gd name="T16" fmla="*/ 11 w 108"/>
                <a:gd name="T17" fmla="*/ 0 h 25"/>
                <a:gd name="T18" fmla="*/ 11 w 108"/>
                <a:gd name="T19" fmla="*/ 0 h 25"/>
                <a:gd name="T20" fmla="*/ 0 w 108"/>
                <a:gd name="T21" fmla="*/ 13 h 25"/>
                <a:gd name="T22" fmla="*/ 11 w 108"/>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25">
                  <a:moveTo>
                    <a:pt x="11" y="24"/>
                  </a:moveTo>
                  <a:lnTo>
                    <a:pt x="11" y="24"/>
                  </a:lnTo>
                  <a:lnTo>
                    <a:pt x="11" y="24"/>
                  </a:lnTo>
                  <a:lnTo>
                    <a:pt x="96" y="24"/>
                  </a:lnTo>
                  <a:lnTo>
                    <a:pt x="96" y="24"/>
                  </a:lnTo>
                  <a:cubicBezTo>
                    <a:pt x="101" y="24"/>
                    <a:pt x="107" y="18"/>
                    <a:pt x="107" y="13"/>
                  </a:cubicBezTo>
                  <a:cubicBezTo>
                    <a:pt x="107" y="5"/>
                    <a:pt x="101" y="0"/>
                    <a:pt x="96" y="0"/>
                  </a:cubicBezTo>
                  <a:lnTo>
                    <a:pt x="96" y="0"/>
                  </a:lnTo>
                  <a:lnTo>
                    <a:pt x="11" y="0"/>
                  </a:lnTo>
                  <a:lnTo>
                    <a:pt x="11" y="0"/>
                  </a:lnTo>
                  <a:cubicBezTo>
                    <a:pt x="6" y="0"/>
                    <a:pt x="0" y="5"/>
                    <a:pt x="0" y="13"/>
                  </a:cubicBezTo>
                  <a:cubicBezTo>
                    <a:pt x="0" y="18"/>
                    <a:pt x="6" y="24"/>
                    <a:pt x="11" y="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0" name="Freeform 436">
              <a:extLst>
                <a:ext uri="{FF2B5EF4-FFF2-40B4-BE49-F238E27FC236}">
                  <a16:creationId xmlns:a16="http://schemas.microsoft.com/office/drawing/2014/main" id="{9766124A-9549-CB4D-BF45-0EB78705A8B5}"/>
                </a:ext>
              </a:extLst>
            </p:cNvPr>
            <p:cNvSpPr>
              <a:spLocks noChangeArrowheads="1"/>
            </p:cNvSpPr>
            <p:nvPr/>
          </p:nvSpPr>
          <p:spPr bwMode="auto">
            <a:xfrm>
              <a:off x="3792" y="1496"/>
              <a:ext cx="77" cy="4"/>
            </a:xfrm>
            <a:custGeom>
              <a:avLst/>
              <a:gdLst>
                <a:gd name="T0" fmla="*/ 13 w 345"/>
                <a:gd name="T1" fmla="*/ 22 h 23"/>
                <a:gd name="T2" fmla="*/ 13 w 345"/>
                <a:gd name="T3" fmla="*/ 22 h 23"/>
                <a:gd name="T4" fmla="*/ 13 w 345"/>
                <a:gd name="T5" fmla="*/ 22 h 23"/>
                <a:gd name="T6" fmla="*/ 332 w 345"/>
                <a:gd name="T7" fmla="*/ 22 h 23"/>
                <a:gd name="T8" fmla="*/ 332 w 345"/>
                <a:gd name="T9" fmla="*/ 22 h 23"/>
                <a:gd name="T10" fmla="*/ 344 w 345"/>
                <a:gd name="T11" fmla="*/ 11 h 23"/>
                <a:gd name="T12" fmla="*/ 332 w 345"/>
                <a:gd name="T13" fmla="*/ 0 h 23"/>
                <a:gd name="T14" fmla="*/ 332 w 345"/>
                <a:gd name="T15" fmla="*/ 0 h 23"/>
                <a:gd name="T16" fmla="*/ 13 w 345"/>
                <a:gd name="T17" fmla="*/ 0 h 23"/>
                <a:gd name="T18" fmla="*/ 13 w 345"/>
                <a:gd name="T19" fmla="*/ 0 h 23"/>
                <a:gd name="T20" fmla="*/ 0 w 345"/>
                <a:gd name="T21" fmla="*/ 11 h 23"/>
                <a:gd name="T22" fmla="*/ 13 w 345"/>
                <a:gd name="T2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5" h="23">
                  <a:moveTo>
                    <a:pt x="13" y="22"/>
                  </a:moveTo>
                  <a:lnTo>
                    <a:pt x="13" y="22"/>
                  </a:lnTo>
                  <a:lnTo>
                    <a:pt x="13" y="22"/>
                  </a:lnTo>
                  <a:lnTo>
                    <a:pt x="332" y="22"/>
                  </a:lnTo>
                  <a:lnTo>
                    <a:pt x="332" y="22"/>
                  </a:lnTo>
                  <a:cubicBezTo>
                    <a:pt x="338" y="22"/>
                    <a:pt x="344" y="18"/>
                    <a:pt x="344" y="11"/>
                  </a:cubicBezTo>
                  <a:cubicBezTo>
                    <a:pt x="344" y="4"/>
                    <a:pt x="338" y="0"/>
                    <a:pt x="332" y="0"/>
                  </a:cubicBezTo>
                  <a:lnTo>
                    <a:pt x="332" y="0"/>
                  </a:lnTo>
                  <a:lnTo>
                    <a:pt x="13" y="0"/>
                  </a:lnTo>
                  <a:lnTo>
                    <a:pt x="13" y="0"/>
                  </a:lnTo>
                  <a:cubicBezTo>
                    <a:pt x="6" y="0"/>
                    <a:pt x="0" y="4"/>
                    <a:pt x="0" y="11"/>
                  </a:cubicBezTo>
                  <a:cubicBezTo>
                    <a:pt x="0" y="18"/>
                    <a:pt x="6" y="22"/>
                    <a:pt x="13" y="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1" name="Freeform 437">
              <a:extLst>
                <a:ext uri="{FF2B5EF4-FFF2-40B4-BE49-F238E27FC236}">
                  <a16:creationId xmlns:a16="http://schemas.microsoft.com/office/drawing/2014/main" id="{16336290-CB41-9B49-A3A5-A1B4831F486C}"/>
                </a:ext>
              </a:extLst>
            </p:cNvPr>
            <p:cNvSpPr>
              <a:spLocks noChangeArrowheads="1"/>
            </p:cNvSpPr>
            <p:nvPr/>
          </p:nvSpPr>
          <p:spPr bwMode="auto">
            <a:xfrm>
              <a:off x="3823" y="1473"/>
              <a:ext cx="47" cy="5"/>
            </a:xfrm>
            <a:custGeom>
              <a:avLst/>
              <a:gdLst>
                <a:gd name="T0" fmla="*/ 197 w 210"/>
                <a:gd name="T1" fmla="*/ 0 h 25"/>
                <a:gd name="T2" fmla="*/ 197 w 210"/>
                <a:gd name="T3" fmla="*/ 0 h 25"/>
                <a:gd name="T4" fmla="*/ 197 w 210"/>
                <a:gd name="T5" fmla="*/ 0 h 25"/>
                <a:gd name="T6" fmla="*/ 11 w 210"/>
                <a:gd name="T7" fmla="*/ 0 h 25"/>
                <a:gd name="T8" fmla="*/ 11 w 210"/>
                <a:gd name="T9" fmla="*/ 0 h 25"/>
                <a:gd name="T10" fmla="*/ 0 w 210"/>
                <a:gd name="T11" fmla="*/ 13 h 25"/>
                <a:gd name="T12" fmla="*/ 11 w 210"/>
                <a:gd name="T13" fmla="*/ 24 h 25"/>
                <a:gd name="T14" fmla="*/ 11 w 210"/>
                <a:gd name="T15" fmla="*/ 24 h 25"/>
                <a:gd name="T16" fmla="*/ 197 w 210"/>
                <a:gd name="T17" fmla="*/ 24 h 25"/>
                <a:gd name="T18" fmla="*/ 197 w 210"/>
                <a:gd name="T19" fmla="*/ 24 h 25"/>
                <a:gd name="T20" fmla="*/ 209 w 210"/>
                <a:gd name="T21" fmla="*/ 13 h 25"/>
                <a:gd name="T22" fmla="*/ 197 w 210"/>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5">
                  <a:moveTo>
                    <a:pt x="197" y="0"/>
                  </a:moveTo>
                  <a:lnTo>
                    <a:pt x="197" y="0"/>
                  </a:lnTo>
                  <a:lnTo>
                    <a:pt x="197" y="0"/>
                  </a:lnTo>
                  <a:lnTo>
                    <a:pt x="11" y="0"/>
                  </a:lnTo>
                  <a:lnTo>
                    <a:pt x="11" y="0"/>
                  </a:lnTo>
                  <a:cubicBezTo>
                    <a:pt x="4" y="0"/>
                    <a:pt x="0" y="5"/>
                    <a:pt x="0" y="13"/>
                  </a:cubicBezTo>
                  <a:cubicBezTo>
                    <a:pt x="0" y="18"/>
                    <a:pt x="4" y="24"/>
                    <a:pt x="11" y="24"/>
                  </a:cubicBezTo>
                  <a:lnTo>
                    <a:pt x="11" y="24"/>
                  </a:lnTo>
                  <a:lnTo>
                    <a:pt x="197" y="24"/>
                  </a:lnTo>
                  <a:lnTo>
                    <a:pt x="197" y="24"/>
                  </a:lnTo>
                  <a:cubicBezTo>
                    <a:pt x="203" y="24"/>
                    <a:pt x="209" y="18"/>
                    <a:pt x="209" y="13"/>
                  </a:cubicBezTo>
                  <a:cubicBezTo>
                    <a:pt x="209" y="5"/>
                    <a:pt x="203" y="0"/>
                    <a:pt x="197"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2" name="Freeform 438">
              <a:extLst>
                <a:ext uri="{FF2B5EF4-FFF2-40B4-BE49-F238E27FC236}">
                  <a16:creationId xmlns:a16="http://schemas.microsoft.com/office/drawing/2014/main" id="{28FD68C4-3B38-8347-A046-CC1494524CC4}"/>
                </a:ext>
              </a:extLst>
            </p:cNvPr>
            <p:cNvSpPr>
              <a:spLocks noChangeArrowheads="1"/>
            </p:cNvSpPr>
            <p:nvPr/>
          </p:nvSpPr>
          <p:spPr bwMode="auto">
            <a:xfrm>
              <a:off x="3792" y="1473"/>
              <a:ext cx="23" cy="4"/>
            </a:xfrm>
            <a:custGeom>
              <a:avLst/>
              <a:gdLst>
                <a:gd name="T0" fmla="*/ 13 w 105"/>
                <a:gd name="T1" fmla="*/ 22 h 23"/>
                <a:gd name="T2" fmla="*/ 13 w 105"/>
                <a:gd name="T3" fmla="*/ 22 h 23"/>
                <a:gd name="T4" fmla="*/ 13 w 105"/>
                <a:gd name="T5" fmla="*/ 22 h 23"/>
                <a:gd name="T6" fmla="*/ 93 w 105"/>
                <a:gd name="T7" fmla="*/ 22 h 23"/>
                <a:gd name="T8" fmla="*/ 93 w 105"/>
                <a:gd name="T9" fmla="*/ 22 h 23"/>
                <a:gd name="T10" fmla="*/ 104 w 105"/>
                <a:gd name="T11" fmla="*/ 11 h 23"/>
                <a:gd name="T12" fmla="*/ 93 w 105"/>
                <a:gd name="T13" fmla="*/ 0 h 23"/>
                <a:gd name="T14" fmla="*/ 93 w 105"/>
                <a:gd name="T15" fmla="*/ 0 h 23"/>
                <a:gd name="T16" fmla="*/ 13 w 105"/>
                <a:gd name="T17" fmla="*/ 0 h 23"/>
                <a:gd name="T18" fmla="*/ 13 w 105"/>
                <a:gd name="T19" fmla="*/ 0 h 23"/>
                <a:gd name="T20" fmla="*/ 0 w 105"/>
                <a:gd name="T21" fmla="*/ 11 h 23"/>
                <a:gd name="T22" fmla="*/ 13 w 105"/>
                <a:gd name="T2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23">
                  <a:moveTo>
                    <a:pt x="13" y="22"/>
                  </a:moveTo>
                  <a:lnTo>
                    <a:pt x="13" y="22"/>
                  </a:lnTo>
                  <a:lnTo>
                    <a:pt x="13" y="22"/>
                  </a:lnTo>
                  <a:lnTo>
                    <a:pt x="93" y="22"/>
                  </a:lnTo>
                  <a:lnTo>
                    <a:pt x="93" y="22"/>
                  </a:lnTo>
                  <a:cubicBezTo>
                    <a:pt x="100" y="22"/>
                    <a:pt x="104" y="18"/>
                    <a:pt x="104" y="11"/>
                  </a:cubicBezTo>
                  <a:cubicBezTo>
                    <a:pt x="104" y="4"/>
                    <a:pt x="100" y="0"/>
                    <a:pt x="93" y="0"/>
                  </a:cubicBezTo>
                  <a:lnTo>
                    <a:pt x="93" y="0"/>
                  </a:lnTo>
                  <a:lnTo>
                    <a:pt x="13" y="0"/>
                  </a:lnTo>
                  <a:lnTo>
                    <a:pt x="13" y="0"/>
                  </a:lnTo>
                  <a:cubicBezTo>
                    <a:pt x="6" y="0"/>
                    <a:pt x="0" y="4"/>
                    <a:pt x="0" y="11"/>
                  </a:cubicBezTo>
                  <a:cubicBezTo>
                    <a:pt x="0" y="18"/>
                    <a:pt x="6" y="22"/>
                    <a:pt x="13" y="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3" name="Freeform 439">
              <a:extLst>
                <a:ext uri="{FF2B5EF4-FFF2-40B4-BE49-F238E27FC236}">
                  <a16:creationId xmlns:a16="http://schemas.microsoft.com/office/drawing/2014/main" id="{EE4ADB09-88CC-AC44-A23F-DB0A912EDB0F}"/>
                </a:ext>
              </a:extLst>
            </p:cNvPr>
            <p:cNvSpPr>
              <a:spLocks noChangeArrowheads="1"/>
            </p:cNvSpPr>
            <p:nvPr/>
          </p:nvSpPr>
          <p:spPr bwMode="auto">
            <a:xfrm>
              <a:off x="3734" y="1411"/>
              <a:ext cx="163" cy="182"/>
            </a:xfrm>
            <a:custGeom>
              <a:avLst/>
              <a:gdLst>
                <a:gd name="T0" fmla="*/ 23 w 724"/>
                <a:gd name="T1" fmla="*/ 100 h 809"/>
                <a:gd name="T2" fmla="*/ 23 w 724"/>
                <a:gd name="T3" fmla="*/ 100 h 809"/>
                <a:gd name="T4" fmla="*/ 47 w 724"/>
                <a:gd name="T5" fmla="*/ 77 h 809"/>
                <a:gd name="T6" fmla="*/ 677 w 724"/>
                <a:gd name="T7" fmla="*/ 77 h 809"/>
                <a:gd name="T8" fmla="*/ 700 w 724"/>
                <a:gd name="T9" fmla="*/ 100 h 809"/>
                <a:gd name="T10" fmla="*/ 700 w 724"/>
                <a:gd name="T11" fmla="*/ 110 h 809"/>
                <a:gd name="T12" fmla="*/ 677 w 724"/>
                <a:gd name="T13" fmla="*/ 134 h 809"/>
                <a:gd name="T14" fmla="*/ 58 w 724"/>
                <a:gd name="T15" fmla="*/ 134 h 809"/>
                <a:gd name="T16" fmla="*/ 47 w 724"/>
                <a:gd name="T17" fmla="*/ 134 h 809"/>
                <a:gd name="T18" fmla="*/ 23 w 724"/>
                <a:gd name="T19" fmla="*/ 110 h 809"/>
                <a:gd name="T20" fmla="*/ 653 w 724"/>
                <a:gd name="T21" fmla="*/ 619 h 809"/>
                <a:gd name="T22" fmla="*/ 653 w 724"/>
                <a:gd name="T23" fmla="*/ 619 h 809"/>
                <a:gd name="T24" fmla="*/ 71 w 724"/>
                <a:gd name="T25" fmla="*/ 157 h 809"/>
                <a:gd name="T26" fmla="*/ 653 w 724"/>
                <a:gd name="T27" fmla="*/ 619 h 809"/>
                <a:gd name="T28" fmla="*/ 47 w 724"/>
                <a:gd name="T29" fmla="*/ 157 h 809"/>
                <a:gd name="T30" fmla="*/ 47 w 724"/>
                <a:gd name="T31" fmla="*/ 631 h 809"/>
                <a:gd name="T32" fmla="*/ 58 w 724"/>
                <a:gd name="T33" fmla="*/ 642 h 809"/>
                <a:gd name="T34" fmla="*/ 350 w 724"/>
                <a:gd name="T35" fmla="*/ 642 h 809"/>
                <a:gd name="T36" fmla="*/ 256 w 724"/>
                <a:gd name="T37" fmla="*/ 786 h 809"/>
                <a:gd name="T38" fmla="*/ 256 w 724"/>
                <a:gd name="T39" fmla="*/ 803 h 809"/>
                <a:gd name="T40" fmla="*/ 273 w 724"/>
                <a:gd name="T41" fmla="*/ 803 h 809"/>
                <a:gd name="T42" fmla="*/ 451 w 724"/>
                <a:gd name="T43" fmla="*/ 803 h 809"/>
                <a:gd name="T44" fmla="*/ 459 w 724"/>
                <a:gd name="T45" fmla="*/ 806 h 809"/>
                <a:gd name="T46" fmla="*/ 467 w 724"/>
                <a:gd name="T47" fmla="*/ 786 h 809"/>
                <a:gd name="T48" fmla="*/ 373 w 724"/>
                <a:gd name="T49" fmla="*/ 692 h 809"/>
                <a:gd name="T50" fmla="*/ 665 w 724"/>
                <a:gd name="T51" fmla="*/ 642 h 809"/>
                <a:gd name="T52" fmla="*/ 677 w 724"/>
                <a:gd name="T53" fmla="*/ 631 h 809"/>
                <a:gd name="T54" fmla="*/ 677 w 724"/>
                <a:gd name="T55" fmla="*/ 157 h 809"/>
                <a:gd name="T56" fmla="*/ 723 w 724"/>
                <a:gd name="T57" fmla="*/ 110 h 809"/>
                <a:gd name="T58" fmla="*/ 723 w 724"/>
                <a:gd name="T59" fmla="*/ 100 h 809"/>
                <a:gd name="T60" fmla="*/ 677 w 724"/>
                <a:gd name="T61" fmla="*/ 54 h 809"/>
                <a:gd name="T62" fmla="*/ 373 w 724"/>
                <a:gd name="T63" fmla="*/ 54 h 809"/>
                <a:gd name="T64" fmla="*/ 373 w 724"/>
                <a:gd name="T65" fmla="*/ 11 h 809"/>
                <a:gd name="T66" fmla="*/ 350 w 724"/>
                <a:gd name="T67" fmla="*/ 11 h 809"/>
                <a:gd name="T68" fmla="*/ 350 w 724"/>
                <a:gd name="T69" fmla="*/ 54 h 809"/>
                <a:gd name="T70" fmla="*/ 47 w 724"/>
                <a:gd name="T71" fmla="*/ 54 h 809"/>
                <a:gd name="T72" fmla="*/ 0 w 724"/>
                <a:gd name="T73" fmla="*/ 100 h 809"/>
                <a:gd name="T74" fmla="*/ 0 w 724"/>
                <a:gd name="T75" fmla="*/ 11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4" h="809">
                  <a:moveTo>
                    <a:pt x="23" y="100"/>
                  </a:moveTo>
                  <a:lnTo>
                    <a:pt x="23" y="100"/>
                  </a:lnTo>
                  <a:lnTo>
                    <a:pt x="23" y="100"/>
                  </a:lnTo>
                  <a:lnTo>
                    <a:pt x="23" y="100"/>
                  </a:lnTo>
                  <a:cubicBezTo>
                    <a:pt x="23" y="88"/>
                    <a:pt x="34" y="77"/>
                    <a:pt x="47" y="77"/>
                  </a:cubicBezTo>
                  <a:lnTo>
                    <a:pt x="47" y="77"/>
                  </a:lnTo>
                  <a:lnTo>
                    <a:pt x="677" y="77"/>
                  </a:lnTo>
                  <a:lnTo>
                    <a:pt x="677" y="77"/>
                  </a:lnTo>
                  <a:cubicBezTo>
                    <a:pt x="689" y="77"/>
                    <a:pt x="700" y="88"/>
                    <a:pt x="700" y="100"/>
                  </a:cubicBezTo>
                  <a:lnTo>
                    <a:pt x="700" y="100"/>
                  </a:lnTo>
                  <a:lnTo>
                    <a:pt x="700" y="110"/>
                  </a:lnTo>
                  <a:lnTo>
                    <a:pt x="700" y="110"/>
                  </a:lnTo>
                  <a:cubicBezTo>
                    <a:pt x="700" y="123"/>
                    <a:pt x="689" y="134"/>
                    <a:pt x="677" y="134"/>
                  </a:cubicBezTo>
                  <a:lnTo>
                    <a:pt x="677" y="134"/>
                  </a:lnTo>
                  <a:lnTo>
                    <a:pt x="665" y="134"/>
                  </a:lnTo>
                  <a:lnTo>
                    <a:pt x="58" y="134"/>
                  </a:lnTo>
                  <a:lnTo>
                    <a:pt x="47" y="134"/>
                  </a:lnTo>
                  <a:lnTo>
                    <a:pt x="47" y="134"/>
                  </a:lnTo>
                  <a:cubicBezTo>
                    <a:pt x="34" y="134"/>
                    <a:pt x="23" y="123"/>
                    <a:pt x="23" y="110"/>
                  </a:cubicBezTo>
                  <a:lnTo>
                    <a:pt x="23" y="110"/>
                  </a:lnTo>
                  <a:lnTo>
                    <a:pt x="23" y="100"/>
                  </a:lnTo>
                  <a:close/>
                  <a:moveTo>
                    <a:pt x="653" y="619"/>
                  </a:moveTo>
                  <a:lnTo>
                    <a:pt x="653" y="619"/>
                  </a:lnTo>
                  <a:lnTo>
                    <a:pt x="653" y="619"/>
                  </a:lnTo>
                  <a:lnTo>
                    <a:pt x="71" y="619"/>
                  </a:lnTo>
                  <a:lnTo>
                    <a:pt x="71" y="157"/>
                  </a:lnTo>
                  <a:lnTo>
                    <a:pt x="653" y="157"/>
                  </a:lnTo>
                  <a:lnTo>
                    <a:pt x="653" y="619"/>
                  </a:lnTo>
                  <a:close/>
                  <a:moveTo>
                    <a:pt x="47" y="157"/>
                  </a:moveTo>
                  <a:lnTo>
                    <a:pt x="47" y="157"/>
                  </a:lnTo>
                  <a:lnTo>
                    <a:pt x="47" y="157"/>
                  </a:lnTo>
                  <a:lnTo>
                    <a:pt x="47" y="631"/>
                  </a:lnTo>
                  <a:lnTo>
                    <a:pt x="47" y="631"/>
                  </a:lnTo>
                  <a:cubicBezTo>
                    <a:pt x="47" y="638"/>
                    <a:pt x="52" y="642"/>
                    <a:pt x="58" y="642"/>
                  </a:cubicBezTo>
                  <a:lnTo>
                    <a:pt x="58" y="642"/>
                  </a:lnTo>
                  <a:lnTo>
                    <a:pt x="350" y="642"/>
                  </a:lnTo>
                  <a:lnTo>
                    <a:pt x="350" y="692"/>
                  </a:lnTo>
                  <a:lnTo>
                    <a:pt x="256" y="786"/>
                  </a:lnTo>
                  <a:lnTo>
                    <a:pt x="256" y="786"/>
                  </a:lnTo>
                  <a:cubicBezTo>
                    <a:pt x="251" y="791"/>
                    <a:pt x="251" y="797"/>
                    <a:pt x="256" y="803"/>
                  </a:cubicBezTo>
                  <a:cubicBezTo>
                    <a:pt x="261" y="808"/>
                    <a:pt x="268" y="808"/>
                    <a:pt x="273" y="803"/>
                  </a:cubicBezTo>
                  <a:lnTo>
                    <a:pt x="273" y="803"/>
                  </a:lnTo>
                  <a:lnTo>
                    <a:pt x="362" y="714"/>
                  </a:lnTo>
                  <a:lnTo>
                    <a:pt x="451" y="803"/>
                  </a:lnTo>
                  <a:lnTo>
                    <a:pt x="451" y="803"/>
                  </a:lnTo>
                  <a:cubicBezTo>
                    <a:pt x="452" y="805"/>
                    <a:pt x="456" y="806"/>
                    <a:pt x="459" y="806"/>
                  </a:cubicBezTo>
                  <a:cubicBezTo>
                    <a:pt x="462" y="806"/>
                    <a:pt x="465" y="805"/>
                    <a:pt x="467" y="803"/>
                  </a:cubicBezTo>
                  <a:cubicBezTo>
                    <a:pt x="471" y="797"/>
                    <a:pt x="471" y="791"/>
                    <a:pt x="467" y="786"/>
                  </a:cubicBezTo>
                  <a:lnTo>
                    <a:pt x="467" y="786"/>
                  </a:lnTo>
                  <a:lnTo>
                    <a:pt x="373" y="692"/>
                  </a:lnTo>
                  <a:lnTo>
                    <a:pt x="373" y="642"/>
                  </a:lnTo>
                  <a:lnTo>
                    <a:pt x="665" y="642"/>
                  </a:lnTo>
                  <a:lnTo>
                    <a:pt x="665" y="642"/>
                  </a:lnTo>
                  <a:cubicBezTo>
                    <a:pt x="671" y="642"/>
                    <a:pt x="677" y="638"/>
                    <a:pt x="677" y="631"/>
                  </a:cubicBezTo>
                  <a:lnTo>
                    <a:pt x="677" y="631"/>
                  </a:lnTo>
                  <a:lnTo>
                    <a:pt x="677" y="157"/>
                  </a:lnTo>
                  <a:lnTo>
                    <a:pt x="677" y="157"/>
                  </a:lnTo>
                  <a:cubicBezTo>
                    <a:pt x="701" y="157"/>
                    <a:pt x="723" y="136"/>
                    <a:pt x="723" y="110"/>
                  </a:cubicBezTo>
                  <a:lnTo>
                    <a:pt x="723" y="110"/>
                  </a:lnTo>
                  <a:lnTo>
                    <a:pt x="723" y="100"/>
                  </a:lnTo>
                  <a:lnTo>
                    <a:pt x="723" y="100"/>
                  </a:lnTo>
                  <a:cubicBezTo>
                    <a:pt x="723" y="75"/>
                    <a:pt x="701" y="54"/>
                    <a:pt x="677" y="54"/>
                  </a:cubicBezTo>
                  <a:lnTo>
                    <a:pt x="677" y="54"/>
                  </a:lnTo>
                  <a:lnTo>
                    <a:pt x="373" y="54"/>
                  </a:lnTo>
                  <a:lnTo>
                    <a:pt x="373" y="11"/>
                  </a:lnTo>
                  <a:lnTo>
                    <a:pt x="373" y="11"/>
                  </a:lnTo>
                  <a:cubicBezTo>
                    <a:pt x="373" y="5"/>
                    <a:pt x="368" y="0"/>
                    <a:pt x="362" y="0"/>
                  </a:cubicBezTo>
                  <a:cubicBezTo>
                    <a:pt x="355" y="0"/>
                    <a:pt x="350" y="5"/>
                    <a:pt x="350" y="11"/>
                  </a:cubicBezTo>
                  <a:lnTo>
                    <a:pt x="350" y="11"/>
                  </a:lnTo>
                  <a:lnTo>
                    <a:pt x="350" y="54"/>
                  </a:lnTo>
                  <a:lnTo>
                    <a:pt x="47" y="54"/>
                  </a:lnTo>
                  <a:lnTo>
                    <a:pt x="47" y="54"/>
                  </a:lnTo>
                  <a:cubicBezTo>
                    <a:pt x="21" y="54"/>
                    <a:pt x="0" y="75"/>
                    <a:pt x="0" y="100"/>
                  </a:cubicBezTo>
                  <a:lnTo>
                    <a:pt x="0" y="100"/>
                  </a:lnTo>
                  <a:lnTo>
                    <a:pt x="0" y="110"/>
                  </a:lnTo>
                  <a:lnTo>
                    <a:pt x="0" y="110"/>
                  </a:lnTo>
                  <a:cubicBezTo>
                    <a:pt x="0" y="136"/>
                    <a:pt x="21" y="157"/>
                    <a:pt x="47" y="15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grpSp>
      <p:sp>
        <p:nvSpPr>
          <p:cNvPr id="5" name="Pladsholder til sidefod 4"/>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2051425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Et undervisningseksempel: 8. klasse  </a:t>
            </a:r>
          </a:p>
        </p:txBody>
      </p:sp>
      <p:graphicFrame>
        <p:nvGraphicFramePr>
          <p:cNvPr id="10" name="Tabel 9"/>
          <p:cNvGraphicFramePr>
            <a:graphicFrameLocks noGrp="1"/>
          </p:cNvGraphicFramePr>
          <p:nvPr>
            <p:extLst>
              <p:ext uri="{D42A27DB-BD31-4B8C-83A1-F6EECF244321}">
                <p14:modId xmlns:p14="http://schemas.microsoft.com/office/powerpoint/2010/main" val="394681262"/>
              </p:ext>
            </p:extLst>
          </p:nvPr>
        </p:nvGraphicFramePr>
        <p:xfrm>
          <a:off x="475017" y="1069482"/>
          <a:ext cx="11343604" cy="5199888"/>
        </p:xfrm>
        <a:graphic>
          <a:graphicData uri="http://schemas.openxmlformats.org/drawingml/2006/table">
            <a:tbl>
              <a:tblPr firstRow="1" firstCol="1" bandRow="1">
                <a:tableStyleId>{5C22544A-7EE6-4342-B048-85BDC9FD1C3A}</a:tableStyleId>
              </a:tblPr>
              <a:tblGrid>
                <a:gridCol w="1746930">
                  <a:extLst>
                    <a:ext uri="{9D8B030D-6E8A-4147-A177-3AD203B41FA5}">
                      <a16:colId xmlns:a16="http://schemas.microsoft.com/office/drawing/2014/main" val="1581998921"/>
                    </a:ext>
                  </a:extLst>
                </a:gridCol>
                <a:gridCol w="3351137">
                  <a:extLst>
                    <a:ext uri="{9D8B030D-6E8A-4147-A177-3AD203B41FA5}">
                      <a16:colId xmlns:a16="http://schemas.microsoft.com/office/drawing/2014/main" val="2547816082"/>
                    </a:ext>
                  </a:extLst>
                </a:gridCol>
                <a:gridCol w="6245537">
                  <a:extLst>
                    <a:ext uri="{9D8B030D-6E8A-4147-A177-3AD203B41FA5}">
                      <a16:colId xmlns:a16="http://schemas.microsoft.com/office/drawing/2014/main" val="2684754385"/>
                    </a:ext>
                  </a:extLst>
                </a:gridCol>
              </a:tblGrid>
              <a:tr h="0">
                <a:tc>
                  <a:txBody>
                    <a:bodyPr/>
                    <a:lstStyle/>
                    <a:p>
                      <a:pPr algn="just">
                        <a:lnSpc>
                          <a:spcPct val="120000"/>
                        </a:lnSpc>
                        <a:spcAft>
                          <a:spcPts val="0"/>
                        </a:spcAft>
                      </a:pPr>
                      <a:r>
                        <a:rPr lang="da-DK" sz="2000" dirty="0">
                          <a:effectLst/>
                        </a:rPr>
                        <a:t>Tid</a:t>
                      </a:r>
                      <a:endParaRPr lang="da-DK" sz="2000" dirty="0">
                        <a:effectLst/>
                        <a:latin typeface="Montserrat-Bold" panose="02000505000000020004" pitchFamily="2"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20000"/>
                        </a:lnSpc>
                        <a:spcAft>
                          <a:spcPts val="0"/>
                        </a:spcAft>
                      </a:pPr>
                      <a:r>
                        <a:rPr lang="da-DK" sz="2000" dirty="0">
                          <a:effectLst/>
                        </a:rPr>
                        <a:t>Øvelse/aktivitet</a:t>
                      </a:r>
                      <a:endParaRPr lang="da-DK" sz="2000" dirty="0">
                        <a:effectLst/>
                        <a:latin typeface="Montserrat-Bold" panose="02000505000000020004" pitchFamily="2"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20000"/>
                        </a:lnSpc>
                        <a:spcAft>
                          <a:spcPts val="0"/>
                        </a:spcAft>
                      </a:pPr>
                      <a:r>
                        <a:rPr lang="da-DK" sz="2000" dirty="0">
                          <a:effectLst/>
                        </a:rPr>
                        <a:t>Beskrivelse </a:t>
                      </a:r>
                      <a:endParaRPr lang="da-DK" sz="2000" dirty="0">
                        <a:effectLst/>
                        <a:latin typeface="Montserrat-Bold" panose="02000505000000020004" pitchFamily="2"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40520437"/>
                  </a:ext>
                </a:extLst>
              </a:tr>
              <a:tr h="0">
                <a:tc>
                  <a:txBody>
                    <a:bodyPr/>
                    <a:lstStyle/>
                    <a:p>
                      <a:pPr algn="just">
                        <a:lnSpc>
                          <a:spcPct val="120000"/>
                        </a:lnSpc>
                        <a:spcAft>
                          <a:spcPts val="0"/>
                        </a:spcAft>
                      </a:pPr>
                      <a:r>
                        <a:rPr lang="da-DK" sz="2000">
                          <a:effectLst/>
                        </a:rPr>
                        <a:t>5 min. </a:t>
                      </a:r>
                      <a:endParaRPr lang="da-DK" sz="200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Hej og velkommen</a:t>
                      </a:r>
                      <a:endParaRPr lang="da-DK" sz="2000" dirty="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Fortæl, hvad I hedder, hvem I er og hvad, der skal ske i dag. </a:t>
                      </a:r>
                    </a:p>
                  </a:txBody>
                  <a:tcPr marL="68580" marR="68580" marT="0" marB="0"/>
                </a:tc>
                <a:extLst>
                  <a:ext uri="{0D108BD9-81ED-4DB2-BD59-A6C34878D82A}">
                    <a16:rowId xmlns:a16="http://schemas.microsoft.com/office/drawing/2014/main" val="359158688"/>
                  </a:ext>
                </a:extLst>
              </a:tr>
              <a:tr h="0">
                <a:tc>
                  <a:txBody>
                    <a:bodyPr/>
                    <a:lstStyle/>
                    <a:p>
                      <a:pPr algn="just">
                        <a:lnSpc>
                          <a:spcPct val="120000"/>
                        </a:lnSpc>
                        <a:spcAft>
                          <a:spcPts val="0"/>
                        </a:spcAft>
                      </a:pPr>
                      <a:r>
                        <a:rPr lang="da-DK" sz="2000">
                          <a:effectLst/>
                        </a:rPr>
                        <a:t>15 min.</a:t>
                      </a:r>
                      <a:endParaRPr lang="da-DK" sz="200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Fordele</a:t>
                      </a:r>
                      <a:r>
                        <a:rPr lang="da-DK" sz="2000" baseline="0" dirty="0">
                          <a:effectLst/>
                        </a:rPr>
                        <a:t> og ulemper (Pres)</a:t>
                      </a:r>
                      <a:endParaRPr lang="da-DK" sz="2000" dirty="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2000" baseline="0" dirty="0">
                          <a:effectLst/>
                        </a:rPr>
                        <a:t>Gruppearbejde: </a:t>
                      </a:r>
                      <a:r>
                        <a:rPr lang="da-DK" sz="2000" dirty="0">
                          <a:effectLst/>
                        </a:rPr>
                        <a:t>Sætter</a:t>
                      </a:r>
                      <a:r>
                        <a:rPr lang="da-DK" sz="2000" baseline="0" dirty="0">
                          <a:effectLst/>
                        </a:rPr>
                        <a:t> eleverne i gang med selv at tænke over, hvorfor nogen ryger. </a:t>
                      </a:r>
                      <a:endParaRPr lang="da-DK" sz="2000" dirty="0">
                        <a:effectLst/>
                      </a:endParaRPr>
                    </a:p>
                  </a:txBody>
                  <a:tcPr marL="68580" marR="68580" marT="0" marB="0"/>
                </a:tc>
                <a:extLst>
                  <a:ext uri="{0D108BD9-81ED-4DB2-BD59-A6C34878D82A}">
                    <a16:rowId xmlns:a16="http://schemas.microsoft.com/office/drawing/2014/main" val="1379015951"/>
                  </a:ext>
                </a:extLst>
              </a:tr>
              <a:tr h="0">
                <a:tc>
                  <a:txBody>
                    <a:bodyPr/>
                    <a:lstStyle/>
                    <a:p>
                      <a:pPr algn="just">
                        <a:lnSpc>
                          <a:spcPct val="120000"/>
                        </a:lnSpc>
                        <a:spcAft>
                          <a:spcPts val="0"/>
                        </a:spcAft>
                      </a:pPr>
                      <a:r>
                        <a:rPr lang="da-DK" sz="2000">
                          <a:effectLst/>
                        </a:rPr>
                        <a:t>10 min. </a:t>
                      </a:r>
                      <a:endParaRPr lang="da-DK" sz="200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Del vandene (Flertalsmisforståelsen)</a:t>
                      </a:r>
                      <a:endParaRPr lang="da-DK" sz="2000" dirty="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da-DK" sz="2000" baseline="0" dirty="0">
                          <a:effectLst/>
                        </a:rPr>
                        <a:t>Fysisk øvelse: </a:t>
                      </a:r>
                      <a:r>
                        <a:rPr lang="da-DK" sz="2000" dirty="0">
                          <a:effectLst/>
                        </a:rPr>
                        <a:t>Giver indblik i,</a:t>
                      </a:r>
                      <a:r>
                        <a:rPr lang="da-DK" sz="2000" baseline="0" dirty="0">
                          <a:effectLst/>
                        </a:rPr>
                        <a:t> hvor mange unge ryger – og hvad klassen selv tror. </a:t>
                      </a:r>
                      <a:endParaRPr lang="da-DK" sz="2000" dirty="0">
                        <a:effectLst/>
                      </a:endParaRPr>
                    </a:p>
                  </a:txBody>
                  <a:tcPr marL="68580" marR="68580" marT="0" marB="0"/>
                </a:tc>
                <a:extLst>
                  <a:ext uri="{0D108BD9-81ED-4DB2-BD59-A6C34878D82A}">
                    <a16:rowId xmlns:a16="http://schemas.microsoft.com/office/drawing/2014/main" val="3621583504"/>
                  </a:ext>
                </a:extLst>
              </a:tr>
              <a:tr h="655525">
                <a:tc>
                  <a:txBody>
                    <a:bodyPr/>
                    <a:lstStyle/>
                    <a:p>
                      <a:pPr algn="just">
                        <a:lnSpc>
                          <a:spcPct val="120000"/>
                        </a:lnSpc>
                        <a:spcAft>
                          <a:spcPts val="0"/>
                        </a:spcAft>
                      </a:pPr>
                      <a:r>
                        <a:rPr lang="da-DK" sz="2000" dirty="0">
                          <a:effectLst/>
                        </a:rPr>
                        <a:t>20 min. </a:t>
                      </a:r>
                      <a:endParaRPr lang="da-DK" sz="2000" dirty="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Tegn sundheds-konsekvenserne (sundhed)</a:t>
                      </a:r>
                      <a:endParaRPr lang="da-DK" sz="2000" dirty="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baseline="0" dirty="0">
                          <a:effectLst/>
                        </a:rPr>
                        <a:t>Kreativ øvelse. </a:t>
                      </a:r>
                      <a:r>
                        <a:rPr lang="da-DK" sz="2000" dirty="0">
                          <a:effectLst/>
                        </a:rPr>
                        <a:t>Eleverne kommer selv på banen med viden</a:t>
                      </a:r>
                      <a:r>
                        <a:rPr lang="da-DK" sz="2000" baseline="0" dirty="0">
                          <a:effectLst/>
                        </a:rPr>
                        <a:t> om konsekvenserne. </a:t>
                      </a:r>
                      <a:endParaRPr lang="da-DK" sz="2000" dirty="0">
                        <a:effectLst/>
                      </a:endParaRPr>
                    </a:p>
                  </a:txBody>
                  <a:tcPr marL="68580" marR="68580" marT="0" marB="0"/>
                </a:tc>
                <a:extLst>
                  <a:ext uri="{0D108BD9-81ED-4DB2-BD59-A6C34878D82A}">
                    <a16:rowId xmlns:a16="http://schemas.microsoft.com/office/drawing/2014/main" val="1017562834"/>
                  </a:ext>
                </a:extLst>
              </a:tr>
              <a:tr h="0">
                <a:tc>
                  <a:txBody>
                    <a:bodyPr/>
                    <a:lstStyle/>
                    <a:p>
                      <a:pPr algn="just">
                        <a:lnSpc>
                          <a:spcPct val="120000"/>
                        </a:lnSpc>
                        <a:spcAft>
                          <a:spcPts val="0"/>
                        </a:spcAft>
                      </a:pPr>
                      <a:r>
                        <a:rPr lang="da-DK" sz="2000" dirty="0">
                          <a:effectLst/>
                        </a:rPr>
                        <a:t>20</a:t>
                      </a:r>
                      <a:r>
                        <a:rPr lang="da-DK" sz="2000" baseline="0" dirty="0">
                          <a:effectLst/>
                        </a:rPr>
                        <a:t> </a:t>
                      </a:r>
                      <a:r>
                        <a:rPr lang="da-DK" sz="2000" dirty="0">
                          <a:effectLst/>
                        </a:rPr>
                        <a:t>min. </a:t>
                      </a:r>
                      <a:endParaRPr lang="da-DK" sz="2000" dirty="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Hvorfor ryger unge? (Samfund)</a:t>
                      </a:r>
                    </a:p>
                  </a:txBody>
                  <a:tcPr marL="68580" marR="68580" marT="0" marB="0"/>
                </a:tc>
                <a:tc>
                  <a:txBody>
                    <a:bodyPr/>
                    <a:lstStyle/>
                    <a:p>
                      <a:pPr algn="l">
                        <a:lnSpc>
                          <a:spcPct val="120000"/>
                        </a:lnSpc>
                        <a:spcAft>
                          <a:spcPts val="0"/>
                        </a:spcAft>
                      </a:pPr>
                      <a:r>
                        <a:rPr lang="da-DK" sz="2000" baseline="0" dirty="0">
                          <a:effectLst/>
                        </a:rPr>
                        <a:t>Diskussion: e</a:t>
                      </a:r>
                      <a:r>
                        <a:rPr lang="da-DK" sz="2000" dirty="0">
                          <a:effectLst/>
                        </a:rPr>
                        <a:t>leverne reflekterer</a:t>
                      </a:r>
                      <a:r>
                        <a:rPr lang="da-DK" sz="2000" baseline="0" dirty="0">
                          <a:effectLst/>
                        </a:rPr>
                        <a:t> over, hvorfor nogle alligevel ryger, og hvad vi kan gøre ved det.</a:t>
                      </a:r>
                      <a:endParaRPr lang="da-DK" sz="2000" dirty="0">
                        <a:effectLst/>
                      </a:endParaRPr>
                    </a:p>
                  </a:txBody>
                  <a:tcPr marL="68580" marR="68580" marT="0" marB="0"/>
                </a:tc>
                <a:extLst>
                  <a:ext uri="{0D108BD9-81ED-4DB2-BD59-A6C34878D82A}">
                    <a16:rowId xmlns:a16="http://schemas.microsoft.com/office/drawing/2014/main" val="1799989991"/>
                  </a:ext>
                </a:extLst>
              </a:tr>
              <a:tr h="0">
                <a:tc>
                  <a:txBody>
                    <a:bodyPr/>
                    <a:lstStyle/>
                    <a:p>
                      <a:pPr algn="just">
                        <a:lnSpc>
                          <a:spcPct val="120000"/>
                        </a:lnSpc>
                        <a:spcAft>
                          <a:spcPts val="0"/>
                        </a:spcAft>
                      </a:pPr>
                      <a:r>
                        <a:rPr lang="da-DK" sz="2000">
                          <a:effectLst/>
                        </a:rPr>
                        <a:t>15 min. </a:t>
                      </a:r>
                      <a:endParaRPr lang="da-DK" sz="200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Mads og Monopolet (På tværs)</a:t>
                      </a:r>
                    </a:p>
                  </a:txBody>
                  <a:tcPr marL="68580" marR="68580" marT="0" marB="0"/>
                </a:tc>
                <a:tc>
                  <a:txBody>
                    <a:bodyPr/>
                    <a:lstStyle/>
                    <a:p>
                      <a:pPr algn="l">
                        <a:lnSpc>
                          <a:spcPct val="120000"/>
                        </a:lnSpc>
                        <a:spcAft>
                          <a:spcPts val="0"/>
                        </a:spcAft>
                      </a:pPr>
                      <a:r>
                        <a:rPr lang="da-DK" sz="2000" dirty="0">
                          <a:effectLst/>
                        </a:rPr>
                        <a:t>Gruppearbejde:</a:t>
                      </a:r>
                      <a:r>
                        <a:rPr lang="da-DK" sz="2000" baseline="0" dirty="0">
                          <a:effectLst/>
                        </a:rPr>
                        <a:t> </a:t>
                      </a:r>
                      <a:r>
                        <a:rPr lang="da-DK" sz="2000" dirty="0">
                          <a:effectLst/>
                        </a:rPr>
                        <a:t>Giver eleverne mulighed for at samle læring fra dagens temaer i en øvelse. </a:t>
                      </a:r>
                    </a:p>
                  </a:txBody>
                  <a:tcPr marL="68580" marR="68580" marT="0" marB="0"/>
                </a:tc>
                <a:extLst>
                  <a:ext uri="{0D108BD9-81ED-4DB2-BD59-A6C34878D82A}">
                    <a16:rowId xmlns:a16="http://schemas.microsoft.com/office/drawing/2014/main" val="1486095521"/>
                  </a:ext>
                </a:extLst>
              </a:tr>
              <a:tr h="44450">
                <a:tc>
                  <a:txBody>
                    <a:bodyPr/>
                    <a:lstStyle/>
                    <a:p>
                      <a:pPr algn="just">
                        <a:lnSpc>
                          <a:spcPct val="120000"/>
                        </a:lnSpc>
                        <a:spcAft>
                          <a:spcPts val="0"/>
                        </a:spcAft>
                      </a:pPr>
                      <a:r>
                        <a:rPr lang="da-DK" sz="2000">
                          <a:effectLst/>
                        </a:rPr>
                        <a:t>5 min. </a:t>
                      </a:r>
                      <a:endParaRPr lang="da-DK" sz="200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a:effectLst/>
                        </a:rPr>
                        <a:t>Opsamling</a:t>
                      </a:r>
                      <a:endParaRPr lang="da-DK" sz="2000">
                        <a:effectLst/>
                        <a:latin typeface="Montserrat-Regular" panose="02000505000000020004" pitchFamily="2" charset="0"/>
                        <a:ea typeface="MS Mincho"/>
                        <a:cs typeface="Times New Roman" panose="02020603050405020304" pitchFamily="18" charset="0"/>
                      </a:endParaRPr>
                    </a:p>
                  </a:txBody>
                  <a:tcPr marL="68580" marR="68580" marT="0" marB="0"/>
                </a:tc>
                <a:tc>
                  <a:txBody>
                    <a:bodyPr/>
                    <a:lstStyle/>
                    <a:p>
                      <a:pPr algn="l">
                        <a:lnSpc>
                          <a:spcPct val="120000"/>
                        </a:lnSpc>
                        <a:spcAft>
                          <a:spcPts val="0"/>
                        </a:spcAft>
                      </a:pPr>
                      <a:r>
                        <a:rPr lang="da-DK" sz="2000" dirty="0">
                          <a:effectLst/>
                        </a:rPr>
                        <a:t>Eleverne kan stille evt. spørgsmål og komme med feedback.  </a:t>
                      </a:r>
                      <a:endParaRPr lang="da-DK" sz="2000" dirty="0">
                        <a:effectLst/>
                        <a:latin typeface="Montserrat-Regular" panose="02000505000000020004" pitchFamily="2"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813865764"/>
                  </a:ext>
                </a:extLst>
              </a:tr>
            </a:tbl>
          </a:graphicData>
        </a:graphic>
      </p:graphicFrame>
    </p:spTree>
    <p:extLst>
      <p:ext uri="{BB962C8B-B14F-4D97-AF65-F5344CB8AC3E}">
        <p14:creationId xmlns:p14="http://schemas.microsoft.com/office/powerpoint/2010/main" val="3384538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E08AD-5D60-2E40-ABB8-A51AA58F08DF}"/>
              </a:ext>
            </a:extLst>
          </p:cNvPr>
          <p:cNvSpPr>
            <a:spLocks noGrp="1"/>
          </p:cNvSpPr>
          <p:nvPr>
            <p:ph type="title"/>
          </p:nvPr>
        </p:nvSpPr>
        <p:spPr/>
        <p:txBody>
          <a:bodyPr/>
          <a:lstStyle/>
          <a:p>
            <a:r>
              <a:rPr lang="da-DK" dirty="0"/>
              <a:t>Når I skal ud at undervise </a:t>
            </a:r>
          </a:p>
        </p:txBody>
      </p:sp>
      <p:sp>
        <p:nvSpPr>
          <p:cNvPr id="3" name="Pladsholder til tekst 2">
            <a:extLst>
              <a:ext uri="{FF2B5EF4-FFF2-40B4-BE49-F238E27FC236}">
                <a16:creationId xmlns:a16="http://schemas.microsoft.com/office/drawing/2014/main" id="{F7440FFF-2882-0448-B4C8-C01DBA8DCF9D}"/>
              </a:ext>
            </a:extLst>
          </p:cNvPr>
          <p:cNvSpPr>
            <a:spLocks noGrp="1"/>
          </p:cNvSpPr>
          <p:nvPr>
            <p:ph type="body" sz="quarter" idx="14"/>
          </p:nvPr>
        </p:nvSpPr>
        <p:spPr/>
        <p:txBody>
          <a:bodyPr>
            <a:noAutofit/>
          </a:bodyPr>
          <a:lstStyle/>
          <a:p>
            <a:r>
              <a:rPr lang="da-DK" sz="2400" dirty="0"/>
              <a:t>Gør det til jeres eget </a:t>
            </a:r>
          </a:p>
        </p:txBody>
      </p:sp>
      <p:sp>
        <p:nvSpPr>
          <p:cNvPr id="4" name="Pladsholder til tekst 3">
            <a:extLst>
              <a:ext uri="{FF2B5EF4-FFF2-40B4-BE49-F238E27FC236}">
                <a16:creationId xmlns:a16="http://schemas.microsoft.com/office/drawing/2014/main" id="{50A01F1E-3F3F-F243-9F4F-DDE98BA960E2}"/>
              </a:ext>
            </a:extLst>
          </p:cNvPr>
          <p:cNvSpPr>
            <a:spLocks noGrp="1"/>
          </p:cNvSpPr>
          <p:nvPr>
            <p:ph type="body" sz="quarter" idx="22"/>
          </p:nvPr>
        </p:nvSpPr>
        <p:spPr>
          <a:xfrm>
            <a:off x="479424" y="2748280"/>
            <a:ext cx="2160000" cy="1003300"/>
          </a:xfrm>
        </p:spPr>
        <p:txBody>
          <a:bodyPr/>
          <a:lstStyle/>
          <a:p>
            <a:pPr marL="285750" indent="-285750">
              <a:buFont typeface="Arial" panose="020B0604020202020204" pitchFamily="34" charset="0"/>
              <a:buChar char="•"/>
            </a:pPr>
            <a:r>
              <a:rPr lang="da-DK" dirty="0"/>
              <a:t>Min. to afsted sammen.</a:t>
            </a:r>
          </a:p>
        </p:txBody>
      </p:sp>
      <p:sp>
        <p:nvSpPr>
          <p:cNvPr id="5" name="Pladsholder til tekst 4">
            <a:extLst>
              <a:ext uri="{FF2B5EF4-FFF2-40B4-BE49-F238E27FC236}">
                <a16:creationId xmlns:a16="http://schemas.microsoft.com/office/drawing/2014/main" id="{B63C1F81-4ECB-A84D-A03B-F3AF2B75A9B8}"/>
              </a:ext>
            </a:extLst>
          </p:cNvPr>
          <p:cNvSpPr>
            <a:spLocks noGrp="1"/>
          </p:cNvSpPr>
          <p:nvPr>
            <p:ph type="body" sz="quarter" idx="24"/>
          </p:nvPr>
        </p:nvSpPr>
        <p:spPr>
          <a:xfrm>
            <a:off x="479423" y="2341880"/>
            <a:ext cx="2160000" cy="317500"/>
          </a:xfrm>
        </p:spPr>
        <p:txBody>
          <a:bodyPr>
            <a:normAutofit/>
          </a:bodyPr>
          <a:lstStyle/>
          <a:p>
            <a:r>
              <a:rPr lang="da-DK" dirty="0"/>
              <a:t>Meld jer til</a:t>
            </a:r>
          </a:p>
        </p:txBody>
      </p:sp>
      <p:sp>
        <p:nvSpPr>
          <p:cNvPr id="6" name="Pladsholder til tekst 5">
            <a:extLst>
              <a:ext uri="{FF2B5EF4-FFF2-40B4-BE49-F238E27FC236}">
                <a16:creationId xmlns:a16="http://schemas.microsoft.com/office/drawing/2014/main" id="{63D4FA54-6AE0-F343-A13E-6A04E5BF2450}"/>
              </a:ext>
            </a:extLst>
          </p:cNvPr>
          <p:cNvSpPr>
            <a:spLocks noGrp="1"/>
          </p:cNvSpPr>
          <p:nvPr>
            <p:ph type="body" sz="quarter" idx="25"/>
          </p:nvPr>
        </p:nvSpPr>
        <p:spPr>
          <a:xfrm>
            <a:off x="4148638" y="1854199"/>
            <a:ext cx="3028339" cy="1451869"/>
          </a:xfrm>
        </p:spPr>
        <p:txBody>
          <a:bodyPr>
            <a:normAutofit/>
          </a:bodyPr>
          <a:lstStyle/>
          <a:p>
            <a:pPr marL="171450" indent="-171450">
              <a:buFont typeface="Arial" panose="020B0604020202020204" pitchFamily="34" charset="0"/>
              <a:buChar char="•"/>
            </a:pPr>
            <a:r>
              <a:rPr lang="da-DK" dirty="0"/>
              <a:t>Husk de fire temaer. </a:t>
            </a:r>
          </a:p>
          <a:p>
            <a:pPr marL="171450" indent="-171450">
              <a:buFont typeface="Arial" panose="020B0604020202020204" pitchFamily="34" charset="0"/>
              <a:buChar char="•"/>
            </a:pPr>
            <a:r>
              <a:rPr lang="da-DK" dirty="0"/>
              <a:t>Brug de øvelser, I bedst kan lide.</a:t>
            </a:r>
          </a:p>
          <a:p>
            <a:pPr marL="171450" indent="-171450">
              <a:buFont typeface="Arial" panose="020B0604020202020204" pitchFamily="34" charset="0"/>
              <a:buChar char="•"/>
            </a:pPr>
            <a:r>
              <a:rPr lang="da-DK" dirty="0"/>
              <a:t>Hav backup-øvelser.</a:t>
            </a:r>
          </a:p>
          <a:p>
            <a:pPr marL="171450" indent="-171450">
              <a:buFont typeface="Arial" panose="020B0604020202020204" pitchFamily="34" charset="0"/>
              <a:buChar char="•"/>
            </a:pPr>
            <a:r>
              <a:rPr lang="da-DK" dirty="0"/>
              <a:t>Brug mappen og evt. </a:t>
            </a:r>
            <a:r>
              <a:rPr lang="da-DK" dirty="0" err="1"/>
              <a:t>Powerpoints</a:t>
            </a:r>
            <a:r>
              <a:rPr lang="da-DK" dirty="0"/>
              <a:t> fra  frivillig.dk</a:t>
            </a:r>
          </a:p>
        </p:txBody>
      </p:sp>
      <p:sp>
        <p:nvSpPr>
          <p:cNvPr id="7" name="Pladsholder til tekst 6">
            <a:extLst>
              <a:ext uri="{FF2B5EF4-FFF2-40B4-BE49-F238E27FC236}">
                <a16:creationId xmlns:a16="http://schemas.microsoft.com/office/drawing/2014/main" id="{2A208EF8-B8AA-6247-97C2-3E33E4B1D3C4}"/>
              </a:ext>
            </a:extLst>
          </p:cNvPr>
          <p:cNvSpPr>
            <a:spLocks noGrp="1"/>
          </p:cNvSpPr>
          <p:nvPr>
            <p:ph type="body" sz="quarter" idx="26"/>
          </p:nvPr>
        </p:nvSpPr>
        <p:spPr>
          <a:xfrm>
            <a:off x="4148638" y="1447800"/>
            <a:ext cx="2160000" cy="317500"/>
          </a:xfrm>
        </p:spPr>
        <p:txBody>
          <a:bodyPr>
            <a:normAutofit/>
          </a:bodyPr>
          <a:lstStyle/>
          <a:p>
            <a:r>
              <a:rPr lang="da-DK" dirty="0"/>
              <a:t>Sammensæt forløbet</a:t>
            </a:r>
          </a:p>
        </p:txBody>
      </p:sp>
      <p:sp>
        <p:nvSpPr>
          <p:cNvPr id="8" name="Pladsholder til tekst 7">
            <a:extLst>
              <a:ext uri="{FF2B5EF4-FFF2-40B4-BE49-F238E27FC236}">
                <a16:creationId xmlns:a16="http://schemas.microsoft.com/office/drawing/2014/main" id="{8AAE2C6B-539B-B643-BC91-210396922009}"/>
              </a:ext>
            </a:extLst>
          </p:cNvPr>
          <p:cNvSpPr>
            <a:spLocks noGrp="1"/>
          </p:cNvSpPr>
          <p:nvPr>
            <p:ph type="body" sz="quarter" idx="27"/>
          </p:nvPr>
        </p:nvSpPr>
        <p:spPr>
          <a:xfrm>
            <a:off x="7657728" y="2748280"/>
            <a:ext cx="2160000" cy="1003300"/>
          </a:xfrm>
        </p:spPr>
        <p:txBody>
          <a:bodyPr/>
          <a:lstStyle/>
          <a:p>
            <a:pPr marL="171450" indent="-171450">
              <a:buFont typeface="Arial" panose="020B0604020202020204" pitchFamily="34" charset="0"/>
              <a:buChar char="•"/>
            </a:pPr>
            <a:r>
              <a:rPr lang="da-DK" dirty="0"/>
              <a:t>En klasse ad gangen. </a:t>
            </a:r>
          </a:p>
          <a:p>
            <a:pPr marL="171450" indent="-171450">
              <a:buFont typeface="Arial" panose="020B0604020202020204" pitchFamily="34" charset="0"/>
              <a:buChar char="•"/>
            </a:pPr>
            <a:r>
              <a:rPr lang="da-DK" dirty="0"/>
              <a:t>Læreren er til stede.</a:t>
            </a:r>
          </a:p>
        </p:txBody>
      </p:sp>
      <p:sp>
        <p:nvSpPr>
          <p:cNvPr id="9" name="Pladsholder til tekst 8">
            <a:extLst>
              <a:ext uri="{FF2B5EF4-FFF2-40B4-BE49-F238E27FC236}">
                <a16:creationId xmlns:a16="http://schemas.microsoft.com/office/drawing/2014/main" id="{C7EAF723-5788-3A43-8900-B432D6692208}"/>
              </a:ext>
            </a:extLst>
          </p:cNvPr>
          <p:cNvSpPr>
            <a:spLocks noGrp="1"/>
          </p:cNvSpPr>
          <p:nvPr>
            <p:ph type="body" sz="quarter" idx="28"/>
          </p:nvPr>
        </p:nvSpPr>
        <p:spPr>
          <a:xfrm>
            <a:off x="7657727" y="2341880"/>
            <a:ext cx="2160000" cy="317500"/>
          </a:xfrm>
        </p:spPr>
        <p:txBody>
          <a:bodyPr>
            <a:normAutofit/>
          </a:bodyPr>
          <a:lstStyle/>
          <a:p>
            <a:r>
              <a:rPr lang="da-DK" dirty="0"/>
              <a:t>Afhold undervisningen</a:t>
            </a:r>
          </a:p>
        </p:txBody>
      </p:sp>
      <p:cxnSp>
        <p:nvCxnSpPr>
          <p:cNvPr id="48" name="Straight Connector 2">
            <a:extLst>
              <a:ext uri="{FF2B5EF4-FFF2-40B4-BE49-F238E27FC236}">
                <a16:creationId xmlns:a16="http://schemas.microsoft.com/office/drawing/2014/main" id="{44A5D3EB-B4B1-8941-AA41-259A881AC91D}"/>
              </a:ext>
            </a:extLst>
          </p:cNvPr>
          <p:cNvCxnSpPr>
            <a:cxnSpLocks/>
          </p:cNvCxnSpPr>
          <p:nvPr/>
        </p:nvCxnSpPr>
        <p:spPr>
          <a:xfrm>
            <a:off x="449263" y="3670300"/>
            <a:ext cx="11293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
            <a:extLst>
              <a:ext uri="{FF2B5EF4-FFF2-40B4-BE49-F238E27FC236}">
                <a16:creationId xmlns:a16="http://schemas.microsoft.com/office/drawing/2014/main" id="{F0978B2F-41D8-4B4E-A190-505A93E13B96}"/>
              </a:ext>
            </a:extLst>
          </p:cNvPr>
          <p:cNvCxnSpPr>
            <a:cxnSpLocks/>
          </p:cNvCxnSpPr>
          <p:nvPr/>
        </p:nvCxnSpPr>
        <p:spPr>
          <a:xfrm rot="16200000">
            <a:off x="8600264" y="3532434"/>
            <a:ext cx="2749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
            <a:extLst>
              <a:ext uri="{FF2B5EF4-FFF2-40B4-BE49-F238E27FC236}">
                <a16:creationId xmlns:a16="http://schemas.microsoft.com/office/drawing/2014/main" id="{D4934B86-5392-6C45-B36A-39AC5CD1CC78}"/>
              </a:ext>
            </a:extLst>
          </p:cNvPr>
          <p:cNvCxnSpPr>
            <a:cxnSpLocks/>
          </p:cNvCxnSpPr>
          <p:nvPr/>
        </p:nvCxnSpPr>
        <p:spPr>
          <a:xfrm rot="16200000">
            <a:off x="1421960" y="3532434"/>
            <a:ext cx="2749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
            <a:extLst>
              <a:ext uri="{FF2B5EF4-FFF2-40B4-BE49-F238E27FC236}">
                <a16:creationId xmlns:a16="http://schemas.microsoft.com/office/drawing/2014/main" id="{8898F037-ABC6-A148-9411-A199C5FA31A0}"/>
              </a:ext>
            </a:extLst>
          </p:cNvPr>
          <p:cNvCxnSpPr>
            <a:cxnSpLocks/>
          </p:cNvCxnSpPr>
          <p:nvPr/>
        </p:nvCxnSpPr>
        <p:spPr>
          <a:xfrm rot="16200000">
            <a:off x="5011112" y="3532434"/>
            <a:ext cx="2749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ladsholder til indho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573" y="2215778"/>
            <a:ext cx="1291939" cy="1375782"/>
          </a:xfrm>
          <a:prstGeom prst="rect">
            <a:avLst/>
          </a:prstGeom>
        </p:spPr>
      </p:pic>
      <p:pic>
        <p:nvPicPr>
          <p:cNvPr id="32" name="Pladsholder til indho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732" y="3722725"/>
            <a:ext cx="1204403" cy="1432206"/>
          </a:xfrm>
          <a:prstGeom prst="rect">
            <a:avLst/>
          </a:prstGeom>
        </p:spPr>
      </p:pic>
      <p:pic>
        <p:nvPicPr>
          <p:cNvPr id="33" name="Pladsholder til indhold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762" y="3783005"/>
            <a:ext cx="911590" cy="1621456"/>
          </a:xfrm>
          <a:prstGeom prst="rect">
            <a:avLst/>
          </a:prstGeom>
        </p:spPr>
      </p:pic>
      <p:pic>
        <p:nvPicPr>
          <p:cNvPr id="34" name="Pladsholder til indhold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2349" y="3743981"/>
            <a:ext cx="1092204" cy="1092204"/>
          </a:xfrm>
          <a:prstGeom prst="rect">
            <a:avLst/>
          </a:prstGeom>
        </p:spPr>
      </p:pic>
      <p:sp>
        <p:nvSpPr>
          <p:cNvPr id="17" name="Pladsholder til sidefod 16"/>
          <p:cNvSpPr>
            <a:spLocks noGrp="1"/>
          </p:cNvSpPr>
          <p:nvPr>
            <p:ph type="ftr" sz="quarter" idx="15"/>
          </p:nvPr>
        </p:nvSpPr>
        <p:spPr/>
        <p:txBody>
          <a:bodyPr/>
          <a:lstStyle/>
          <a:p>
            <a:endParaRPr lang="da-DK" dirty="0"/>
          </a:p>
        </p:txBody>
      </p:sp>
      <p:sp>
        <p:nvSpPr>
          <p:cNvPr id="18" name="Pladsholder til tekst 17">
            <a:extLst>
              <a:ext uri="{FF2B5EF4-FFF2-40B4-BE49-F238E27FC236}">
                <a16:creationId xmlns:a16="http://schemas.microsoft.com/office/drawing/2014/main" id="{4147C873-2A4B-09D5-65B3-191616FFB794}"/>
              </a:ext>
            </a:extLst>
          </p:cNvPr>
          <p:cNvSpPr>
            <a:spLocks noGrp="1"/>
          </p:cNvSpPr>
          <p:nvPr>
            <p:ph type="body" sz="quarter" idx="29"/>
          </p:nvPr>
        </p:nvSpPr>
        <p:spPr/>
        <p:txBody>
          <a:bodyPr/>
          <a:lstStyle/>
          <a:p>
            <a:endParaRPr lang="da-DK"/>
          </a:p>
        </p:txBody>
      </p:sp>
      <p:sp>
        <p:nvSpPr>
          <p:cNvPr id="20" name="Pladsholder til tekst 19">
            <a:extLst>
              <a:ext uri="{FF2B5EF4-FFF2-40B4-BE49-F238E27FC236}">
                <a16:creationId xmlns:a16="http://schemas.microsoft.com/office/drawing/2014/main" id="{707F9A8B-0F66-DBF8-B54C-132C8961D1EA}"/>
              </a:ext>
            </a:extLst>
          </p:cNvPr>
          <p:cNvSpPr>
            <a:spLocks noGrp="1"/>
          </p:cNvSpPr>
          <p:nvPr>
            <p:ph type="body" sz="quarter" idx="30"/>
          </p:nvPr>
        </p:nvSpPr>
        <p:spPr/>
        <p:txBody>
          <a:bodyPr/>
          <a:lstStyle/>
          <a:p>
            <a:endParaRPr lang="da-DK"/>
          </a:p>
        </p:txBody>
      </p:sp>
      <p:sp>
        <p:nvSpPr>
          <p:cNvPr id="22" name="Pladsholder til tekst 21">
            <a:extLst>
              <a:ext uri="{FF2B5EF4-FFF2-40B4-BE49-F238E27FC236}">
                <a16:creationId xmlns:a16="http://schemas.microsoft.com/office/drawing/2014/main" id="{05DE571C-2F56-ACE2-5C14-25B462F08F71}"/>
              </a:ext>
            </a:extLst>
          </p:cNvPr>
          <p:cNvSpPr>
            <a:spLocks noGrp="1"/>
          </p:cNvSpPr>
          <p:nvPr>
            <p:ph type="body" sz="quarter" idx="32"/>
          </p:nvPr>
        </p:nvSpPr>
        <p:spPr/>
        <p:txBody>
          <a:bodyPr/>
          <a:lstStyle/>
          <a:p>
            <a:endParaRPr lang="da-DK"/>
          </a:p>
        </p:txBody>
      </p:sp>
      <p:sp>
        <p:nvSpPr>
          <p:cNvPr id="24" name="Pladsholder til tekst 23">
            <a:extLst>
              <a:ext uri="{FF2B5EF4-FFF2-40B4-BE49-F238E27FC236}">
                <a16:creationId xmlns:a16="http://schemas.microsoft.com/office/drawing/2014/main" id="{4D5D07BB-5BE9-0913-B932-B6A3CDAB1E87}"/>
              </a:ext>
            </a:extLst>
          </p:cNvPr>
          <p:cNvSpPr>
            <a:spLocks noGrp="1"/>
          </p:cNvSpPr>
          <p:nvPr>
            <p:ph type="body" sz="quarter" idx="31"/>
          </p:nvPr>
        </p:nvSpPr>
        <p:spPr/>
        <p:txBody>
          <a:bodyPr/>
          <a:lstStyle/>
          <a:p>
            <a:endParaRPr lang="da-DK"/>
          </a:p>
        </p:txBody>
      </p:sp>
      <p:sp>
        <p:nvSpPr>
          <p:cNvPr id="26" name="Pladsholder til tekst 25">
            <a:extLst>
              <a:ext uri="{FF2B5EF4-FFF2-40B4-BE49-F238E27FC236}">
                <a16:creationId xmlns:a16="http://schemas.microsoft.com/office/drawing/2014/main" id="{822EFB3E-AF6B-C4EA-6397-47A2A09767D6}"/>
              </a:ext>
            </a:extLst>
          </p:cNvPr>
          <p:cNvSpPr>
            <a:spLocks noGrp="1"/>
          </p:cNvSpPr>
          <p:nvPr>
            <p:ph type="body" sz="quarter" idx="34"/>
          </p:nvPr>
        </p:nvSpPr>
        <p:spPr/>
        <p:txBody>
          <a:bodyPr/>
          <a:lstStyle/>
          <a:p>
            <a:endParaRPr lang="da-DK"/>
          </a:p>
        </p:txBody>
      </p:sp>
      <p:sp>
        <p:nvSpPr>
          <p:cNvPr id="28" name="Pladsholder til tekst 27">
            <a:extLst>
              <a:ext uri="{FF2B5EF4-FFF2-40B4-BE49-F238E27FC236}">
                <a16:creationId xmlns:a16="http://schemas.microsoft.com/office/drawing/2014/main" id="{67E221F7-C4B8-DFCA-97C2-9612451FB82D}"/>
              </a:ext>
            </a:extLst>
          </p:cNvPr>
          <p:cNvSpPr>
            <a:spLocks noGrp="1"/>
          </p:cNvSpPr>
          <p:nvPr>
            <p:ph type="body" sz="quarter" idx="33"/>
          </p:nvPr>
        </p:nvSpPr>
        <p:spPr/>
        <p:txBody>
          <a:bodyPr/>
          <a:lstStyle/>
          <a:p>
            <a:endParaRPr lang="da-DK"/>
          </a:p>
        </p:txBody>
      </p:sp>
    </p:spTree>
    <p:extLst>
      <p:ext uri="{BB962C8B-B14F-4D97-AF65-F5344CB8AC3E}">
        <p14:creationId xmlns:p14="http://schemas.microsoft.com/office/powerpoint/2010/main" val="2820333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Afrunding og vi ses tirsdag d. </a:t>
            </a:r>
            <a:r>
              <a:rPr lang="da-DK"/>
              <a:t>19/3</a:t>
            </a:r>
            <a:endParaRPr lang="da-DK" dirty="0"/>
          </a:p>
        </p:txBody>
      </p:sp>
      <p:sp>
        <p:nvSpPr>
          <p:cNvPr id="8" name="Pladsholder til tekst 7"/>
          <p:cNvSpPr>
            <a:spLocks noGrp="1"/>
          </p:cNvSpPr>
          <p:nvPr>
            <p:ph type="body" sz="quarter" idx="19"/>
          </p:nvPr>
        </p:nvSpPr>
        <p:spPr/>
        <p:txBody>
          <a:bodyPr/>
          <a:lstStyle/>
          <a:p>
            <a:r>
              <a:rPr lang="da-DK" dirty="0"/>
              <a:t>Downloade den.</a:t>
            </a:r>
          </a:p>
        </p:txBody>
      </p:sp>
      <p:sp>
        <p:nvSpPr>
          <p:cNvPr id="10" name="Pladsholder til tekst 9"/>
          <p:cNvSpPr>
            <a:spLocks noGrp="1"/>
          </p:cNvSpPr>
          <p:nvPr>
            <p:ph type="body" sz="quarter" idx="21"/>
          </p:nvPr>
        </p:nvSpPr>
        <p:spPr/>
        <p:txBody>
          <a:bodyPr/>
          <a:lstStyle/>
          <a:p>
            <a:r>
              <a:rPr lang="da-DK" dirty="0"/>
              <a:t>Ryge- og snusstop app</a:t>
            </a:r>
          </a:p>
        </p:txBody>
      </p:sp>
      <p:sp>
        <p:nvSpPr>
          <p:cNvPr id="11" name="Pladsholder til tekst 10"/>
          <p:cNvSpPr>
            <a:spLocks noGrp="1"/>
          </p:cNvSpPr>
          <p:nvPr>
            <p:ph type="body" sz="quarter" idx="22"/>
          </p:nvPr>
        </p:nvSpPr>
        <p:spPr>
          <a:xfrm>
            <a:off x="6384191" y="3689479"/>
            <a:ext cx="2376000" cy="2374900"/>
          </a:xfrm>
        </p:spPr>
        <p:txBody>
          <a:bodyPr/>
          <a:lstStyle/>
          <a:p>
            <a:r>
              <a:rPr lang="da-DK" dirty="0"/>
              <a:t>Kan du allerede nu melde dig på nogle formidlingsopgaver i de kommende måneder.</a:t>
            </a:r>
          </a:p>
        </p:txBody>
      </p:sp>
      <p:sp>
        <p:nvSpPr>
          <p:cNvPr id="13" name="Pladsholder til tekst 12"/>
          <p:cNvSpPr>
            <a:spLocks noGrp="1"/>
          </p:cNvSpPr>
          <p:nvPr>
            <p:ph type="body" sz="quarter" idx="24"/>
          </p:nvPr>
        </p:nvSpPr>
        <p:spPr>
          <a:xfrm>
            <a:off x="6384191" y="3283079"/>
            <a:ext cx="2376000" cy="292100"/>
          </a:xfrm>
        </p:spPr>
        <p:txBody>
          <a:bodyPr/>
          <a:lstStyle/>
          <a:p>
            <a:r>
              <a:rPr lang="da-DK" dirty="0"/>
              <a:t>Kalenderkig og datoer </a:t>
            </a:r>
          </a:p>
        </p:txBody>
      </p:sp>
      <p:sp>
        <p:nvSpPr>
          <p:cNvPr id="14" name="Pladsholder til tekst 13"/>
          <p:cNvSpPr>
            <a:spLocks noGrp="1"/>
          </p:cNvSpPr>
          <p:nvPr>
            <p:ph type="body" sz="quarter" idx="25"/>
          </p:nvPr>
        </p:nvSpPr>
        <p:spPr>
          <a:xfrm>
            <a:off x="9336575" y="3683000"/>
            <a:ext cx="2376000" cy="1019629"/>
          </a:xfrm>
        </p:spPr>
        <p:txBody>
          <a:bodyPr/>
          <a:lstStyle/>
          <a:p>
            <a:r>
              <a:rPr lang="da-DK" dirty="0"/>
              <a:t>… så fyr løs </a:t>
            </a:r>
            <a:r>
              <a:rPr lang="da-DK" dirty="0">
                <a:sym typeface="Wingdings" panose="05000000000000000000" pitchFamily="2" charset="2"/>
              </a:rPr>
              <a:t> </a:t>
            </a:r>
            <a:endParaRPr lang="da-DK" dirty="0"/>
          </a:p>
        </p:txBody>
      </p:sp>
      <p:sp>
        <p:nvSpPr>
          <p:cNvPr id="17" name="Pladsholder til tekst 16"/>
          <p:cNvSpPr>
            <a:spLocks noGrp="1"/>
          </p:cNvSpPr>
          <p:nvPr>
            <p:ph type="body" sz="quarter" idx="28"/>
          </p:nvPr>
        </p:nvSpPr>
        <p:spPr>
          <a:xfrm>
            <a:off x="688081" y="3683000"/>
            <a:ext cx="2376000" cy="2374900"/>
          </a:xfrm>
        </p:spPr>
        <p:txBody>
          <a:bodyPr/>
          <a:lstStyle/>
          <a:p>
            <a:pPr marL="228600" lvl="0" indent="-228600">
              <a:buClr>
                <a:srgbClr val="F0001D"/>
              </a:buClr>
              <a:buFont typeface="Arial" panose="020B0604020202020204" pitchFamily="34" charset="0"/>
              <a:buChar char="•"/>
            </a:pPr>
            <a:r>
              <a:rPr lang="da-DK" dirty="0">
                <a:solidFill>
                  <a:srgbClr val="3B3B3B"/>
                </a:solidFill>
              </a:rPr>
              <a:t>Ungdomsuddannelser.</a:t>
            </a:r>
          </a:p>
          <a:p>
            <a:pPr marL="228600" lvl="0" indent="-228600">
              <a:buClr>
                <a:srgbClr val="F0001D"/>
              </a:buClr>
              <a:buFont typeface="Arial" panose="020B0604020202020204" pitchFamily="34" charset="0"/>
              <a:buChar char="•"/>
            </a:pPr>
            <a:r>
              <a:rPr lang="da-DK" dirty="0">
                <a:solidFill>
                  <a:srgbClr val="3B3B3B"/>
                </a:solidFill>
              </a:rPr>
              <a:t>Events. </a:t>
            </a:r>
          </a:p>
          <a:p>
            <a:pPr marL="228600" lvl="0" indent="-228600">
              <a:buClr>
                <a:srgbClr val="F0001D"/>
              </a:buClr>
              <a:buFont typeface="Arial" panose="020B0604020202020204" pitchFamily="34" charset="0"/>
              <a:buChar char="•"/>
            </a:pPr>
            <a:r>
              <a:rPr lang="da-DK" dirty="0">
                <a:solidFill>
                  <a:srgbClr val="3B3B3B"/>
                </a:solidFill>
              </a:rPr>
              <a:t>Rygestop/snusstop.</a:t>
            </a:r>
          </a:p>
          <a:p>
            <a:endParaRPr lang="da-DK" dirty="0"/>
          </a:p>
        </p:txBody>
      </p:sp>
      <p:sp>
        <p:nvSpPr>
          <p:cNvPr id="19" name="Pladsholder til tekst 18"/>
          <p:cNvSpPr>
            <a:spLocks noGrp="1"/>
          </p:cNvSpPr>
          <p:nvPr>
            <p:ph type="body" sz="quarter" idx="30"/>
          </p:nvPr>
        </p:nvSpPr>
        <p:spPr>
          <a:xfrm>
            <a:off x="688081" y="3276600"/>
            <a:ext cx="2376000" cy="292100"/>
          </a:xfrm>
        </p:spPr>
        <p:txBody>
          <a:bodyPr/>
          <a:lstStyle/>
          <a:p>
            <a:r>
              <a:rPr lang="da-DK" dirty="0"/>
              <a:t>Temaer næste gang</a:t>
            </a:r>
          </a:p>
        </p:txBody>
      </p:sp>
      <p:pic>
        <p:nvPicPr>
          <p:cNvPr id="21" name="Pladsholder til indho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777" y="1476023"/>
            <a:ext cx="911590" cy="1621456"/>
          </a:xfrm>
          <a:prstGeom prst="rect">
            <a:avLst/>
          </a:prstGeom>
        </p:spPr>
      </p:pic>
      <p:pic>
        <p:nvPicPr>
          <p:cNvPr id="22" name="Billede 21" descr="https://www.cancer.dk/dyn/Responsive_Basiccontent_Video/4/374/Responsive_Model_Basiccontent_Video/videoImage1/437/1478613541/xs/206863_xhale_logo-000000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3522" y="1889981"/>
            <a:ext cx="2072572" cy="9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Billed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277" y="1347875"/>
            <a:ext cx="864932" cy="1814425"/>
          </a:xfrm>
          <a:prstGeom prst="rect">
            <a:avLst/>
          </a:prstGeom>
        </p:spPr>
      </p:pic>
      <p:sp>
        <p:nvSpPr>
          <p:cNvPr id="24" name="Rektangel 23"/>
          <p:cNvSpPr/>
          <p:nvPr/>
        </p:nvSpPr>
        <p:spPr>
          <a:xfrm>
            <a:off x="9693283" y="1476023"/>
            <a:ext cx="1502510" cy="1446550"/>
          </a:xfrm>
          <a:prstGeom prst="rect">
            <a:avLst/>
          </a:prstGeom>
        </p:spPr>
        <p:txBody>
          <a:bodyPr wrap="square">
            <a:spAutoFit/>
          </a:bodyPr>
          <a:lstStyle/>
          <a:p>
            <a:r>
              <a:rPr lang="da-DK" sz="8800" b="1" dirty="0"/>
              <a:t>?</a:t>
            </a:r>
          </a:p>
        </p:txBody>
      </p:sp>
      <p:sp>
        <p:nvSpPr>
          <p:cNvPr id="25" name="Pladsholder til tekst 24"/>
          <p:cNvSpPr>
            <a:spLocks noGrp="1"/>
          </p:cNvSpPr>
          <p:nvPr>
            <p:ph type="body" sz="quarter" idx="27"/>
          </p:nvPr>
        </p:nvSpPr>
        <p:spPr/>
        <p:txBody>
          <a:bodyPr/>
          <a:lstStyle/>
          <a:p>
            <a:r>
              <a:rPr lang="da-DK" dirty="0"/>
              <a:t>Nogle spørgsmål?</a:t>
            </a:r>
          </a:p>
        </p:txBody>
      </p:sp>
    </p:spTree>
    <p:extLst>
      <p:ext uri="{BB962C8B-B14F-4D97-AF65-F5344CB8AC3E}">
        <p14:creationId xmlns:p14="http://schemas.microsoft.com/office/powerpoint/2010/main" val="23472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build="p"/>
      <p:bldP spid="13" grpId="0" build="p"/>
      <p:bldP spid="14" grpId="0" build="p"/>
      <p:bldP spid="19" grpId="0" build="p"/>
      <p:bldP spid="24" grpId="0"/>
      <p:bldP spid="2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Velkommen på sundhedsformidlerholdet </a:t>
            </a:r>
          </a:p>
        </p:txBody>
      </p:sp>
      <p:sp>
        <p:nvSpPr>
          <p:cNvPr id="31" name="Pladsholder til indhold 30"/>
          <p:cNvSpPr>
            <a:spLocks noGrp="1"/>
          </p:cNvSpPr>
          <p:nvPr>
            <p:ph idx="1"/>
          </p:nvPr>
        </p:nvSpPr>
        <p:spPr>
          <a:xfrm>
            <a:off x="479425" y="1608881"/>
            <a:ext cx="8481695" cy="4449020"/>
          </a:xfrm>
        </p:spPr>
        <p:txBody>
          <a:bodyPr/>
          <a:lstStyle/>
          <a:p>
            <a:pPr marL="0" indent="0">
              <a:buNone/>
            </a:pPr>
            <a:r>
              <a:rPr lang="da-DK" sz="1600" dirty="0"/>
              <a:t>EN SUNDHEDSFORMIDLER…</a:t>
            </a:r>
          </a:p>
          <a:p>
            <a:pPr marL="0" indent="0">
              <a:buNone/>
            </a:pPr>
            <a:endParaRPr lang="da-DK" sz="1600" dirty="0"/>
          </a:p>
          <a:p>
            <a:r>
              <a:rPr lang="da-DK" sz="1600" dirty="0"/>
              <a:t>Er en ung frivillig, der går i dialog med unge om tobak og nikotin. </a:t>
            </a:r>
          </a:p>
          <a:p>
            <a:r>
              <a:rPr lang="da-DK" sz="1600" dirty="0"/>
              <a:t>Tager ud på grundskoler og underviser i tobaks- og nikotinforebyggelse.</a:t>
            </a:r>
          </a:p>
          <a:p>
            <a:r>
              <a:rPr lang="da-DK" sz="1600" dirty="0"/>
              <a:t>Tager ud på rygestop- og røgfri skoletidsevents. </a:t>
            </a:r>
          </a:p>
          <a:p>
            <a:r>
              <a:rPr lang="da-DK" sz="1600" dirty="0"/>
              <a:t>Er en del af en gruppe med andre unge frivillige.</a:t>
            </a:r>
          </a:p>
          <a:p>
            <a:r>
              <a:rPr lang="da-DK" sz="1600" dirty="0"/>
              <a:t>Er frivillig i Kræftens Bekæmpelse sammen med ca. 35.000 andre.</a:t>
            </a:r>
          </a:p>
          <a:p>
            <a:endParaRPr lang="da-DK" sz="1600" dirty="0"/>
          </a:p>
          <a:p>
            <a:endParaRPr lang="da-DK" sz="1600" dirty="0"/>
          </a:p>
          <a:p>
            <a:pPr marL="0" indent="0">
              <a:buNone/>
            </a:pPr>
            <a:endParaRPr lang="da-DK" sz="1600" dirty="0"/>
          </a:p>
        </p:txBody>
      </p:sp>
      <p:sp>
        <p:nvSpPr>
          <p:cNvPr id="5" name="Pladsholder til tekst 4"/>
          <p:cNvSpPr>
            <a:spLocks noGrp="1"/>
          </p:cNvSpPr>
          <p:nvPr>
            <p:ph type="body" sz="quarter" idx="14"/>
          </p:nvPr>
        </p:nvSpPr>
        <p:spPr/>
        <p:txBody>
          <a:bodyPr>
            <a:noAutofit/>
          </a:bodyPr>
          <a:lstStyle/>
          <a:p>
            <a:r>
              <a:rPr lang="da-DK" sz="2400" dirty="0"/>
              <a:t>- Vi er glade for at have dig med! </a:t>
            </a:r>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539" y="441325"/>
            <a:ext cx="2377440" cy="5145378"/>
          </a:xfrm>
          <a:prstGeom prst="rect">
            <a:avLst/>
          </a:prstGeom>
        </p:spPr>
      </p:pic>
    </p:spTree>
    <p:extLst>
      <p:ext uri="{BB962C8B-B14F-4D97-AF65-F5344CB8AC3E}">
        <p14:creationId xmlns:p14="http://schemas.microsoft.com/office/powerpoint/2010/main" val="11386994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Indhold på uddannelsen</a:t>
            </a:r>
          </a:p>
        </p:txBody>
      </p:sp>
      <p:sp>
        <p:nvSpPr>
          <p:cNvPr id="3" name="Pladsholder til indhold 2"/>
          <p:cNvSpPr>
            <a:spLocks noGrp="1"/>
          </p:cNvSpPr>
          <p:nvPr>
            <p:ph idx="1"/>
          </p:nvPr>
        </p:nvSpPr>
        <p:spPr>
          <a:xfrm>
            <a:off x="479426" y="1724631"/>
            <a:ext cx="3710610" cy="4449020"/>
          </a:xfrm>
        </p:spPr>
        <p:txBody>
          <a:bodyPr>
            <a:normAutofit/>
          </a:bodyPr>
          <a:lstStyle/>
          <a:p>
            <a:pPr marL="171450" indent="-171450"/>
            <a:r>
              <a:rPr lang="da-DK" sz="2000" dirty="0"/>
              <a:t>Velkommen og introduktion</a:t>
            </a:r>
          </a:p>
          <a:p>
            <a:pPr marL="171450" indent="-171450"/>
            <a:r>
              <a:rPr lang="da-DK" sz="2000" dirty="0"/>
              <a:t>Forebyggelse – hvad virker? </a:t>
            </a:r>
          </a:p>
          <a:p>
            <a:pPr marL="171450" indent="-171450"/>
            <a:r>
              <a:rPr lang="da-DK" sz="2000" dirty="0"/>
              <a:t>Nikotinprodukter. </a:t>
            </a:r>
          </a:p>
          <a:p>
            <a:pPr marL="171450" indent="-171450"/>
            <a:r>
              <a:rPr lang="da-DK" sz="2000" dirty="0"/>
              <a:t>Helbred. </a:t>
            </a:r>
          </a:p>
          <a:p>
            <a:pPr marL="171450" indent="-171450"/>
            <a:r>
              <a:rPr lang="da-DK" sz="2000" dirty="0"/>
              <a:t>Rammerne for undervisning.</a:t>
            </a:r>
          </a:p>
          <a:p>
            <a:pPr marL="171450" indent="-171450"/>
            <a:r>
              <a:rPr lang="da-DK" sz="2000" dirty="0"/>
              <a:t>Undervisningsøvelse. </a:t>
            </a:r>
          </a:p>
          <a:p>
            <a:pPr marL="171450" indent="-171450"/>
            <a:r>
              <a:rPr lang="da-DK" sz="2000" dirty="0"/>
              <a:t>Afrunding. </a:t>
            </a:r>
          </a:p>
          <a:p>
            <a:pPr marL="0" indent="0">
              <a:buNone/>
            </a:pPr>
            <a:endParaRPr lang="da-DK" sz="2000" dirty="0"/>
          </a:p>
        </p:txBody>
      </p:sp>
      <p:sp>
        <p:nvSpPr>
          <p:cNvPr id="4" name="Pladsholder til indhold 3"/>
          <p:cNvSpPr>
            <a:spLocks noGrp="1"/>
          </p:cNvSpPr>
          <p:nvPr>
            <p:ph idx="15"/>
          </p:nvPr>
        </p:nvSpPr>
        <p:spPr>
          <a:xfrm>
            <a:off x="4307486" y="1724631"/>
            <a:ext cx="4466119" cy="4449020"/>
          </a:xfrm>
        </p:spPr>
        <p:txBody>
          <a:bodyPr>
            <a:normAutofit/>
          </a:bodyPr>
          <a:lstStyle/>
          <a:p>
            <a:pPr marL="171450" indent="-171450"/>
            <a:r>
              <a:rPr lang="da-DK" sz="2000" dirty="0"/>
              <a:t>Rygestop og nikotinstop. </a:t>
            </a:r>
          </a:p>
          <a:p>
            <a:pPr marL="171450" indent="-171450"/>
            <a:r>
              <a:rPr lang="da-DK" sz="2000" dirty="0"/>
              <a:t>Afhængighed.</a:t>
            </a:r>
          </a:p>
          <a:p>
            <a:pPr marL="171450" indent="-171450"/>
            <a:r>
              <a:rPr lang="da-DK" sz="2000" dirty="0"/>
              <a:t>Rammerne for events.</a:t>
            </a:r>
          </a:p>
          <a:p>
            <a:pPr marL="171450" indent="-171450"/>
            <a:r>
              <a:rPr lang="da-DK" sz="2000" dirty="0"/>
              <a:t>Eventøvelse.</a:t>
            </a:r>
          </a:p>
          <a:p>
            <a:pPr marL="171450" indent="-171450"/>
            <a:r>
              <a:rPr lang="da-DK" sz="2000" dirty="0"/>
              <a:t>Det praktiske. </a:t>
            </a:r>
          </a:p>
          <a:p>
            <a:pPr marL="171450" indent="-171450"/>
            <a:r>
              <a:rPr lang="da-DK" sz="2000" dirty="0"/>
              <a:t>Evaluering.</a:t>
            </a:r>
          </a:p>
        </p:txBody>
      </p:sp>
      <p:sp>
        <p:nvSpPr>
          <p:cNvPr id="6" name="Pladsholder til tekst 5"/>
          <p:cNvSpPr>
            <a:spLocks noGrp="1"/>
          </p:cNvSpPr>
          <p:nvPr>
            <p:ph type="body" sz="quarter" idx="14"/>
          </p:nvPr>
        </p:nvSpPr>
        <p:spPr>
          <a:xfrm>
            <a:off x="479425" y="1088025"/>
            <a:ext cx="3502266" cy="355600"/>
          </a:xfrm>
        </p:spPr>
        <p:txBody>
          <a:bodyPr>
            <a:noAutofit/>
          </a:bodyPr>
          <a:lstStyle/>
          <a:p>
            <a:r>
              <a:rPr lang="da-DK" sz="2400" dirty="0"/>
              <a:t>Del 1: Forebyggelse</a:t>
            </a:r>
          </a:p>
        </p:txBody>
      </p:sp>
      <p:sp>
        <p:nvSpPr>
          <p:cNvPr id="7" name="Pladsholder til tekst 5"/>
          <p:cNvSpPr txBox="1">
            <a:spLocks/>
          </p:cNvSpPr>
          <p:nvPr/>
        </p:nvSpPr>
        <p:spPr>
          <a:xfrm>
            <a:off x="4289418" y="1089950"/>
            <a:ext cx="3502266" cy="3556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1"/>
              </a:buClr>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t>Del 2: Stop</a:t>
            </a:r>
          </a:p>
        </p:txBody>
      </p:sp>
      <p:sp>
        <p:nvSpPr>
          <p:cNvPr id="8" name="Pladsholder til tekst 5"/>
          <p:cNvSpPr txBox="1">
            <a:spLocks/>
          </p:cNvSpPr>
          <p:nvPr/>
        </p:nvSpPr>
        <p:spPr>
          <a:xfrm>
            <a:off x="7753734" y="1131021"/>
            <a:ext cx="3502266" cy="3556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1"/>
              </a:buClr>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t>Del 3: Formidling</a:t>
            </a:r>
          </a:p>
        </p:txBody>
      </p:sp>
      <p:sp>
        <p:nvSpPr>
          <p:cNvPr id="9" name="Pladsholder til indhold 3"/>
          <p:cNvSpPr txBox="1">
            <a:spLocks/>
          </p:cNvSpPr>
          <p:nvPr/>
        </p:nvSpPr>
        <p:spPr>
          <a:xfrm>
            <a:off x="7753734" y="1741760"/>
            <a:ext cx="2859174" cy="444902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r>
              <a:rPr lang="da-DK" sz="2000" dirty="0"/>
              <a:t>Ud at prøve det af! </a:t>
            </a:r>
          </a:p>
          <a:p>
            <a:pPr marL="171450" indent="-171450"/>
            <a:r>
              <a:rPr lang="da-DK" sz="2000" dirty="0"/>
              <a:t>Undervisning.</a:t>
            </a:r>
          </a:p>
          <a:p>
            <a:pPr marL="171450" indent="-171450"/>
            <a:r>
              <a:rPr lang="da-DK" sz="2000" dirty="0"/>
              <a:t>Events. </a:t>
            </a:r>
          </a:p>
        </p:txBody>
      </p:sp>
    </p:spTree>
    <p:extLst>
      <p:ext uri="{BB962C8B-B14F-4D97-AF65-F5344CB8AC3E}">
        <p14:creationId xmlns:p14="http://schemas.microsoft.com/office/powerpoint/2010/main" val="270917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946" y="174807"/>
            <a:ext cx="5761039" cy="1844675"/>
          </a:xfrm>
        </p:spPr>
        <p:txBody>
          <a:bodyPr/>
          <a:lstStyle/>
          <a:p>
            <a:r>
              <a:rPr lang="da-DK" sz="3200" dirty="0">
                <a:latin typeface="Fighter" panose="00000500000000000000" pitchFamily="50" charset="0"/>
              </a:rPr>
              <a:t>1. Hvad glæder du dig mest til ved at undervise?</a:t>
            </a:r>
            <a:endParaRPr lang="da-DK" sz="3200" dirty="0"/>
          </a:p>
        </p:txBody>
      </p:sp>
      <p:sp>
        <p:nvSpPr>
          <p:cNvPr id="4" name="Titel 1"/>
          <p:cNvSpPr txBox="1">
            <a:spLocks/>
          </p:cNvSpPr>
          <p:nvPr/>
        </p:nvSpPr>
        <p:spPr>
          <a:xfrm>
            <a:off x="447222" y="3585188"/>
            <a:ext cx="3490725" cy="107980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endParaRPr lang="da-DK" sz="3200" dirty="0"/>
          </a:p>
        </p:txBody>
      </p:sp>
      <p:sp>
        <p:nvSpPr>
          <p:cNvPr id="5" name="Titel 1"/>
          <p:cNvSpPr txBox="1">
            <a:spLocks/>
          </p:cNvSpPr>
          <p:nvPr/>
        </p:nvSpPr>
        <p:spPr>
          <a:xfrm>
            <a:off x="274177" y="1906444"/>
            <a:ext cx="5049691" cy="197603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da-DK" sz="3200" dirty="0">
                <a:latin typeface="Fighter" panose="00000500000000000000" pitchFamily="50" charset="0"/>
              </a:rPr>
              <a:t>2. Hvilke af dine kompetencer glæder du dig særligt til at få i spil?</a:t>
            </a:r>
            <a:endParaRPr lang="da-DK" sz="3200" dirty="0"/>
          </a:p>
        </p:txBody>
      </p:sp>
    </p:spTree>
    <p:extLst>
      <p:ext uri="{BB962C8B-B14F-4D97-AF65-F5344CB8AC3E}">
        <p14:creationId xmlns:p14="http://schemas.microsoft.com/office/powerpoint/2010/main" val="84500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Hvis cigaretter blev opfundet i dag</a:t>
            </a:r>
          </a:p>
        </p:txBody>
      </p:sp>
      <p:pic>
        <p:nvPicPr>
          <p:cNvPr id="5" name="Løvens bule – CIGARET   DR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13195" y="996156"/>
            <a:ext cx="8998657" cy="5061744"/>
          </a:xfrm>
          <a:prstGeom prst="rect">
            <a:avLst/>
          </a:prstGeom>
        </p:spPr>
      </p:pic>
    </p:spTree>
    <p:extLst>
      <p:ext uri="{BB962C8B-B14F-4D97-AF65-F5344CB8AC3E}">
        <p14:creationId xmlns:p14="http://schemas.microsoft.com/office/powerpoint/2010/main" val="18796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Kraeftens Bekaempelse Basisskabelon">
  <a:themeElements>
    <a:clrScheme name="Kr">
      <a:dk1>
        <a:srgbClr val="F0001D"/>
      </a:dk1>
      <a:lt1>
        <a:srgbClr val="FFFFFF"/>
      </a:lt1>
      <a:dk2>
        <a:srgbClr val="3B3B3B"/>
      </a:dk2>
      <a:lt2>
        <a:srgbClr val="FFFFFF"/>
      </a:lt2>
      <a:accent1>
        <a:srgbClr val="F0001D"/>
      </a:accent1>
      <a:accent2>
        <a:srgbClr val="DEDAD6"/>
      </a:accent2>
      <a:accent3>
        <a:srgbClr val="D9AC82"/>
      </a:accent3>
      <a:accent4>
        <a:srgbClr val="202243"/>
      </a:accent4>
      <a:accent5>
        <a:srgbClr val="82A9D9"/>
      </a:accent5>
      <a:accent6>
        <a:srgbClr val="82D9C9"/>
      </a:accent6>
      <a:hlink>
        <a:srgbClr val="F0001D"/>
      </a:hlink>
      <a:folHlink>
        <a:srgbClr val="3B3B3B"/>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æsentation1" id="{2877AE35-B945-4DF5-9F7C-977083105EF3}" vid="{E3AAA0ED-C50A-4BF6-8591-8B6CEA5CC5C1}"/>
    </a:ext>
  </a:extLst>
</a:theme>
</file>

<file path=ppt/theme/theme2.xml><?xml version="1.0" encoding="utf-8"?>
<a:theme xmlns:a="http://schemas.openxmlformats.org/drawingml/2006/main" name="Kraeftens Bekaempelse Skabelon">
  <a:themeElements>
    <a:clrScheme name="Kr">
      <a:dk1>
        <a:srgbClr val="F0001D"/>
      </a:dk1>
      <a:lt1>
        <a:srgbClr val="FFFFFF"/>
      </a:lt1>
      <a:dk2>
        <a:srgbClr val="3C3C3C"/>
      </a:dk2>
      <a:lt2>
        <a:srgbClr val="FFFFFF"/>
      </a:lt2>
      <a:accent1>
        <a:srgbClr val="F0001D"/>
      </a:accent1>
      <a:accent2>
        <a:srgbClr val="DEDAD6"/>
      </a:accent2>
      <a:accent3>
        <a:srgbClr val="D9AC82"/>
      </a:accent3>
      <a:accent4>
        <a:srgbClr val="202243"/>
      </a:accent4>
      <a:accent5>
        <a:srgbClr val="82A9D9"/>
      </a:accent5>
      <a:accent6>
        <a:srgbClr val="82D9C9"/>
      </a:accent6>
      <a:hlink>
        <a:srgbClr val="F0001D"/>
      </a:hlink>
      <a:folHlink>
        <a:srgbClr val="3C3C3C"/>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K_basis skabelon" id="{821CB8C1-7AEE-47E1-A139-6E66205D9E99}" vid="{CDCF2848-9E5C-4B57-8583-35C82D62F08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294E57CFBDD404F8F062C02BE94149C" ma:contentTypeVersion="13" ma:contentTypeDescription="Opret et nyt dokument." ma:contentTypeScope="" ma:versionID="3fb5a929a441cc238fb84b24f7c96801">
  <xsd:schema xmlns:xsd="http://www.w3.org/2001/XMLSchema" xmlns:xs="http://www.w3.org/2001/XMLSchema" xmlns:p="http://schemas.microsoft.com/office/2006/metadata/properties" xmlns:ns2="1f140cdb-cc4f-4315-8970-bed924af52ca" xmlns:ns3="2a6c9f93-3d3a-4771-b9c5-d57a0c45e634" targetNamespace="http://schemas.microsoft.com/office/2006/metadata/properties" ma:root="true" ma:fieldsID="5bf308f7573b13ba5eb4f8dc38dc31ab" ns2:_="" ns3:_="">
    <xsd:import namespace="1f140cdb-cc4f-4315-8970-bed924af52ca"/>
    <xsd:import namespace="2a6c9f93-3d3a-4771-b9c5-d57a0c45e6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40cdb-cc4f-4315-8970-bed924af5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2326893-d167-47d4-9a45-6c9c6b2efa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6c9f93-3d3a-4771-b9c5-d57a0c45e6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15140d-cf0c-4a0a-9a92-2615ffc4eaaa}" ma:internalName="TaxCatchAll" ma:showField="CatchAllData" ma:web="2a6c9f93-3d3a-4771-b9c5-d57a0c45e6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2326893-d167-47d4-9a45-6c9c6b2efaff"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a6c9f93-3d3a-4771-b9c5-d57a0c45e634" xsi:nil="true"/>
    <lcf76f155ced4ddcb4097134ff3c332f xmlns="1f140cdb-cc4f-4315-8970-bed924af52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C64CB2-289F-4D60-8EA3-DAB1E40BCDC6}"/>
</file>

<file path=customXml/itemProps2.xml><?xml version="1.0" encoding="utf-8"?>
<ds:datastoreItem xmlns:ds="http://schemas.openxmlformats.org/officeDocument/2006/customXml" ds:itemID="{33878DC1-2210-4CA5-8207-76F1B0577957}"/>
</file>

<file path=customXml/itemProps3.xml><?xml version="1.0" encoding="utf-8"?>
<ds:datastoreItem xmlns:ds="http://schemas.openxmlformats.org/officeDocument/2006/customXml" ds:itemID="{ECE006F1-3F71-4221-92A1-4B48666C08BB}"/>
</file>

<file path=customXml/itemProps4.xml><?xml version="1.0" encoding="utf-8"?>
<ds:datastoreItem xmlns:ds="http://schemas.openxmlformats.org/officeDocument/2006/customXml" ds:itemID="{A0E97C07-6716-47EA-9971-A713C9631845}"/>
</file>

<file path=docProps/app.xml><?xml version="1.0" encoding="utf-8"?>
<Properties xmlns="http://schemas.openxmlformats.org/officeDocument/2006/extended-properties" xmlns:vt="http://schemas.openxmlformats.org/officeDocument/2006/docPropsVTypes">
  <Template>DK_basisskabelon</Template>
  <TotalTime>6529</TotalTime>
  <Words>5024</Words>
  <Application>Microsoft Office PowerPoint</Application>
  <PresentationFormat>Widescreen</PresentationFormat>
  <Paragraphs>699</Paragraphs>
  <Slides>59</Slides>
  <Notes>58</Notes>
  <HiddenSlides>6</HiddenSlides>
  <MMClips>1</MMClips>
  <ScaleCrop>false</ScaleCrop>
  <HeadingPairs>
    <vt:vector size="6" baseType="variant">
      <vt:variant>
        <vt:lpstr>Benyttede skrifttyper</vt:lpstr>
      </vt:variant>
      <vt:variant>
        <vt:i4>12</vt:i4>
      </vt:variant>
      <vt:variant>
        <vt:lpstr>Tema</vt:lpstr>
      </vt:variant>
      <vt:variant>
        <vt:i4>2</vt:i4>
      </vt:variant>
      <vt:variant>
        <vt:lpstr>Slidetitler</vt:lpstr>
      </vt:variant>
      <vt:variant>
        <vt:i4>59</vt:i4>
      </vt:variant>
    </vt:vector>
  </HeadingPairs>
  <TitlesOfParts>
    <vt:vector size="73" baseType="lpstr">
      <vt:lpstr>Fighter-Overskrift</vt:lpstr>
      <vt:lpstr>Calibri</vt:lpstr>
      <vt:lpstr>FoundrySansNormal</vt:lpstr>
      <vt:lpstr>SequelSans</vt:lpstr>
      <vt:lpstr>Arial</vt:lpstr>
      <vt:lpstr>Gotham Light</vt:lpstr>
      <vt:lpstr>Montserrat-Bold</vt:lpstr>
      <vt:lpstr>Fighter-Regular</vt:lpstr>
      <vt:lpstr>FoundrySans-Normal</vt:lpstr>
      <vt:lpstr>Wingdings</vt:lpstr>
      <vt:lpstr>Montserrat-Regular</vt:lpstr>
      <vt:lpstr>Fighter</vt:lpstr>
      <vt:lpstr>Kraeftens Bekaempelse Basisskabelon</vt:lpstr>
      <vt:lpstr>Kraeftens Bekaempelse Skabelon</vt:lpstr>
      <vt:lpstr> Sundhedsformidleruddannelsen Del 1: tobaksforebyggelse og undervisning</vt:lpstr>
      <vt:lpstr>Hvem er I? </vt:lpstr>
      <vt:lpstr>PowerPoint-præsentation</vt:lpstr>
      <vt:lpstr>PowerPoint-præsentation</vt:lpstr>
      <vt:lpstr>PowerPoint-præsentation</vt:lpstr>
      <vt:lpstr>Velkommen på sundhedsformidlerholdet </vt:lpstr>
      <vt:lpstr>Indhold på uddannelsen</vt:lpstr>
      <vt:lpstr>1. Hvad glæder du dig mest til ved at undervise?</vt:lpstr>
      <vt:lpstr>Hvis cigaretter blev opfundet i dag</vt:lpstr>
      <vt:lpstr>Hvorfor ryger unge? </vt:lpstr>
      <vt:lpstr>Hvad siger de unge selv? </vt:lpstr>
      <vt:lpstr>Hvad siger de unge om snus og vapes? </vt:lpstr>
      <vt:lpstr>Behov og vaner</vt:lpstr>
      <vt:lpstr>Forebyggelse – hvad virker?</vt:lpstr>
      <vt:lpstr>PowerPoint-præsentation</vt:lpstr>
      <vt:lpstr>National og lokal forebyggelse </vt:lpstr>
      <vt:lpstr>Forebyggelse i skoleregi</vt:lpstr>
      <vt:lpstr>X:IT: Et forebyggelsestiltag, der virker! </vt:lpstr>
      <vt:lpstr>Hvad skal vi forebygge? Cigaretter og andre nikotinprodukter</vt:lpstr>
      <vt:lpstr>Børn skal ikke ryge eller bruge nikotinprodukter</vt:lpstr>
      <vt:lpstr>En væld af tobaks- og nikotinprodukter</vt:lpstr>
      <vt:lpstr>Produkter blandt unge</vt:lpstr>
      <vt:lpstr>Lidt om cigaretter</vt:lpstr>
      <vt:lpstr>Lidt om e-cigaretter</vt:lpstr>
      <vt:lpstr>Lidt om snus</vt:lpstr>
      <vt:lpstr>Vandpibe</vt:lpstr>
      <vt:lpstr>Opvarmet tobak</vt:lpstr>
      <vt:lpstr>E-cigaretter</vt:lpstr>
      <vt:lpstr>Er e-cigaretter en ‘gateway’ til cigaretter? </vt:lpstr>
      <vt:lpstr>Snus og nikotinposer</vt:lpstr>
      <vt:lpstr>Nikotin</vt:lpstr>
      <vt:lpstr>Nikotin er fællesnævneren</vt:lpstr>
      <vt:lpstr>PowerPoint-præsentation</vt:lpstr>
      <vt:lpstr>Helbred</vt:lpstr>
      <vt:lpstr>Rygning og helbred </vt:lpstr>
      <vt:lpstr>Hvilke konsekvenser? </vt:lpstr>
      <vt:lpstr>PowerPoint-præsentation</vt:lpstr>
      <vt:lpstr>Hvad sker der med kroppen? </vt:lpstr>
      <vt:lpstr>Prøv det på egen krop</vt:lpstr>
      <vt:lpstr>Snus og helbred </vt:lpstr>
      <vt:lpstr>PowerPoint-præsentation</vt:lpstr>
      <vt:lpstr>Skader i munden </vt:lpstr>
      <vt:lpstr>Vapes og helbred </vt:lpstr>
      <vt:lpstr>Usikkerhed om kræftrisikoen</vt:lpstr>
      <vt:lpstr>Tobaksforebyggende undervisning </vt:lpstr>
      <vt:lpstr>Rammerne for undervisningen </vt:lpstr>
      <vt:lpstr>Hvad skal I undervise i? </vt:lpstr>
      <vt:lpstr>Pres </vt:lpstr>
      <vt:lpstr>Flertalsmisforståelser </vt:lpstr>
      <vt:lpstr>Helbredskonsekvenser </vt:lpstr>
      <vt:lpstr>Samfund  </vt:lpstr>
      <vt:lpstr>Øvelser er det bærende element</vt:lpstr>
      <vt:lpstr>Formidlingssituationer </vt:lpstr>
      <vt:lpstr>Hvordan formidler vi bedst til unge? </vt:lpstr>
      <vt:lpstr>Planlæg en undervisning </vt:lpstr>
      <vt:lpstr>Et undervisningseksempel: 8. klasse  </vt:lpstr>
      <vt:lpstr>Når I skal ud at undervise </vt:lpstr>
      <vt:lpstr>Afrunding og vi ses tirsdag d. 19/3</vt:lpstr>
      <vt:lpstr>PowerPoint-præsentation</vt:lpstr>
    </vt:vector>
  </TitlesOfParts>
  <Manager/>
  <Company>Kræftens Bekæmpelse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Kræftens Bekæmpelses PowerPoint-skabelon</dc:title>
  <dc:subject/>
  <dc:creator>Birgitte Ødegaard</dc:creator>
  <cp:keywords/>
  <dc:description/>
  <cp:lastModifiedBy>Jacob Møller</cp:lastModifiedBy>
  <cp:revision>265</cp:revision>
  <cp:lastPrinted>2024-03-01T13:08:52Z</cp:lastPrinted>
  <dcterms:created xsi:type="dcterms:W3CDTF">2020-03-12T11:30:53Z</dcterms:created>
  <dcterms:modified xsi:type="dcterms:W3CDTF">2024-03-22T09:54:30Z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0x0101009294E57CFBDD404F8F062C02BE94149C</vt:lpwstr>
  </property>
</Properties>
</file>