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handoutMasterIdLst>
    <p:handoutMasterId r:id="rId22"/>
  </p:handoutMasterIdLst>
  <p:sldIdLst>
    <p:sldId id="256" r:id="rId2"/>
    <p:sldId id="280" r:id="rId3"/>
    <p:sldId id="285" r:id="rId4"/>
    <p:sldId id="276" r:id="rId5"/>
    <p:sldId id="260" r:id="rId6"/>
    <p:sldId id="286" r:id="rId7"/>
    <p:sldId id="261" r:id="rId8"/>
    <p:sldId id="262" r:id="rId9"/>
    <p:sldId id="263" r:id="rId10"/>
    <p:sldId id="267" r:id="rId11"/>
    <p:sldId id="259" r:id="rId12"/>
    <p:sldId id="289" r:id="rId13"/>
    <p:sldId id="288" r:id="rId14"/>
    <p:sldId id="283" r:id="rId15"/>
    <p:sldId id="273" r:id="rId16"/>
    <p:sldId id="282" r:id="rId17"/>
    <p:sldId id="284" r:id="rId18"/>
    <p:sldId id="290" r:id="rId19"/>
    <p:sldId id="258" r:id="rId20"/>
  </p:sldIdLst>
  <p:sldSz cx="9144000" cy="6858000" type="screen4x3"/>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e Friis Krarup" initials="AFK" lastIdx="8" clrIdx="0">
    <p:extLst>
      <p:ext uri="{19B8F6BF-5375-455C-9EA6-DF929625EA0E}">
        <p15:presenceInfo xmlns:p15="http://schemas.microsoft.com/office/powerpoint/2012/main" userId="S-1-5-21-2431388123-1585144882-552047939-6563" providerId="AD"/>
      </p:ext>
    </p:extLst>
  </p:cmAuthor>
  <p:cmAuthor id="2" name="Nynne Johanne Sahl Frederiksen" initials="NJSF" lastIdx="2" clrIdx="1">
    <p:extLst>
      <p:ext uri="{19B8F6BF-5375-455C-9EA6-DF929625EA0E}">
        <p15:presenceInfo xmlns:p15="http://schemas.microsoft.com/office/powerpoint/2012/main" userId="S-1-5-21-2431388123-1585144882-552047939-150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BD2C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73913" autoAdjust="0"/>
  </p:normalViewPr>
  <p:slideViewPr>
    <p:cSldViewPr snapToGrid="0">
      <p:cViewPr varScale="1">
        <p:scale>
          <a:sx n="81" d="100"/>
          <a:sy n="81" d="100"/>
        </p:scale>
        <p:origin x="1758" y="90"/>
      </p:cViewPr>
      <p:guideLst/>
    </p:cSldViewPr>
  </p:slideViewPr>
  <p:notesTextViewPr>
    <p:cViewPr>
      <p:scale>
        <a:sx n="1" d="1"/>
        <a:sy n="1" d="1"/>
      </p:scale>
      <p:origin x="0" y="0"/>
    </p:cViewPr>
  </p:notesTextViewPr>
  <p:notesViewPr>
    <p:cSldViewPr snapToGrid="0">
      <p:cViewPr varScale="1">
        <p:scale>
          <a:sx n="84" d="100"/>
          <a:sy n="84" d="100"/>
        </p:scale>
        <p:origin x="319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DE5A56-BF79-43AF-8F58-6D61C4475BCA}" type="datetimeFigureOut">
              <a:rPr lang="da-DK" smtClean="0"/>
              <a:t>12-06-2024</a:t>
            </a:fld>
            <a:endParaRPr lang="da-DK"/>
          </a:p>
        </p:txBody>
      </p:sp>
      <p:sp>
        <p:nvSpPr>
          <p:cNvPr id="4" name="Pladsholder til sidefod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5" name="Pladsholder til slide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BF9485-4C09-42ED-91AE-0354998804A3}" type="slidenum">
              <a:rPr lang="da-DK" smtClean="0"/>
              <a:t>‹nr.›</a:t>
            </a:fld>
            <a:endParaRPr lang="da-DK"/>
          </a:p>
        </p:txBody>
      </p:sp>
    </p:spTree>
    <p:extLst>
      <p:ext uri="{BB962C8B-B14F-4D97-AF65-F5344CB8AC3E}">
        <p14:creationId xmlns:p14="http://schemas.microsoft.com/office/powerpoint/2010/main" val="3375111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3D3A5D-9826-4B2D-91D1-0EEF22841229}" type="datetimeFigureOut">
              <a:rPr lang="da-DK" smtClean="0"/>
              <a:t>12-06-2024</a:t>
            </a:fld>
            <a:endParaRPr lang="da-DK"/>
          </a:p>
        </p:txBody>
      </p:sp>
      <p:sp>
        <p:nvSpPr>
          <p:cNvPr id="4" name="Pladsholder til slidebille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F1F2F9-8FAC-4A39-B965-CE0393BE5522}" type="slidenum">
              <a:rPr lang="da-DK" smtClean="0"/>
              <a:t>‹nr.›</a:t>
            </a:fld>
            <a:endParaRPr lang="da-DK"/>
          </a:p>
        </p:txBody>
      </p:sp>
    </p:spTree>
    <p:extLst>
      <p:ext uri="{BB962C8B-B14F-4D97-AF65-F5344CB8AC3E}">
        <p14:creationId xmlns:p14="http://schemas.microsoft.com/office/powerpoint/2010/main" val="1883710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youtube.com/watch?v=0tFerQ0dSP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Velkommen.</a:t>
            </a:r>
          </a:p>
          <a:p>
            <a:r>
              <a:rPr lang="da-DK" dirty="0"/>
              <a:t>I</a:t>
            </a:r>
            <a:r>
              <a:rPr lang="da-DK" baseline="0" dirty="0"/>
              <a:t> aften skal vi tale om unge og alkohol, og hvordan I som forældre har indflydelse på jeres barns alkoholvaner.</a:t>
            </a:r>
          </a:p>
          <a:p>
            <a:r>
              <a:rPr lang="da-DK" baseline="0" dirty="0"/>
              <a:t>Materialet vi skal bruge i dag er udviklet af Kræftens Bekæmpelse og Trygfondens alkoholindsats ‘Fuld af liv’. </a:t>
            </a:r>
          </a:p>
          <a:p>
            <a:r>
              <a:rPr lang="da-DK" baseline="0" dirty="0"/>
              <a:t>I kan finde mere information, tests og quizzer på www.fuldafliv.dk</a:t>
            </a:r>
          </a:p>
          <a:p>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1</a:t>
            </a:fld>
            <a:endParaRPr lang="da-DK"/>
          </a:p>
        </p:txBody>
      </p:sp>
    </p:spTree>
    <p:extLst>
      <p:ext uri="{BB962C8B-B14F-4D97-AF65-F5344CB8AC3E}">
        <p14:creationId xmlns:p14="http://schemas.microsoft.com/office/powerpoint/2010/main" val="2007506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r>
              <a:rPr lang="da-DK" baseline="0" dirty="0"/>
              <a:t>Mange unge, at deres jævnaldrende drikker langt mere end de egentlig gør. Dette er en såkaldt social overdrivelse.</a:t>
            </a:r>
          </a:p>
          <a:p>
            <a:r>
              <a:rPr lang="da-DK" baseline="0" dirty="0"/>
              <a:t>Sociale overdrivelse er uhensigtsmæssige i alkoholsammenhæng, da vi ved, at unge pejler efter, hvad de tror andre gør. Det vil altså sige, at hvis unge tror, at andre unge drikker mere end det egentlig er tilfældet, så kan de begynde at </a:t>
            </a:r>
            <a:r>
              <a:rPr lang="da-DK" sz="1200" b="0" i="0" u="none" strike="noStrike" kern="1200" baseline="0" dirty="0">
                <a:solidFill>
                  <a:schemeClr val="tx1"/>
                </a:solidFill>
                <a:latin typeface="+mn-lt"/>
                <a:ea typeface="+mn-ea"/>
                <a:cs typeface="+mn-cs"/>
              </a:rPr>
              <a:t>drikker mere, end de ellers ville have gjort – ganske enkelt for at være på niveau med vennerne.</a:t>
            </a:r>
          </a:p>
          <a:p>
            <a:endParaRPr lang="da-DK" sz="1200" b="0" i="0" u="none" strike="noStrike" kern="1200" baseline="0" dirty="0">
              <a:solidFill>
                <a:schemeClr val="tx1"/>
              </a:solidFill>
              <a:latin typeface="+mn-lt"/>
              <a:ea typeface="+mn-ea"/>
              <a:cs typeface="+mn-cs"/>
            </a:endParaRPr>
          </a:p>
          <a:p>
            <a:r>
              <a:rPr lang="da-DK" baseline="0" dirty="0"/>
              <a:t>Som forælder er det derfor en god idé at italesætte eventuelle misforståelser om, hvor meget andre drikker – og om de andre overhovedet drikker. Derudover kan fælles regler på klasseniveau kan være med til at forebyggelse sociale overdrivelser og gruppepres. </a:t>
            </a:r>
          </a:p>
          <a:p>
            <a:endParaRPr lang="da-DK" baseline="0" dirty="0"/>
          </a:p>
          <a:p>
            <a:r>
              <a:rPr lang="da-DK" baseline="0" dirty="0"/>
              <a:t>(Skabelon til en fælles alkoholaftale på klasseniveau kan findes på www.alkoholdning.dk)</a:t>
            </a:r>
          </a:p>
        </p:txBody>
      </p:sp>
      <p:sp>
        <p:nvSpPr>
          <p:cNvPr id="4" name="Pladsholder til diasnummer 3"/>
          <p:cNvSpPr>
            <a:spLocks noGrp="1"/>
          </p:cNvSpPr>
          <p:nvPr>
            <p:ph type="sldNum" sz="quarter" idx="10"/>
          </p:nvPr>
        </p:nvSpPr>
        <p:spPr/>
        <p:txBody>
          <a:bodyPr/>
          <a:lstStyle/>
          <a:p>
            <a:fld id="{53C30B07-50AC-414F-882D-0795899BDB26}" type="slidenum">
              <a:rPr lang="da-DK" smtClean="0"/>
              <a:t>10</a:t>
            </a:fld>
            <a:endParaRPr lang="da-DK"/>
          </a:p>
        </p:txBody>
      </p:sp>
    </p:spTree>
    <p:extLst>
      <p:ext uri="{BB962C8B-B14F-4D97-AF65-F5344CB8AC3E}">
        <p14:creationId xmlns:p14="http://schemas.microsoft.com/office/powerpoint/2010/main" val="1457281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214313" indent="-214313">
              <a:buFont typeface="Arial" panose="020B0604020202020204" pitchFamily="34" charset="0"/>
              <a:buChar char="•"/>
            </a:pPr>
            <a:r>
              <a:rPr lang="da-DK" sz="1200" dirty="0"/>
              <a:t>Forældre er rollemodeller for deres børn ift. alkohol</a:t>
            </a:r>
          </a:p>
          <a:p>
            <a:endParaRPr lang="da-DK" sz="1200" dirty="0"/>
          </a:p>
          <a:p>
            <a:pPr marL="214313" indent="-214313">
              <a:buFont typeface="Arial" panose="020B0604020202020204" pitchFamily="34" charset="0"/>
              <a:buChar char="•"/>
            </a:pPr>
            <a:r>
              <a:rPr lang="da-DK" sz="1200" dirty="0"/>
              <a:t>Unge navigerer efter den alkoholkultur, som de møder derhjemme og de rammer, som forældre opstiller</a:t>
            </a:r>
          </a:p>
          <a:p>
            <a:pPr marL="214313" indent="-214313">
              <a:buFont typeface="Arial" panose="020B0604020202020204" pitchFamily="34" charset="0"/>
              <a:buChar char="•"/>
            </a:pPr>
            <a:endParaRPr lang="da-DK" sz="1200" dirty="0"/>
          </a:p>
          <a:p>
            <a:pPr marL="214313" indent="-214313">
              <a:buFont typeface="Arial" panose="020B0604020202020204" pitchFamily="34" charset="0"/>
              <a:buChar char="•"/>
            </a:pPr>
            <a:r>
              <a:rPr lang="da-DK" sz="1200" dirty="0"/>
              <a:t>Unge lytter mere til deres forældre, end man lige tror</a:t>
            </a:r>
          </a:p>
          <a:p>
            <a:pPr marL="214313" indent="-214313">
              <a:buFont typeface="Arial" panose="020B0604020202020204" pitchFamily="34" charset="0"/>
              <a:buChar char="•"/>
            </a:pPr>
            <a:endParaRPr lang="da-DK" sz="1200" dirty="0"/>
          </a:p>
          <a:p>
            <a:pPr marL="214313" indent="-214313">
              <a:buFont typeface="Arial" panose="020B0604020202020204" pitchFamily="34" charset="0"/>
              <a:buChar char="•"/>
            </a:pPr>
            <a:r>
              <a:rPr lang="da-DK" sz="1200" dirty="0"/>
              <a:t>Kun 14 % af hjemmeboende 15-20-årige synes dårligt om, at deres forældre blander sig i deres alkoholvaner (Unges alkoholvaner i Danmark 2023)</a:t>
            </a:r>
          </a:p>
        </p:txBody>
      </p:sp>
      <p:sp>
        <p:nvSpPr>
          <p:cNvPr id="4" name="Pladsholder til diasnummer 3"/>
          <p:cNvSpPr>
            <a:spLocks noGrp="1"/>
          </p:cNvSpPr>
          <p:nvPr>
            <p:ph type="sldNum" sz="quarter" idx="10"/>
          </p:nvPr>
        </p:nvSpPr>
        <p:spPr/>
        <p:txBody>
          <a:bodyPr/>
          <a:lstStyle/>
          <a:p>
            <a:fld id="{C1B834BA-C004-4117-A668-2704DF8F6CB7}" type="slidenum">
              <a:rPr lang="da-DK" smtClean="0"/>
              <a:pPr/>
              <a:t>11</a:t>
            </a:fld>
            <a:endParaRPr lang="da-DK"/>
          </a:p>
        </p:txBody>
      </p:sp>
    </p:spTree>
    <p:extLst>
      <p:ext uri="{BB962C8B-B14F-4D97-AF65-F5344CB8AC3E}">
        <p14:creationId xmlns:p14="http://schemas.microsoft.com/office/powerpoint/2010/main" val="1454318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342900" indent="-342900">
              <a:buFont typeface="Arial" panose="020B0604020202020204" pitchFamily="34" charset="0"/>
              <a:buChar char="•"/>
              <a:defRPr/>
            </a:pPr>
            <a:r>
              <a:rPr lang="da-DK" sz="1200" dirty="0"/>
              <a:t>Unge trives bedst med tydelige rammer udstukket fra forældrenes side</a:t>
            </a:r>
          </a:p>
          <a:p>
            <a:pPr marL="342900" indent="-342900">
              <a:buFont typeface="Arial" panose="020B0604020202020204" pitchFamily="34" charset="0"/>
              <a:buChar char="•"/>
              <a:defRPr/>
            </a:pPr>
            <a:endParaRPr lang="da-DK" sz="1200" dirty="0"/>
          </a:p>
          <a:p>
            <a:pPr marL="342900" indent="-342900">
              <a:buFont typeface="Arial" panose="020B0604020202020204" pitchFamily="34" charset="0"/>
              <a:buChar char="•"/>
              <a:defRPr/>
            </a:pPr>
            <a:r>
              <a:rPr lang="da-DK" sz="1200" dirty="0"/>
              <a:t>Unge, der har aftaler med deres forældre om alkohol, drikker mindre end unge, som ikke har aftaler med deres forældre om alkohol</a:t>
            </a:r>
          </a:p>
          <a:p>
            <a:pPr marL="342900" indent="-342900">
              <a:buFont typeface="Arial" panose="020B0604020202020204" pitchFamily="34" charset="0"/>
              <a:buChar char="•"/>
              <a:defRPr/>
            </a:pPr>
            <a:endParaRPr lang="da-DK" sz="1200" dirty="0"/>
          </a:p>
          <a:p>
            <a:pPr marL="342900" indent="-342900">
              <a:buFont typeface="Arial" panose="020B0604020202020204" pitchFamily="34" charset="0"/>
              <a:buChar char="•"/>
              <a:defRPr/>
            </a:pPr>
            <a:r>
              <a:rPr lang="da-DK" sz="1200" dirty="0"/>
              <a:t>Unge, hvis forældre har et højt alkoholforbrug og er synligt fulde foran deres børn risikerer at påvirke deres børns alkoholforbrug i en negativ retning</a:t>
            </a:r>
          </a:p>
          <a:p>
            <a:pPr marL="342900" indent="-342900">
              <a:buFont typeface="Arial" panose="020B0604020202020204" pitchFamily="34" charset="0"/>
              <a:buChar char="•"/>
              <a:defRPr/>
            </a:pPr>
            <a:endParaRPr lang="da-DK" sz="1200" dirty="0"/>
          </a:p>
          <a:p>
            <a:pPr marL="342900" indent="-342900">
              <a:buFont typeface="Arial" panose="020B0604020202020204" pitchFamily="34" charset="0"/>
              <a:buChar char="•"/>
              <a:defRPr/>
            </a:pPr>
            <a:r>
              <a:rPr lang="da-DK" sz="1200" dirty="0"/>
              <a:t>Jo lettere tilgængeligheden til alkohol er for unge, jo større er risikoen for at normalisere og udvikle et stort alkoholforbrug – undgå derfor at servere alkohol for unge</a:t>
            </a:r>
          </a:p>
        </p:txBody>
      </p:sp>
      <p:sp>
        <p:nvSpPr>
          <p:cNvPr id="4" name="Pladsholder til diasnummer 3"/>
          <p:cNvSpPr>
            <a:spLocks noGrp="1"/>
          </p:cNvSpPr>
          <p:nvPr>
            <p:ph type="sldNum" sz="quarter" idx="10"/>
          </p:nvPr>
        </p:nvSpPr>
        <p:spPr/>
        <p:txBody>
          <a:bodyPr/>
          <a:lstStyle/>
          <a:p>
            <a:fld id="{C1B834BA-C004-4117-A668-2704DF8F6CB7}" type="slidenum">
              <a:rPr lang="da-DK" smtClean="0"/>
              <a:pPr/>
              <a:t>12</a:t>
            </a:fld>
            <a:endParaRPr lang="da-DK"/>
          </a:p>
        </p:txBody>
      </p:sp>
    </p:spTree>
    <p:extLst>
      <p:ext uri="{BB962C8B-B14F-4D97-AF65-F5344CB8AC3E}">
        <p14:creationId xmlns:p14="http://schemas.microsoft.com/office/powerpoint/2010/main" val="977290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171450" indent="-171450">
              <a:buFont typeface="Arial" panose="020B0604020202020204" pitchFamily="34" charset="0"/>
              <a:buChar char="•"/>
            </a:pPr>
            <a:r>
              <a:rPr lang="da-DK" dirty="0"/>
              <a:t>Flere end 8 ud af 10 unge – der har aftaler om alkohol med deres forældre – overholder aftalerne mindst nogle gange. De fleste overholder dem endda</a:t>
            </a:r>
            <a:r>
              <a:rPr lang="da-DK" baseline="0" dirty="0"/>
              <a:t> for det meste eller altid (78 %).</a:t>
            </a:r>
            <a:endParaRPr lang="da-DK" dirty="0"/>
          </a:p>
          <a:p>
            <a:pPr marL="171450" indent="-171450">
              <a:buFont typeface="Arial" panose="020B0604020202020204" pitchFamily="34" charset="0"/>
              <a:buChar char="•"/>
            </a:pPr>
            <a:r>
              <a:rPr lang="da-DK" dirty="0"/>
              <a:t>Kun 18 % overholder sjældent eller aldrig aftalerne </a:t>
            </a:r>
            <a:endParaRPr lang="da-DK" dirty="0">
              <a:sym typeface="Wingdings" panose="05000000000000000000" pitchFamily="2" charset="2"/>
            </a:endParaRPr>
          </a:p>
          <a:p>
            <a:pPr marL="171450" indent="-171450">
              <a:buFont typeface="Arial" panose="020B0604020202020204" pitchFamily="34" charset="0"/>
              <a:buChar char="•"/>
            </a:pPr>
            <a:r>
              <a:rPr lang="da-DK" dirty="0">
                <a:sym typeface="Wingdings" panose="05000000000000000000" pitchFamily="2" charset="2"/>
              </a:rPr>
              <a:t>Det er et</a:t>
            </a:r>
            <a:r>
              <a:rPr lang="da-DK" baseline="0" dirty="0">
                <a:sym typeface="Wingdings" panose="05000000000000000000" pitchFamily="2" charset="2"/>
              </a:rPr>
              <a:t> positivt budskab. Som forælder kan man godt føle, at det hele preller af. Men selvom aftalerne måske ikke bliver overholdt til mindste detalje, så betyder de noget. Så kan det være barnet drikke 6 øl i stedet for 4, men ikke 8 øl, som det måske ellers havde gjort.</a:t>
            </a:r>
          </a:p>
          <a:p>
            <a:pPr marL="171450" indent="-171450">
              <a:buFont typeface="Arial" panose="020B0604020202020204" pitchFamily="34" charset="0"/>
              <a:buChar char="•"/>
            </a:pPr>
            <a:endParaRPr lang="da-DK" baseline="0" dirty="0">
              <a:sym typeface="Wingdings" panose="05000000000000000000" pitchFamily="2" charset="2"/>
            </a:endParaRPr>
          </a:p>
          <a:p>
            <a:pPr marL="0" indent="0">
              <a:buFont typeface="Arial" panose="020B0604020202020204" pitchFamily="34" charset="0"/>
              <a:buNone/>
            </a:pPr>
            <a:endParaRPr lang="da-DK" baseline="0" dirty="0">
              <a:sym typeface="Wingdings" panose="05000000000000000000" pitchFamily="2" charset="2"/>
            </a:endParaRPr>
          </a:p>
          <a:p>
            <a:pPr marL="0" indent="0">
              <a:buFont typeface="Arial" panose="020B0604020202020204" pitchFamily="34" charset="0"/>
              <a:buNone/>
            </a:pPr>
            <a:r>
              <a:rPr lang="da-DK" baseline="0" dirty="0">
                <a:sym typeface="Wingdings" panose="05000000000000000000" pitchFamily="2" charset="2"/>
              </a:rPr>
              <a:t>Kilde: Unges alkoholvaner i Danmark 2023</a:t>
            </a:r>
            <a:endParaRPr lang="da-DK" dirty="0"/>
          </a:p>
        </p:txBody>
      </p:sp>
      <p:sp>
        <p:nvSpPr>
          <p:cNvPr id="4" name="Pladsholder til slidenummer 3"/>
          <p:cNvSpPr>
            <a:spLocks noGrp="1"/>
          </p:cNvSpPr>
          <p:nvPr>
            <p:ph type="sldNum" sz="quarter" idx="10"/>
          </p:nvPr>
        </p:nvSpPr>
        <p:spPr/>
        <p:txBody>
          <a:bodyPr/>
          <a:lstStyle/>
          <a:p>
            <a:fld id="{6B7EE48D-0010-914E-B2E8-612C99007E8C}" type="slidenum">
              <a:rPr lang="da-DK" smtClean="0"/>
              <a:pPr/>
              <a:t>13</a:t>
            </a:fld>
            <a:endParaRPr lang="da-DK" dirty="0"/>
          </a:p>
        </p:txBody>
      </p:sp>
    </p:spTree>
    <p:extLst>
      <p:ext uri="{BB962C8B-B14F-4D97-AF65-F5344CB8AC3E}">
        <p14:creationId xmlns:p14="http://schemas.microsoft.com/office/powerpoint/2010/main" val="3981688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Udover</a:t>
            </a:r>
            <a:r>
              <a:rPr lang="da-DK" baseline="0" dirty="0"/>
              <a:t> forældre, så er der en række ting, som har betydning for unges alkoholforbrug, herunder:</a:t>
            </a:r>
          </a:p>
          <a:p>
            <a:endParaRPr lang="da-DK" baseline="0" dirty="0"/>
          </a:p>
          <a:p>
            <a:pPr marL="171450" indent="-171450">
              <a:buFont typeface="Arial" panose="020B0604020202020204" pitchFamily="34" charset="0"/>
              <a:buChar char="•"/>
            </a:pPr>
            <a:r>
              <a:rPr lang="da-DK" baseline="0" dirty="0"/>
              <a:t>Hvor tidligt man starter med at drikke</a:t>
            </a:r>
          </a:p>
          <a:p>
            <a:pPr marL="171450" indent="-171450">
              <a:buFont typeface="Arial" panose="020B0604020202020204" pitchFamily="34" charset="0"/>
              <a:buChar char="•"/>
            </a:pPr>
            <a:r>
              <a:rPr lang="da-DK" baseline="0" dirty="0"/>
              <a:t>Alkoholreklamer</a:t>
            </a:r>
          </a:p>
          <a:p>
            <a:pPr marL="171450" indent="-171450">
              <a:buFont typeface="Arial" panose="020B0604020202020204" pitchFamily="34" charset="0"/>
              <a:buChar char="•"/>
            </a:pPr>
            <a:r>
              <a:rPr lang="da-DK" baseline="0" dirty="0"/>
              <a:t>Den lave pris på alkohol</a:t>
            </a:r>
          </a:p>
          <a:p>
            <a:pPr marL="171450" indent="-171450">
              <a:buFont typeface="Arial" panose="020B0604020202020204" pitchFamily="34" charset="0"/>
              <a:buChar char="•"/>
            </a:pPr>
            <a:r>
              <a:rPr lang="da-DK" baseline="0" dirty="0"/>
              <a:t>Tilgængeligheden af alkohol</a:t>
            </a:r>
          </a:p>
          <a:p>
            <a:pPr marL="171450" indent="-171450">
              <a:buFont typeface="Arial" panose="020B0604020202020204" pitchFamily="34" charset="0"/>
              <a:buChar char="•"/>
            </a:pPr>
            <a:r>
              <a:rPr lang="da-DK" baseline="0" dirty="0"/>
              <a:t>Hvor meget ens venner drikker</a:t>
            </a:r>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14</a:t>
            </a:fld>
            <a:endParaRPr lang="da-DK"/>
          </a:p>
        </p:txBody>
      </p:sp>
    </p:spTree>
    <p:extLst>
      <p:ext uri="{BB962C8B-B14F-4D97-AF65-F5344CB8AC3E}">
        <p14:creationId xmlns:p14="http://schemas.microsoft.com/office/powerpoint/2010/main" val="2762947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0" indent="0">
              <a:buFontTx/>
              <a:buNone/>
            </a:pPr>
            <a:endParaRPr lang="da-DK" dirty="0">
              <a:solidFill>
                <a:srgbClr val="FF0000"/>
              </a:solidFill>
            </a:endParaRPr>
          </a:p>
        </p:txBody>
      </p:sp>
      <p:sp>
        <p:nvSpPr>
          <p:cNvPr id="4" name="Pladsholder til diasnummer 3"/>
          <p:cNvSpPr>
            <a:spLocks noGrp="1"/>
          </p:cNvSpPr>
          <p:nvPr>
            <p:ph type="sldNum" sz="quarter" idx="10"/>
          </p:nvPr>
        </p:nvSpPr>
        <p:spPr/>
        <p:txBody>
          <a:bodyPr/>
          <a:lstStyle/>
          <a:p>
            <a:fld id="{6505E71F-1C08-4BE2-A583-0EA86090A1C3}" type="slidenum">
              <a:rPr lang="da-DK" smtClean="0"/>
              <a:t>15</a:t>
            </a:fld>
            <a:endParaRPr lang="da-DK"/>
          </a:p>
        </p:txBody>
      </p:sp>
    </p:spTree>
    <p:extLst>
      <p:ext uri="{BB962C8B-B14F-4D97-AF65-F5344CB8AC3E}">
        <p14:creationId xmlns:p14="http://schemas.microsoft.com/office/powerpoint/2010/main" val="4069032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16</a:t>
            </a:fld>
            <a:endParaRPr lang="da-DK"/>
          </a:p>
        </p:txBody>
      </p:sp>
    </p:spTree>
    <p:extLst>
      <p:ext uri="{BB962C8B-B14F-4D97-AF65-F5344CB8AC3E}">
        <p14:creationId xmlns:p14="http://schemas.microsoft.com/office/powerpoint/2010/main" val="38138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200" b="0" i="0" u="none" strike="noStrike" kern="1200" baseline="0" dirty="0">
                <a:solidFill>
                  <a:schemeClr val="tx1"/>
                </a:solidFill>
                <a:latin typeface="+mn-lt"/>
                <a:ea typeface="+mn-ea"/>
                <a:cs typeface="+mn-cs"/>
              </a:rPr>
              <a:t>Hvis I vil vide mere, så tjek alkoholdning.dk!</a:t>
            </a:r>
          </a:p>
          <a:p>
            <a:endParaRPr lang="da-DK" sz="1200" b="0" i="0" u="none" strike="noStrike" kern="1200" baseline="0" dirty="0">
              <a:solidFill>
                <a:schemeClr val="tx1"/>
              </a:solidFill>
              <a:latin typeface="+mn-lt"/>
              <a:ea typeface="+mn-ea"/>
              <a:cs typeface="+mn-cs"/>
            </a:endParaRPr>
          </a:p>
          <a:p>
            <a:r>
              <a:rPr lang="da-DK" sz="1200" b="0" i="0" u="none" strike="noStrike" kern="1200" baseline="0" dirty="0">
                <a:solidFill>
                  <a:schemeClr val="tx1"/>
                </a:solidFill>
                <a:latin typeface="+mn-lt"/>
                <a:ea typeface="+mn-ea"/>
                <a:cs typeface="+mn-cs"/>
              </a:rPr>
              <a:t>På www.alkoholdning.dk kan I få mere viden om unge og alkohol, samt teste hvor afklarede I er og få hjælp til at tage stilling, hvis I ikke er helt sikre i jeres sag.</a:t>
            </a:r>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17</a:t>
            </a:fld>
            <a:endParaRPr lang="da-DK"/>
          </a:p>
        </p:txBody>
      </p:sp>
    </p:spTree>
    <p:extLst>
      <p:ext uri="{BB962C8B-B14F-4D97-AF65-F5344CB8AC3E}">
        <p14:creationId xmlns:p14="http://schemas.microsoft.com/office/powerpoint/2010/main" val="2280055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200" b="0" i="0" u="none" strike="noStrike" kern="1200" baseline="0" dirty="0">
                <a:solidFill>
                  <a:schemeClr val="tx1"/>
                </a:solidFill>
                <a:latin typeface="+mn-lt"/>
                <a:ea typeface="+mn-ea"/>
                <a:cs typeface="+mn-cs"/>
              </a:rPr>
              <a:t>På alkoholdning.dk kan I teste jeres viden om unge og alkohol, se hvordan I holdningsmæssigt ligger ift. andre forældre med børn på samme alder og spille ‘den virtuelle teenager’ og se, om I står klar med de rigtige svar, når den virtuelle teenager skal til fest. </a:t>
            </a:r>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18</a:t>
            </a:fld>
            <a:endParaRPr lang="da-DK"/>
          </a:p>
        </p:txBody>
      </p:sp>
    </p:spTree>
    <p:extLst>
      <p:ext uri="{BB962C8B-B14F-4D97-AF65-F5344CB8AC3E}">
        <p14:creationId xmlns:p14="http://schemas.microsoft.com/office/powerpoint/2010/main" val="3612992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r>
              <a:rPr lang="da-DK" sz="1200" kern="1200" dirty="0">
                <a:solidFill>
                  <a:schemeClr val="tx1"/>
                </a:solidFill>
                <a:effectLst/>
                <a:latin typeface="+mn-lt"/>
                <a:ea typeface="+mn-ea"/>
                <a:cs typeface="+mn-cs"/>
              </a:rPr>
              <a:t>Overskrifter som disse møder os tit i medierne.</a:t>
            </a:r>
            <a:r>
              <a:rPr lang="da-DK" sz="1200" kern="1200" baseline="0" dirty="0">
                <a:solidFill>
                  <a:schemeClr val="tx1"/>
                </a:solidFill>
                <a:effectLst/>
                <a:latin typeface="+mn-lt"/>
                <a:ea typeface="+mn-ea"/>
                <a:cs typeface="+mn-cs"/>
              </a:rPr>
              <a:t> </a:t>
            </a:r>
            <a:r>
              <a:rPr lang="da-DK" sz="1200" kern="1200" dirty="0">
                <a:solidFill>
                  <a:schemeClr val="tx1"/>
                </a:solidFill>
                <a:effectLst/>
                <a:latin typeface="+mn-lt"/>
                <a:ea typeface="+mn-ea"/>
                <a:cs typeface="+mn-cs"/>
              </a:rPr>
              <a:t>Danske unge drikker meget, og nogle unge begynder at eksperimentere med alkohol i en tidlig alder. Sammenlignet med vores europæiske naboer, drikker danske unge større mængder alkohol og mere fuldskabsorienteret end andre unge. </a:t>
            </a:r>
          </a:p>
          <a:p>
            <a:endParaRPr lang="da-DK" sz="1200" kern="1200" dirty="0">
              <a:solidFill>
                <a:schemeClr val="tx1"/>
              </a:solidFill>
              <a:effectLst/>
              <a:latin typeface="+mn-lt"/>
              <a:ea typeface="+mn-ea"/>
              <a:cs typeface="+mn-cs"/>
            </a:endParaRPr>
          </a:p>
        </p:txBody>
      </p:sp>
      <p:sp>
        <p:nvSpPr>
          <p:cNvPr id="4" name="Pladsholder til diasnummer 3"/>
          <p:cNvSpPr>
            <a:spLocks noGrp="1"/>
          </p:cNvSpPr>
          <p:nvPr>
            <p:ph type="sldNum" sz="quarter" idx="10"/>
          </p:nvPr>
        </p:nvSpPr>
        <p:spPr/>
        <p:txBody>
          <a:bodyPr/>
          <a:lstStyle/>
          <a:p>
            <a:fld id="{53C30B07-50AC-414F-882D-0795899BDB26}" type="slidenum">
              <a:rPr lang="da-DK" smtClean="0"/>
              <a:t>2</a:t>
            </a:fld>
            <a:endParaRPr lang="da-DK"/>
          </a:p>
        </p:txBody>
      </p:sp>
    </p:spTree>
    <p:extLst>
      <p:ext uri="{BB962C8B-B14F-4D97-AF65-F5344CB8AC3E}">
        <p14:creationId xmlns:p14="http://schemas.microsoft.com/office/powerpoint/2010/main" val="1600273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kern="1200" dirty="0">
                <a:solidFill>
                  <a:schemeClr val="tx1"/>
                </a:solidFill>
                <a:effectLst/>
                <a:latin typeface="+mn-lt"/>
                <a:ea typeface="+mn-ea"/>
                <a:cs typeface="+mn-cs"/>
              </a:rPr>
              <a:t>Efter en positiv udvikling</a:t>
            </a:r>
            <a:r>
              <a:rPr lang="da-DK" sz="1200" kern="1200" baseline="0" dirty="0">
                <a:solidFill>
                  <a:schemeClr val="tx1"/>
                </a:solidFill>
                <a:effectLst/>
                <a:latin typeface="+mn-lt"/>
                <a:ea typeface="+mn-ea"/>
                <a:cs typeface="+mn-cs"/>
              </a:rPr>
              <a:t> med et faldende alkoholforbrug blandt unge de seneste årtier, er danske unges alkoholforbrug desværre igen stigende.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kern="1200" baseline="0" dirty="0">
                <a:solidFill>
                  <a:schemeClr val="tx1"/>
                </a:solidFill>
                <a:effectLst/>
                <a:latin typeface="+mn-lt"/>
                <a:ea typeface="+mn-ea"/>
                <a:cs typeface="+mn-cs"/>
              </a:rPr>
              <a:t>27% af 15-årige drenge og 22% af 15-årige piger drikker ugentligt.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kern="1200" dirty="0">
              <a:solidFill>
                <a:schemeClr val="tx1"/>
              </a:solidFill>
              <a:effectLst/>
              <a:latin typeface="+mn-lt"/>
              <a:ea typeface="+mn-ea"/>
              <a:cs typeface="+mn-cs"/>
            </a:endParaRPr>
          </a:p>
          <a:p>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3</a:t>
            </a:fld>
            <a:endParaRPr lang="da-DK"/>
          </a:p>
        </p:txBody>
      </p:sp>
    </p:spTree>
    <p:extLst>
      <p:ext uri="{BB962C8B-B14F-4D97-AF65-F5344CB8AC3E}">
        <p14:creationId xmlns:p14="http://schemas.microsoft.com/office/powerpoint/2010/main" val="42104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171450" indent="-171450">
              <a:buFont typeface="Arial" panose="020B0604020202020204" pitchFamily="34" charset="0"/>
              <a:buChar char="•"/>
            </a:pPr>
            <a:r>
              <a:rPr lang="da-DK" sz="1200" u="none" baseline="0" dirty="0"/>
              <a:t>Figuren viser alderen for 15-åriges alkoholdebut.</a:t>
            </a:r>
          </a:p>
          <a:p>
            <a:pPr marL="171450" indent="-171450">
              <a:buFont typeface="Arial" panose="020B0604020202020204" pitchFamily="34" charset="0"/>
              <a:buChar char="•"/>
            </a:pPr>
            <a:r>
              <a:rPr lang="da-DK" dirty="0"/>
              <a:t>Den gennemsnitlige alder for alkoholdebut er 14,5 år, mens eleverne i gennemsnit er 15,1 år, når de er fulde første gang</a:t>
            </a:r>
            <a:r>
              <a:rPr lang="da-DK" sz="1200" u="none" baseline="0" dirty="0"/>
              <a:t>(Sundhedsstyrelsen/ESPAD 2020:39)</a:t>
            </a:r>
          </a:p>
          <a:p>
            <a:pPr marL="171450" indent="-171450">
              <a:buFont typeface="Arial" panose="020B0604020202020204" pitchFamily="34" charset="0"/>
              <a:buChar char="•"/>
            </a:pPr>
            <a:r>
              <a:rPr lang="da-DK" sz="1200" u="none" baseline="0" dirty="0"/>
              <a:t>Siden slutningen af 1990’erne er andelen, som har prøvet at drikke alkohol, faldet markant frem til 2014. De nyeste tal viser, at udviklingen for de 11-13-årige piger samt de 15-årige piger er sket en stigning i andelen, som har prøvet at drikke. For drengene er der sket en stigning for de 13 og 15-årige, men et fald for de 11-årige, som har prøvet at drikke (</a:t>
            </a:r>
            <a:r>
              <a:rPr lang="da-DK" sz="1200" u="none" baseline="0" dirty="0" err="1"/>
              <a:t>Skolebørnsundersøgelsen</a:t>
            </a:r>
            <a:r>
              <a:rPr lang="da-DK" sz="1200" u="none" baseline="0" dirty="0"/>
              <a:t> 2022).</a:t>
            </a:r>
          </a:p>
          <a:p>
            <a:pPr marL="171450" indent="-171450">
              <a:buFont typeface="Arial" panose="020B0604020202020204" pitchFamily="34" charset="0"/>
              <a:buChar char="•"/>
            </a:pPr>
            <a:r>
              <a:rPr lang="da-DK" sz="1200" u="none" baseline="0" dirty="0"/>
              <a:t>Forældre kan spille en væsentlig rolle i forhold til at udskyde unges alkoholdebut.</a:t>
            </a:r>
          </a:p>
        </p:txBody>
      </p:sp>
      <p:sp>
        <p:nvSpPr>
          <p:cNvPr id="4" name="Pladsholder til diasnummer 3"/>
          <p:cNvSpPr>
            <a:spLocks noGrp="1"/>
          </p:cNvSpPr>
          <p:nvPr>
            <p:ph type="sldNum" sz="quarter" idx="10"/>
          </p:nvPr>
        </p:nvSpPr>
        <p:spPr/>
        <p:txBody>
          <a:bodyPr/>
          <a:lstStyle/>
          <a:p>
            <a:fld id="{53C30B07-50AC-414F-882D-0795899BDB26}" type="slidenum">
              <a:rPr lang="da-DK" smtClean="0"/>
              <a:t>4</a:t>
            </a:fld>
            <a:endParaRPr lang="da-DK"/>
          </a:p>
        </p:txBody>
      </p:sp>
    </p:spTree>
    <p:extLst>
      <p:ext uri="{BB962C8B-B14F-4D97-AF65-F5344CB8AC3E}">
        <p14:creationId xmlns:p14="http://schemas.microsoft.com/office/powerpoint/2010/main" val="3601519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r>
              <a:rPr lang="da-DK" sz="1200" dirty="0">
                <a:solidFill>
                  <a:srgbClr val="C00000"/>
                </a:solidFill>
                <a:latin typeface="Century Gothic" panose="020B0502020202020204" pitchFamily="34" charset="0"/>
              </a:rPr>
              <a:t>Hvorfor er det en god ide at udskyde alkoholdebuten blandt unge?</a:t>
            </a:r>
          </a:p>
          <a:p>
            <a:pPr marL="171450" indent="-171450">
              <a:buFont typeface="Arial" panose="020B0604020202020204" pitchFamily="34" charset="0"/>
              <a:buChar char="•"/>
            </a:pPr>
            <a:r>
              <a:rPr lang="da-DK" dirty="0"/>
              <a:t>Danske unge starter tidligt med at drikke, har et højt alkoholforbrug og drikker mere orienteret sammenlignet med vores europæiske naboer</a:t>
            </a:r>
          </a:p>
          <a:p>
            <a:pPr marL="171450" indent="-171450">
              <a:buFont typeface="Arial" panose="020B0604020202020204" pitchFamily="34" charset="0"/>
              <a:buChar char="•"/>
            </a:pPr>
            <a:r>
              <a:rPr lang="da-DK" dirty="0"/>
              <a:t>Hvis</a:t>
            </a:r>
            <a:r>
              <a:rPr lang="da-DK" baseline="0" dirty="0"/>
              <a:t> man starter med at drikke tidligt, er der større</a:t>
            </a:r>
            <a:r>
              <a:rPr lang="da-DK" dirty="0"/>
              <a:t> risiko for får et stort alkoholforbrug senere i livet, end hvis man havde ventet</a:t>
            </a:r>
          </a:p>
          <a:p>
            <a:pPr marL="171450" indent="-171450">
              <a:buFont typeface="Arial" panose="020B0604020202020204" pitchFamily="34" charset="0"/>
              <a:buChar char="•"/>
            </a:pPr>
            <a:r>
              <a:rPr lang="da-DK" dirty="0"/>
              <a:t>Risikoen</a:t>
            </a:r>
            <a:r>
              <a:rPr lang="da-DK" baseline="0" dirty="0"/>
              <a:t> for</a:t>
            </a:r>
            <a:r>
              <a:rPr lang="da-DK" dirty="0"/>
              <a:t> ulykker, uønsket sex, vold, konflikter, nedsat indlæringsevne m.m. stiger med promillen</a:t>
            </a:r>
          </a:p>
          <a:p>
            <a:endParaRPr lang="da-DK" dirty="0"/>
          </a:p>
        </p:txBody>
      </p:sp>
      <p:sp>
        <p:nvSpPr>
          <p:cNvPr id="4" name="Pladsholder til diasnummer 3"/>
          <p:cNvSpPr>
            <a:spLocks noGrp="1"/>
          </p:cNvSpPr>
          <p:nvPr>
            <p:ph type="sldNum" sz="quarter" idx="10"/>
          </p:nvPr>
        </p:nvSpPr>
        <p:spPr/>
        <p:txBody>
          <a:bodyPr/>
          <a:lstStyle/>
          <a:p>
            <a:fld id="{C1B834BA-C004-4117-A668-2704DF8F6CB7}" type="slidenum">
              <a:rPr lang="da-DK" smtClean="0"/>
              <a:pPr/>
              <a:t>5</a:t>
            </a:fld>
            <a:endParaRPr lang="da-DK"/>
          </a:p>
        </p:txBody>
      </p:sp>
    </p:spTree>
    <p:extLst>
      <p:ext uri="{BB962C8B-B14F-4D97-AF65-F5344CB8AC3E}">
        <p14:creationId xmlns:p14="http://schemas.microsoft.com/office/powerpoint/2010/main" val="793539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800" dirty="0">
                <a:solidFill>
                  <a:srgbClr val="3B3B3B"/>
                </a:solidFill>
                <a:effectLst/>
                <a:latin typeface="Fighter Word" panose="00000500000000000000" pitchFamily="2" charset="0"/>
                <a:ea typeface="Times New Roman" panose="02020603050405020304" pitchFamily="18" charset="0"/>
                <a:cs typeface="Times New Roman" panose="02020603050405020304" pitchFamily="18" charset="0"/>
              </a:rPr>
              <a:t>Alkohol øger risikoen for ulykker, vold og fortrudte handlinger, og de negative konsekvenser af alkohol er meget udbredte blandt børn og unge. Fx er hver tredje 15-25-årige kommet til skade pga. alkohol. 4 % af 16-17-årige angiver sågar at have været på skadestuen pga. alkohol inden for det seneste år. De mest tragiske tilfælde ender i dødsfald; I gennemsnit er alkohol skyld i ét dødsfald hver måned blandt 15-25-årige. </a:t>
            </a:r>
            <a:endParaRPr lang="da-DK" b="0" i="0" dirty="0">
              <a:solidFill>
                <a:srgbClr val="000000"/>
              </a:solidFill>
              <a:effectLst/>
              <a:highlight>
                <a:srgbClr val="DFDFDF"/>
              </a:highlight>
              <a:latin typeface="Lato" panose="020F0502020204030203" pitchFamily="34" charset="0"/>
            </a:endParaRPr>
          </a:p>
          <a:p>
            <a:endParaRPr lang="da-DK" b="0" i="0" dirty="0">
              <a:solidFill>
                <a:srgbClr val="000000"/>
              </a:solidFill>
              <a:effectLst/>
              <a:highlight>
                <a:srgbClr val="DFDFDF"/>
              </a:highlight>
              <a:latin typeface="Lato" panose="020F0502020204030203" pitchFamily="34" charset="0"/>
            </a:endParaRPr>
          </a:p>
          <a:p>
            <a:r>
              <a:rPr lang="da-DK" b="0" i="0" dirty="0">
                <a:solidFill>
                  <a:srgbClr val="000000"/>
                </a:solidFill>
                <a:effectLst/>
                <a:highlight>
                  <a:srgbClr val="DFDFDF"/>
                </a:highlight>
                <a:latin typeface="Lato" panose="020F0502020204030203" pitchFamily="34" charset="0"/>
              </a:rPr>
              <a:t>Kilder: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200" dirty="0">
                <a:solidFill>
                  <a:srgbClr val="333333"/>
                </a:solidFill>
                <a:effectLst/>
                <a:highlight>
                  <a:srgbClr val="F4F4F4"/>
                </a:highlight>
                <a:latin typeface="Times New Roman" panose="02020603050405020304" pitchFamily="18" charset="0"/>
                <a:ea typeface="Arial" panose="020B0604020202020204" pitchFamily="34" charset="0"/>
                <a:cs typeface="Times New Roman" panose="02020603050405020304" pitchFamily="18" charset="0"/>
              </a:rPr>
              <a:t>Statens Institut for Folkesundhed, Syddansk Universitet, har lavet særanalyser til Kræftens Bekæmpelse, baseret på datamaterialet til Paragraf Alkohol. Her fremgår det, at 4 pct. af 15-24-årige inden for det seneste år har været på skadestuen på grund af alkohol. Via oplysninger fra Danmarks Statistik om antal unge i aldersgruppen 15-24 år, har Kræftens Bekæmpelse beregnet, at det svarer til cirka 30.000 skadestuekontakter pga. alkohol årligt blandt de 15-24-årige</a:t>
            </a:r>
            <a:r>
              <a:rPr lang="da-DK" sz="1200" dirty="0">
                <a:solidFill>
                  <a:srgbClr val="333333"/>
                </a:solidFill>
                <a:effectLst/>
                <a:highlight>
                  <a:srgbClr val="F4F4F4"/>
                </a:highlight>
                <a:latin typeface="Arial" panose="020B0604020202020204" pitchFamily="34" charset="0"/>
                <a:ea typeface="Arial" panose="020B0604020202020204" pitchFamily="34" charset="0"/>
                <a:cs typeface="Times New Roman" panose="02020603050405020304" pitchFamily="18" charset="0"/>
              </a:rPr>
              <a:t>. </a:t>
            </a:r>
            <a:r>
              <a:rPr lang="da-DK" sz="1200" dirty="0" err="1">
                <a:solidFill>
                  <a:srgbClr val="000000"/>
                </a:solidFill>
                <a:effectLst/>
                <a:highlight>
                  <a:srgbClr val="FFFFFF"/>
                </a:highlight>
                <a:latin typeface="Times New Roman" panose="02020603050405020304" pitchFamily="18" charset="0"/>
                <a:ea typeface="Arial" panose="020B0604020202020204" pitchFamily="34" charset="0"/>
                <a:cs typeface="Times New Roman" panose="02020603050405020304" pitchFamily="18" charset="0"/>
              </a:rPr>
              <a:t>Pisinger</a:t>
            </a:r>
            <a:r>
              <a:rPr lang="da-DK" sz="1200" dirty="0">
                <a:solidFill>
                  <a:srgbClr val="000000"/>
                </a:solidFill>
                <a:effectLst/>
                <a:highlight>
                  <a:srgbClr val="FFFFFF"/>
                </a:highlight>
                <a:latin typeface="Times New Roman" panose="02020603050405020304" pitchFamily="18" charset="0"/>
                <a:ea typeface="Arial" panose="020B0604020202020204" pitchFamily="34" charset="0"/>
                <a:cs typeface="Times New Roman" panose="02020603050405020304" pitchFamily="18" charset="0"/>
              </a:rPr>
              <a:t>, V., Kjeldsen, A. H., &amp; Tolstrup, J. (2023). </a:t>
            </a:r>
            <a:r>
              <a:rPr lang="da-DK" sz="1200" i="1" dirty="0">
                <a:solidFill>
                  <a:srgbClr val="000000"/>
                </a:solidFill>
                <a:effectLst/>
                <a:highlight>
                  <a:srgbClr val="FFFFFF"/>
                </a:highlight>
                <a:latin typeface="Times New Roman" panose="02020603050405020304" pitchFamily="18" charset="0"/>
                <a:ea typeface="Arial" panose="020B0604020202020204" pitchFamily="34" charset="0"/>
                <a:cs typeface="Times New Roman" panose="02020603050405020304" pitchFamily="18" charset="0"/>
              </a:rPr>
              <a:t>§ALKOHOL: En undersøgelse af unges alkoholforbrug, oplevelse af tilgængelighed og holdninger til alkohol</a:t>
            </a:r>
            <a:r>
              <a:rPr lang="da-DK" sz="1200" dirty="0">
                <a:solidFill>
                  <a:srgbClr val="000000"/>
                </a:solidFill>
                <a:effectLst/>
                <a:highlight>
                  <a:srgbClr val="FFFFFF"/>
                </a:highlight>
                <a:latin typeface="Times New Roman" panose="02020603050405020304" pitchFamily="18" charset="0"/>
                <a:ea typeface="Arial" panose="020B0604020202020204" pitchFamily="34" charset="0"/>
                <a:cs typeface="Times New Roman" panose="02020603050405020304" pitchFamily="18" charset="0"/>
              </a:rPr>
              <a:t>. https://www.sdu.dk/da/sif/rapporter/2023/paragraf_alkohol</a:t>
            </a:r>
            <a:endParaRPr lang="da-DK" sz="1200" dirty="0">
              <a:effectLst/>
              <a:latin typeface="Times New Roman" panose="02020603050405020304" pitchFamily="18" charset="0"/>
              <a:ea typeface="Arial" panose="020B0604020202020204" pitchFamily="34" charset="0"/>
              <a:cs typeface="Times New Roman" panose="02020603050405020304" pitchFamily="18" charset="0"/>
            </a:endParaRPr>
          </a:p>
          <a:p>
            <a:endParaRPr lang="da-DK" dirty="0"/>
          </a:p>
        </p:txBody>
      </p:sp>
      <p:sp>
        <p:nvSpPr>
          <p:cNvPr id="4" name="Pladsholder til slidenummer 3"/>
          <p:cNvSpPr>
            <a:spLocks noGrp="1"/>
          </p:cNvSpPr>
          <p:nvPr>
            <p:ph type="sldNum" sz="quarter" idx="10"/>
          </p:nvPr>
        </p:nvSpPr>
        <p:spPr/>
        <p:txBody>
          <a:bodyPr/>
          <a:lstStyle/>
          <a:p>
            <a:fld id="{21F1F2F9-8FAC-4A39-B965-CE0393BE5522}" type="slidenum">
              <a:rPr lang="da-DK" smtClean="0"/>
              <a:t>6</a:t>
            </a:fld>
            <a:endParaRPr lang="da-DK"/>
          </a:p>
        </p:txBody>
      </p:sp>
    </p:spTree>
    <p:extLst>
      <p:ext uri="{BB962C8B-B14F-4D97-AF65-F5344CB8AC3E}">
        <p14:creationId xmlns:p14="http://schemas.microsoft.com/office/powerpoint/2010/main" val="3854545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0" indent="0">
              <a:buNone/>
            </a:pPr>
            <a:r>
              <a:rPr lang="da-DK" dirty="0"/>
              <a:t>Alkohol har en række sundhedsmæssige konsekvenser for kroppen:</a:t>
            </a:r>
            <a:endParaRPr lang="da-DK" baseline="0" dirty="0"/>
          </a:p>
          <a:p>
            <a:pPr marL="0" indent="0">
              <a:buFontTx/>
              <a:buNone/>
            </a:pPr>
            <a:endParaRPr lang="da-DK" dirty="0"/>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dirty="0">
                <a:solidFill>
                  <a:srgbClr val="3B3B3B"/>
                </a:solidFill>
                <a:effectLst/>
                <a:highlight>
                  <a:srgbClr val="FFFFFF"/>
                </a:highlight>
                <a:latin typeface="Fighter" panose="00000500000000000000" pitchFamily="50" charset="0"/>
                <a:ea typeface="Times New Roman" panose="02020603050405020304" pitchFamily="18" charset="0"/>
                <a:cs typeface="Arial" panose="020B0604020202020204" pitchFamily="34" charset="0"/>
              </a:rPr>
              <a:t>Hvert år kan vi forebygge over 1.000 kræfttilfælde i Danmark, hvis vi skruer ned for alkoholforbruget</a:t>
            </a:r>
            <a:endParaRPr lang="da-DK" sz="1800" dirty="0">
              <a:solidFill>
                <a:srgbClr val="3B3B3B"/>
              </a:solidFill>
              <a:effectLst/>
              <a:highlight>
                <a:srgbClr val="FFFFFF"/>
              </a:highlight>
              <a:latin typeface="Fighter Word" panose="00000500000000000000" pitchFamily="2" charset="0"/>
              <a:ea typeface="Times New Roman" panose="02020603050405020304" pitchFamily="18" charset="0"/>
              <a:cs typeface="Times New Roman" panose="02020603050405020304" pitchFamily="18" charset="0"/>
            </a:endParaRPr>
          </a:p>
          <a:p>
            <a:pPr marL="0" indent="0">
              <a:buFontTx/>
              <a:buNone/>
            </a:pPr>
            <a:endParaRPr lang="da-DK" dirty="0"/>
          </a:p>
          <a:p>
            <a:pPr marL="0" indent="0">
              <a:buFontTx/>
              <a:buNone/>
            </a:pPr>
            <a:r>
              <a:rPr lang="da-DK" b="0" i="0" dirty="0">
                <a:solidFill>
                  <a:srgbClr val="000000"/>
                </a:solidFill>
                <a:effectLst/>
                <a:highlight>
                  <a:srgbClr val="FFFFFF"/>
                </a:highlight>
                <a:latin typeface="Lato" panose="020F0502020204030203" pitchFamily="34" charset="0"/>
              </a:rPr>
              <a:t>På langt sigt øger alkohol risikoen for mere end 200 tilstande og sygdomme - herunder kræft.</a:t>
            </a:r>
            <a:endParaRPr lang="da-DK" dirty="0"/>
          </a:p>
        </p:txBody>
      </p:sp>
      <p:sp>
        <p:nvSpPr>
          <p:cNvPr id="4" name="Pladsholder til diasnummer 3"/>
          <p:cNvSpPr>
            <a:spLocks noGrp="1"/>
          </p:cNvSpPr>
          <p:nvPr>
            <p:ph type="sldNum" sz="quarter" idx="10"/>
          </p:nvPr>
        </p:nvSpPr>
        <p:spPr/>
        <p:txBody>
          <a:bodyPr/>
          <a:lstStyle/>
          <a:p>
            <a:fld id="{53C30B07-50AC-414F-882D-0795899BDB26}" type="slidenum">
              <a:rPr lang="da-DK" smtClean="0"/>
              <a:t>7</a:t>
            </a:fld>
            <a:endParaRPr lang="da-DK"/>
          </a:p>
        </p:txBody>
      </p:sp>
    </p:spTree>
    <p:extLst>
      <p:ext uri="{BB962C8B-B14F-4D97-AF65-F5344CB8AC3E}">
        <p14:creationId xmlns:p14="http://schemas.microsoft.com/office/powerpoint/2010/main" val="4173079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r>
              <a:rPr lang="da-DK" dirty="0"/>
              <a:t>Alkohol er et organisk opløsningsmiddel, som forgifter hjernen og opløser fedt. Og da hjernen består af fedt, er det skadeligt at drikke meget alkohol.</a:t>
            </a:r>
            <a:br>
              <a:rPr lang="da-DK" dirty="0"/>
            </a:br>
            <a:r>
              <a:rPr lang="da-DK" dirty="0"/>
              <a:t>Hjernen er ikke færdigudviklet, før man er i starten af 20’erne. Det kan derfor være særligt skadeligt at drikke alkohol, når hjernen stadig er under udvikling. </a:t>
            </a:r>
          </a:p>
          <a:p>
            <a:endParaRPr lang="da-DK" dirty="0"/>
          </a:p>
          <a:p>
            <a:pPr marL="0" marR="0" indent="0" algn="l" defTabSz="914400" rtl="0" eaLnBrk="1" fontAlgn="auto" latinLnBrk="0" hangingPunct="1">
              <a:lnSpc>
                <a:spcPct val="100000"/>
              </a:lnSpc>
              <a:spcBef>
                <a:spcPts val="0"/>
              </a:spcBef>
              <a:spcAft>
                <a:spcPts val="0"/>
              </a:spcAft>
              <a:buClrTx/>
              <a:buSzTx/>
              <a:buFontTx/>
              <a:buNone/>
              <a:tabLst/>
              <a:defRPr/>
            </a:pPr>
            <a:r>
              <a:rPr lang="da-DK" dirty="0"/>
              <a:t>Den del af hjernen, der udvikles sidst, er pandelapperne. De er med til at adskille mennesket fra dyret, og det er her centrene for selvkontrol, risikovurdering, rationel tænkning og sociale færdigheder ligger. Unges hjerner er dårligere rustet end voksnes hjerner til at foretage selvkontrol og risikovurdering. Derfor kommer unge lettere galt af sted, når de indtager alkohol. Samtidig kan det være et problem at lære nye ting, da indlæringscentret bliver påvirket, hvis man har et højt alkoholforbrug.</a:t>
            </a:r>
          </a:p>
        </p:txBody>
      </p:sp>
      <p:sp>
        <p:nvSpPr>
          <p:cNvPr id="4" name="Pladsholder til diasnummer 3"/>
          <p:cNvSpPr>
            <a:spLocks noGrp="1"/>
          </p:cNvSpPr>
          <p:nvPr>
            <p:ph type="sldNum" sz="quarter" idx="10"/>
          </p:nvPr>
        </p:nvSpPr>
        <p:spPr/>
        <p:txBody>
          <a:bodyPr/>
          <a:lstStyle/>
          <a:p>
            <a:fld id="{6505E71F-1C08-4BE2-A583-0EA86090A1C3}" type="slidenum">
              <a:rPr lang="da-DK" smtClean="0"/>
              <a:t>8</a:t>
            </a:fld>
            <a:endParaRPr lang="da-DK"/>
          </a:p>
        </p:txBody>
      </p:sp>
    </p:spTree>
    <p:extLst>
      <p:ext uri="{BB962C8B-B14F-4D97-AF65-F5344CB8AC3E}">
        <p14:creationId xmlns:p14="http://schemas.microsoft.com/office/powerpoint/2010/main" val="3393551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1371600" y="1143000"/>
            <a:ext cx="4114800" cy="3086100"/>
          </a:xfrm>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i="0" dirty="0"/>
              <a:t>Læge og hjerneforsker</a:t>
            </a:r>
            <a:r>
              <a:rPr lang="da-DK" i="0" baseline="0" dirty="0"/>
              <a:t> Troels Kjær fortæller i videoen om, hvordan alkohol påvirker kroppen og hjernen hos unge </a:t>
            </a:r>
            <a:endParaRPr lang="da-DK" i="0" dirty="0"/>
          </a:p>
          <a:p>
            <a:endParaRPr lang="da-DK" dirty="0"/>
          </a:p>
          <a:p>
            <a:r>
              <a:rPr lang="da-DK" i="1" dirty="0"/>
              <a:t>Vælg fuldskærmsvisning</a:t>
            </a:r>
          </a:p>
          <a:p>
            <a:r>
              <a:rPr lang="da-DK" i="1" dirty="0"/>
              <a:t>Klik på videoen</a:t>
            </a:r>
            <a:r>
              <a:rPr lang="da-DK" i="1" baseline="0" dirty="0"/>
              <a:t> på </a:t>
            </a:r>
            <a:r>
              <a:rPr lang="da-DK" i="1" baseline="0" dirty="0" err="1"/>
              <a:t>sliden</a:t>
            </a:r>
            <a:endParaRPr lang="da-DK" i="1" baseline="0" dirty="0"/>
          </a:p>
          <a:p>
            <a:r>
              <a:rPr lang="da-DK" i="1" baseline="0" dirty="0"/>
              <a:t>Videoen vil afspilles via </a:t>
            </a:r>
            <a:r>
              <a:rPr lang="da-DK" i="1" baseline="0" dirty="0" err="1"/>
              <a:t>youtube</a:t>
            </a:r>
            <a:r>
              <a:rPr lang="da-DK" i="1" baseline="0" dirty="0"/>
              <a:t> i webbrowser</a:t>
            </a:r>
          </a:p>
          <a:p>
            <a:r>
              <a:rPr lang="da-DK" i="1" baseline="0" dirty="0"/>
              <a:t>Internetforbindelse kræves</a:t>
            </a:r>
            <a:endParaRPr lang="da-DK" i="1" dirty="0"/>
          </a:p>
          <a:p>
            <a:endParaRPr lang="da-DK" dirty="0"/>
          </a:p>
          <a:p>
            <a:endParaRPr lang="da-DK" dirty="0"/>
          </a:p>
          <a:p>
            <a:r>
              <a:rPr lang="da-DK" dirty="0">
                <a:hlinkClick r:id="rId3"/>
              </a:rPr>
              <a:t>http://www.youtube.com/watch?v=0tFerQ0dSPs</a:t>
            </a:r>
            <a:r>
              <a:rPr lang="da-DK" dirty="0"/>
              <a:t> </a:t>
            </a:r>
          </a:p>
        </p:txBody>
      </p:sp>
      <p:sp>
        <p:nvSpPr>
          <p:cNvPr id="4" name="Pladsholder til diasnummer 3"/>
          <p:cNvSpPr>
            <a:spLocks noGrp="1"/>
          </p:cNvSpPr>
          <p:nvPr>
            <p:ph type="sldNum" sz="quarter" idx="10"/>
          </p:nvPr>
        </p:nvSpPr>
        <p:spPr/>
        <p:txBody>
          <a:bodyPr/>
          <a:lstStyle/>
          <a:p>
            <a:fld id="{6505E71F-1C08-4BE2-A583-0EA86090A1C3}" type="slidenum">
              <a:rPr lang="da-DK" smtClean="0"/>
              <a:t>9</a:t>
            </a:fld>
            <a:endParaRPr lang="da-DK"/>
          </a:p>
        </p:txBody>
      </p:sp>
    </p:spTree>
    <p:extLst>
      <p:ext uri="{BB962C8B-B14F-4D97-AF65-F5344CB8AC3E}">
        <p14:creationId xmlns:p14="http://schemas.microsoft.com/office/powerpoint/2010/main" val="3764481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122363"/>
            <a:ext cx="6858000" cy="2387600"/>
          </a:xfrm>
        </p:spPr>
        <p:txBody>
          <a:bodyPr anchor="b"/>
          <a:lstStyle>
            <a:lvl1pPr algn="ctr">
              <a:defRPr sz="6000"/>
            </a:lvl1pPr>
          </a:lstStyle>
          <a:p>
            <a:r>
              <a:rPr lang="da-DK"/>
              <a:t>Klik for at redigere i master</a:t>
            </a:r>
          </a:p>
        </p:txBody>
      </p:sp>
      <p:sp>
        <p:nvSpPr>
          <p:cNvPr id="3" name="Undertitel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i master</a:t>
            </a:r>
          </a:p>
        </p:txBody>
      </p:sp>
    </p:spTree>
    <p:extLst>
      <p:ext uri="{BB962C8B-B14F-4D97-AF65-F5344CB8AC3E}">
        <p14:creationId xmlns:p14="http://schemas.microsoft.com/office/powerpoint/2010/main" val="3054004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F6776205-D0A5-4885-B58E-E49CBB568375}" type="datetimeFigureOut">
              <a:rPr lang="da-DK" smtClean="0"/>
              <a:t>12-06-2024</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839631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543675" y="365125"/>
            <a:ext cx="1971675" cy="5811838"/>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628650" y="365125"/>
            <a:ext cx="5762625" cy="5811838"/>
          </a:xfrm>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F6776205-D0A5-4885-B58E-E49CBB568375}" type="datetimeFigureOut">
              <a:rPr lang="da-DK" smtClean="0"/>
              <a:t>12-06-2024</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1439818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dholds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endParaRPr lang="da-DK" dirty="0"/>
          </a:p>
        </p:txBody>
      </p:sp>
      <p:sp>
        <p:nvSpPr>
          <p:cNvPr id="3" name="Pladsholder til indhold 2">
            <a:extLst>
              <a:ext uri="{FF2B5EF4-FFF2-40B4-BE49-F238E27FC236}">
                <a16:creationId xmlns:a16="http://schemas.microsoft.com/office/drawing/2014/main" id="{2C7A9D76-9BB2-024B-B235-03196D05C4C9}"/>
              </a:ext>
            </a:extLst>
          </p:cNvPr>
          <p:cNvSpPr>
            <a:spLocks noGrp="1"/>
          </p:cNvSpPr>
          <p:nvPr>
            <p:ph idx="1"/>
          </p:nvPr>
        </p:nvSpPr>
        <p:spPr/>
        <p:txBody>
          <a:bodyPr>
            <a:normAutofit/>
          </a:bodyPr>
          <a:lstStyle>
            <a:lvl1pPr>
              <a:defRPr sz="1200"/>
            </a:lvl1pPr>
            <a:lvl2pPr>
              <a:defRPr sz="1125"/>
            </a:lvl2pPr>
            <a:lvl3pPr>
              <a:defRPr sz="1050"/>
            </a:lvl3pPr>
            <a:lvl4pPr>
              <a:defRPr sz="1050"/>
            </a:lvl4pPr>
            <a:lvl5pPr>
              <a:defRPr sz="1050"/>
            </a:lvl5p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952500" y="6083301"/>
            <a:ext cx="637540" cy="431800"/>
          </a:xfrm>
        </p:spPr>
        <p:txBody>
          <a:bodyPr/>
          <a:lstStyle/>
          <a:p>
            <a:fld id="{83BDE002-4D08-984E-9A17-29A299F2E8E5}" type="datetimeFigureOut">
              <a:rPr lang="da-DK" smtClean="0"/>
              <a:t>12-06-2024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359569" y="914400"/>
            <a:ext cx="8424863" cy="355600"/>
          </a:xfrm>
        </p:spPr>
        <p:txBody>
          <a:bodyPr>
            <a:normAutofit/>
          </a:bodyPr>
          <a:lstStyle>
            <a:lvl1pPr marL="0" indent="0">
              <a:buNone/>
              <a:defRPr sz="15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Tree>
    <p:extLst>
      <p:ext uri="{BB962C8B-B14F-4D97-AF65-F5344CB8AC3E}">
        <p14:creationId xmlns:p14="http://schemas.microsoft.com/office/powerpoint/2010/main" val="211956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idx="1"/>
          </p:nvPr>
        </p:nvSpPr>
        <p:spPr/>
        <p:txBody>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dato 3"/>
          <p:cNvSpPr>
            <a:spLocks noGrp="1"/>
          </p:cNvSpPr>
          <p:nvPr>
            <p:ph type="dt" sz="half" idx="10"/>
          </p:nvPr>
        </p:nvSpPr>
        <p:spPr/>
        <p:txBody>
          <a:bodyPr/>
          <a:lstStyle/>
          <a:p>
            <a:fld id="{F6776205-D0A5-4885-B58E-E49CBB568375}" type="datetimeFigureOut">
              <a:rPr lang="da-DK" smtClean="0"/>
              <a:t>12-06-2024</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89C81070-DA8F-4B98-944A-66AA566CAADB}" type="slidenum">
              <a:rPr lang="da-DK" smtClean="0"/>
              <a:t>‹nr.›</a:t>
            </a:fld>
            <a:endParaRPr lang="da-DK"/>
          </a:p>
        </p:txBody>
      </p:sp>
      <p:sp>
        <p:nvSpPr>
          <p:cNvPr id="7" name="Tekstfelt 6"/>
          <p:cNvSpPr txBox="1"/>
          <p:nvPr userDrawn="1"/>
        </p:nvSpPr>
        <p:spPr>
          <a:xfrm>
            <a:off x="3429000" y="6385023"/>
            <a:ext cx="2286000" cy="307777"/>
          </a:xfrm>
          <a:prstGeom prst="rect">
            <a:avLst/>
          </a:prstGeom>
          <a:noFill/>
        </p:spPr>
        <p:txBody>
          <a:bodyPr wrap="square" rtlCol="0">
            <a:spAutoFit/>
          </a:bodyPr>
          <a:lstStyle/>
          <a:p>
            <a:pPr algn="ctr"/>
            <a:r>
              <a:rPr lang="da-DK" sz="1400" dirty="0">
                <a:solidFill>
                  <a:schemeClr val="bg1">
                    <a:lumMod val="50000"/>
                  </a:schemeClr>
                </a:solidFill>
              </a:rPr>
              <a:t>www.alkoholdning.dk</a:t>
            </a:r>
          </a:p>
        </p:txBody>
      </p:sp>
    </p:spTree>
    <p:extLst>
      <p:ext uri="{BB962C8B-B14F-4D97-AF65-F5344CB8AC3E}">
        <p14:creationId xmlns:p14="http://schemas.microsoft.com/office/powerpoint/2010/main" val="238669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8"/>
            <a:ext cx="7886700" cy="2852737"/>
          </a:xfrm>
        </p:spPr>
        <p:txBody>
          <a:bodyPr anchor="b"/>
          <a:lstStyle>
            <a:lvl1pPr>
              <a:defRPr sz="6000"/>
            </a:lvl1pPr>
          </a:lstStyle>
          <a:p>
            <a:r>
              <a:rPr lang="da-DK"/>
              <a:t>Klik for at redigere i master</a:t>
            </a:r>
          </a:p>
        </p:txBody>
      </p:sp>
      <p:sp>
        <p:nvSpPr>
          <p:cNvPr id="3" name="Pladsholder til tekst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i master</a:t>
            </a:r>
          </a:p>
        </p:txBody>
      </p:sp>
      <p:sp>
        <p:nvSpPr>
          <p:cNvPr id="4" name="Pladsholder til dato 3"/>
          <p:cNvSpPr>
            <a:spLocks noGrp="1"/>
          </p:cNvSpPr>
          <p:nvPr>
            <p:ph type="dt" sz="half" idx="10"/>
          </p:nvPr>
        </p:nvSpPr>
        <p:spPr/>
        <p:txBody>
          <a:bodyPr/>
          <a:lstStyle/>
          <a:p>
            <a:fld id="{F6776205-D0A5-4885-B58E-E49CBB568375}" type="datetimeFigureOut">
              <a:rPr lang="da-DK" smtClean="0"/>
              <a:t>12-06-2024</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2951889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sz="half" idx="1"/>
          </p:nvPr>
        </p:nvSpPr>
        <p:spPr>
          <a:xfrm>
            <a:off x="628650" y="1825625"/>
            <a:ext cx="3867150" cy="435133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p:cNvSpPr>
            <a:spLocks noGrp="1"/>
          </p:cNvSpPr>
          <p:nvPr>
            <p:ph sz="half" idx="2"/>
          </p:nvPr>
        </p:nvSpPr>
        <p:spPr>
          <a:xfrm>
            <a:off x="4648200" y="1825625"/>
            <a:ext cx="3867150" cy="435133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p:cNvSpPr>
            <a:spLocks noGrp="1"/>
          </p:cNvSpPr>
          <p:nvPr>
            <p:ph type="dt" sz="half" idx="10"/>
          </p:nvPr>
        </p:nvSpPr>
        <p:spPr/>
        <p:txBody>
          <a:bodyPr/>
          <a:lstStyle/>
          <a:p>
            <a:fld id="{F6776205-D0A5-4885-B58E-E49CBB568375}" type="datetimeFigureOut">
              <a:rPr lang="da-DK" smtClean="0"/>
              <a:t>12-06-2024</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439322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630238" y="365125"/>
            <a:ext cx="7886700" cy="1325563"/>
          </a:xfrm>
        </p:spPr>
        <p:txBody>
          <a:bodyPr/>
          <a:lstStyle/>
          <a:p>
            <a:r>
              <a:rPr lang="da-DK"/>
              <a:t>Klik for at redigere i master</a:t>
            </a:r>
          </a:p>
        </p:txBody>
      </p:sp>
      <p:sp>
        <p:nvSpPr>
          <p:cNvPr id="3" name="Pladsholder til tekst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4" name="Pladsholder til indhold 3"/>
          <p:cNvSpPr>
            <a:spLocks noGrp="1"/>
          </p:cNvSpPr>
          <p:nvPr>
            <p:ph sz="half" idx="2"/>
          </p:nvPr>
        </p:nvSpPr>
        <p:spPr>
          <a:xfrm>
            <a:off x="630238" y="2505075"/>
            <a:ext cx="3868737" cy="368458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6" name="Pladsholder til indhold 5"/>
          <p:cNvSpPr>
            <a:spLocks noGrp="1"/>
          </p:cNvSpPr>
          <p:nvPr>
            <p:ph sz="quarter" idx="4"/>
          </p:nvPr>
        </p:nvSpPr>
        <p:spPr>
          <a:xfrm>
            <a:off x="4629150" y="2505075"/>
            <a:ext cx="3887788" cy="368458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p:cNvSpPr>
            <a:spLocks noGrp="1"/>
          </p:cNvSpPr>
          <p:nvPr>
            <p:ph type="dt" sz="half" idx="10"/>
          </p:nvPr>
        </p:nvSpPr>
        <p:spPr/>
        <p:txBody>
          <a:bodyPr/>
          <a:lstStyle/>
          <a:p>
            <a:fld id="{F6776205-D0A5-4885-B58E-E49CBB568375}" type="datetimeFigureOut">
              <a:rPr lang="da-DK" smtClean="0"/>
              <a:t>12-06-2024</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slidenummer 8"/>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3142243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dato 2"/>
          <p:cNvSpPr>
            <a:spLocks noGrp="1"/>
          </p:cNvSpPr>
          <p:nvPr>
            <p:ph type="dt" sz="half" idx="10"/>
          </p:nvPr>
        </p:nvSpPr>
        <p:spPr/>
        <p:txBody>
          <a:bodyPr/>
          <a:lstStyle/>
          <a:p>
            <a:fld id="{F6776205-D0A5-4885-B58E-E49CBB568375}" type="datetimeFigureOut">
              <a:rPr lang="da-DK" smtClean="0"/>
              <a:t>12-06-2024</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slidenummer 4"/>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719760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F6776205-D0A5-4885-B58E-E49CBB568375}" type="datetimeFigureOut">
              <a:rPr lang="da-DK" smtClean="0"/>
              <a:t>12-06-2024</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slidenummer 3"/>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2541934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nchor="b"/>
          <a:lstStyle>
            <a:lvl1pPr>
              <a:defRPr sz="3200"/>
            </a:lvl1pPr>
          </a:lstStyle>
          <a:p>
            <a:r>
              <a:rPr lang="da-DK"/>
              <a:t>Klik for at redigere i master</a:t>
            </a:r>
          </a:p>
        </p:txBody>
      </p:sp>
      <p:sp>
        <p:nvSpPr>
          <p:cNvPr id="3" name="Pladsholder til indhold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i master</a:t>
            </a:r>
          </a:p>
        </p:txBody>
      </p:sp>
      <p:sp>
        <p:nvSpPr>
          <p:cNvPr id="5" name="Pladsholder til dato 4"/>
          <p:cNvSpPr>
            <a:spLocks noGrp="1"/>
          </p:cNvSpPr>
          <p:nvPr>
            <p:ph type="dt" sz="half" idx="10"/>
          </p:nvPr>
        </p:nvSpPr>
        <p:spPr/>
        <p:txBody>
          <a:bodyPr/>
          <a:lstStyle/>
          <a:p>
            <a:fld id="{F6776205-D0A5-4885-B58E-E49CBB568375}" type="datetimeFigureOut">
              <a:rPr lang="da-DK" smtClean="0"/>
              <a:t>12-06-2024</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3432182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nchor="b"/>
          <a:lstStyle>
            <a:lvl1pPr>
              <a:defRPr sz="3200"/>
            </a:lvl1pPr>
          </a:lstStyle>
          <a:p>
            <a:r>
              <a:rPr lang="da-DK"/>
              <a:t>Klik for at redigere i master</a:t>
            </a:r>
          </a:p>
        </p:txBody>
      </p:sp>
      <p:sp>
        <p:nvSpPr>
          <p:cNvPr id="3" name="Pladsholder til billed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i master</a:t>
            </a:r>
          </a:p>
        </p:txBody>
      </p:sp>
      <p:sp>
        <p:nvSpPr>
          <p:cNvPr id="5" name="Pladsholder til dato 4"/>
          <p:cNvSpPr>
            <a:spLocks noGrp="1"/>
          </p:cNvSpPr>
          <p:nvPr>
            <p:ph type="dt" sz="half" idx="10"/>
          </p:nvPr>
        </p:nvSpPr>
        <p:spPr/>
        <p:txBody>
          <a:bodyPr/>
          <a:lstStyle/>
          <a:p>
            <a:fld id="{F6776205-D0A5-4885-B58E-E49CBB568375}" type="datetimeFigureOut">
              <a:rPr lang="da-DK" smtClean="0"/>
              <a:t>12-06-2024</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89C81070-DA8F-4B98-944A-66AA566CAADB}" type="slidenum">
              <a:rPr lang="da-DK" smtClean="0"/>
              <a:t>‹nr.›</a:t>
            </a:fld>
            <a:endParaRPr lang="da-DK"/>
          </a:p>
        </p:txBody>
      </p:sp>
    </p:spTree>
    <p:extLst>
      <p:ext uri="{BB962C8B-B14F-4D97-AF65-F5344CB8AC3E}">
        <p14:creationId xmlns:p14="http://schemas.microsoft.com/office/powerpoint/2010/main" val="3365338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da-DK"/>
              <a:t>Klik for at redigere i master</a:t>
            </a:r>
          </a:p>
        </p:txBody>
      </p:sp>
      <p:sp>
        <p:nvSpPr>
          <p:cNvPr id="3" name="Pladsholder til tekst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776205-D0A5-4885-B58E-E49CBB568375}" type="datetimeFigureOut">
              <a:rPr lang="da-DK" smtClean="0"/>
              <a:t>12-06-2024</a:t>
            </a:fld>
            <a:endParaRPr lang="da-DK"/>
          </a:p>
        </p:txBody>
      </p:sp>
      <p:sp>
        <p:nvSpPr>
          <p:cNvPr id="5" name="Pladsholder til sidefod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a-DK" dirty="0"/>
              <a:t>WWW.FULDAFLIV.DK</a:t>
            </a:r>
          </a:p>
        </p:txBody>
      </p:sp>
      <p:sp>
        <p:nvSpPr>
          <p:cNvPr id="6" name="Pladsholder til slidenumm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C81070-DA8F-4B98-944A-66AA566CAADB}" type="slidenum">
              <a:rPr lang="da-DK" smtClean="0"/>
              <a:t>‹nr.›</a:t>
            </a:fld>
            <a:endParaRPr lang="da-DK"/>
          </a:p>
        </p:txBody>
      </p:sp>
    </p:spTree>
    <p:extLst>
      <p:ext uri="{BB962C8B-B14F-4D97-AF65-F5344CB8AC3E}">
        <p14:creationId xmlns:p14="http://schemas.microsoft.com/office/powerpoint/2010/main" val="2904609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fuldafliv.dk/"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hyperlink" Target="http://www.alkoholdning.dk/"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alkoholdning.dk/"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0tFerQ0dSP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titel 2"/>
          <p:cNvSpPr>
            <a:spLocks noGrp="1"/>
          </p:cNvSpPr>
          <p:nvPr>
            <p:ph type="subTitle" idx="1"/>
          </p:nvPr>
        </p:nvSpPr>
        <p:spPr>
          <a:xfrm>
            <a:off x="851785" y="4296257"/>
            <a:ext cx="7607209" cy="620911"/>
          </a:xfrm>
        </p:spPr>
        <p:txBody>
          <a:bodyPr>
            <a:noAutofit/>
          </a:bodyPr>
          <a:lstStyle/>
          <a:p>
            <a:r>
              <a:rPr lang="da-DK" sz="3200" dirty="0"/>
              <a:t>Oplæg til forældremøde om unge og alkohol</a:t>
            </a:r>
          </a:p>
        </p:txBody>
      </p:sp>
      <p:pic>
        <p:nvPicPr>
          <p:cNvPr id="5" name="Bille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4798" y="5579029"/>
            <a:ext cx="662646" cy="599032"/>
          </a:xfrm>
          <a:prstGeom prst="rect">
            <a:avLst/>
          </a:prstGeom>
        </p:spPr>
      </p:pic>
      <p:pic>
        <p:nvPicPr>
          <p:cNvPr id="6" name="Billed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1443" y="5579029"/>
            <a:ext cx="875678" cy="612974"/>
          </a:xfrm>
          <a:prstGeom prst="rect">
            <a:avLst/>
          </a:prstGeom>
        </p:spPr>
      </p:pic>
      <p:pic>
        <p:nvPicPr>
          <p:cNvPr id="8" name="Billed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5121" y="5855630"/>
            <a:ext cx="1075964" cy="169189"/>
          </a:xfrm>
          <a:prstGeom prst="rect">
            <a:avLst/>
          </a:prstGeom>
        </p:spPr>
      </p:pic>
      <p:pic>
        <p:nvPicPr>
          <p:cNvPr id="2" name="Billed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051" y="458462"/>
            <a:ext cx="6162675" cy="3514725"/>
          </a:xfrm>
          <a:prstGeom prst="rect">
            <a:avLst/>
          </a:prstGeom>
        </p:spPr>
      </p:pic>
    </p:spTree>
    <p:extLst>
      <p:ext uri="{BB962C8B-B14F-4D97-AF65-F5344CB8AC3E}">
        <p14:creationId xmlns:p14="http://schemas.microsoft.com/office/powerpoint/2010/main" val="3904939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rotWithShape="1">
          <a:blip r:embed="rId3"/>
          <a:srcRect l="3612" t="5138" r="3269" b="12892"/>
          <a:stretch/>
        </p:blipFill>
        <p:spPr>
          <a:xfrm>
            <a:off x="2040731" y="1168725"/>
            <a:ext cx="5230100" cy="2877460"/>
          </a:xfrm>
          <a:prstGeom prst="rect">
            <a:avLst/>
          </a:prstGeom>
        </p:spPr>
      </p:pic>
      <p:sp>
        <p:nvSpPr>
          <p:cNvPr id="2" name="Titel 1"/>
          <p:cNvSpPr>
            <a:spLocks noGrp="1"/>
          </p:cNvSpPr>
          <p:nvPr>
            <p:ph type="title"/>
          </p:nvPr>
        </p:nvSpPr>
        <p:spPr>
          <a:xfrm>
            <a:off x="0" y="-40218"/>
            <a:ext cx="7886700" cy="1325563"/>
          </a:xfrm>
        </p:spPr>
        <p:txBody>
          <a:bodyPr>
            <a:normAutofit/>
          </a:bodyPr>
          <a:lstStyle/>
          <a:p>
            <a:r>
              <a:rPr lang="da-DK" dirty="0">
                <a:solidFill>
                  <a:srgbClr val="C00000"/>
                </a:solidFill>
                <a:latin typeface="Century Gothic" panose="020B0502020202020204" pitchFamily="34" charset="0"/>
              </a:rPr>
              <a:t>Sociale overdrivelser</a:t>
            </a:r>
          </a:p>
        </p:txBody>
      </p:sp>
      <p:sp>
        <p:nvSpPr>
          <p:cNvPr id="12" name="Tekstboks 11"/>
          <p:cNvSpPr txBox="1"/>
          <p:nvPr/>
        </p:nvSpPr>
        <p:spPr>
          <a:xfrm>
            <a:off x="193007" y="4250545"/>
            <a:ext cx="8925548" cy="2123658"/>
          </a:xfrm>
          <a:prstGeom prst="rect">
            <a:avLst/>
          </a:prstGeom>
          <a:noFill/>
        </p:spPr>
        <p:txBody>
          <a:bodyPr wrap="square" rtlCol="0">
            <a:spAutoFit/>
          </a:bodyPr>
          <a:lstStyle/>
          <a:p>
            <a:pPr marL="214313" indent="-214313">
              <a:buFont typeface="Arial" panose="020B0604020202020204" pitchFamily="34" charset="0"/>
              <a:buChar char="•"/>
            </a:pPr>
            <a:r>
              <a:rPr lang="da-DK" dirty="0">
                <a:latin typeface="Fighter" panose="00000500000000000000" pitchFamily="50" charset="0"/>
              </a:rPr>
              <a:t>Mange unge tror, at andre unge drikker mere og tidligere, end de egentlig gør</a:t>
            </a:r>
          </a:p>
          <a:p>
            <a:pPr marL="214313" indent="-214313">
              <a:buFont typeface="Arial" panose="020B0604020202020204" pitchFamily="34" charset="0"/>
              <a:buChar char="•"/>
            </a:pPr>
            <a:endParaRPr lang="da-DK" dirty="0">
              <a:latin typeface="Fighter" panose="00000500000000000000" pitchFamily="50" charset="0"/>
            </a:endParaRPr>
          </a:p>
          <a:p>
            <a:pPr marL="214313" indent="-214313">
              <a:buFont typeface="Arial" panose="020B0604020202020204" pitchFamily="34" charset="0"/>
              <a:buChar char="•"/>
            </a:pPr>
            <a:r>
              <a:rPr lang="da-DK" dirty="0">
                <a:latin typeface="Fighter" panose="00000500000000000000" pitchFamily="50" charset="0"/>
              </a:rPr>
              <a:t>Faktum er, at flertallet af unge </a:t>
            </a:r>
            <a:r>
              <a:rPr lang="da-DK" u="sng" dirty="0">
                <a:latin typeface="Fighter" panose="00000500000000000000" pitchFamily="50" charset="0"/>
              </a:rPr>
              <a:t>ikke</a:t>
            </a:r>
            <a:r>
              <a:rPr lang="da-DK" dirty="0">
                <a:latin typeface="Fighter" panose="00000500000000000000" pitchFamily="50" charset="0"/>
              </a:rPr>
              <a:t> drikker over lavrisiko-genstandsgrænserne </a:t>
            </a:r>
            <a:r>
              <a:rPr lang="da-DK" sz="1200" dirty="0">
                <a:latin typeface="Fighter" panose="00000500000000000000" pitchFamily="50" charset="0"/>
              </a:rPr>
              <a:t>(Intet alkoholforbrug er helt risikofrit for helbredet. Men man kan minimere sin helbredsrisiko, hvis man følger genstandsgrænsen, som er højst 10 genstande om ugen og maksimalt 4 genstande på samme dag)</a:t>
            </a:r>
          </a:p>
          <a:p>
            <a:pPr marL="214313" indent="-214313">
              <a:buFont typeface="Arial" panose="020B0604020202020204" pitchFamily="34" charset="0"/>
              <a:buChar char="•"/>
            </a:pPr>
            <a:endParaRPr lang="da-DK" dirty="0">
              <a:latin typeface="Fighter" panose="00000500000000000000" pitchFamily="50" charset="0"/>
            </a:endParaRPr>
          </a:p>
          <a:p>
            <a:pPr marL="214313" indent="-214313">
              <a:buFont typeface="Arial" panose="020B0604020202020204" pitchFamily="34" charset="0"/>
              <a:buChar char="•"/>
            </a:pPr>
            <a:r>
              <a:rPr lang="da-DK" dirty="0">
                <a:latin typeface="Fighter" panose="00000500000000000000" pitchFamily="50" charset="0"/>
              </a:rPr>
              <a:t>Sociale overdrivelser om alkohol og fester kan føre til et øget alkoholforbrug, fordi man som ung gerne vil passe ind i ens billede af, hvad de andre gør</a:t>
            </a:r>
          </a:p>
        </p:txBody>
      </p:sp>
    </p:spTree>
    <p:extLst>
      <p:ext uri="{BB962C8B-B14F-4D97-AF65-F5344CB8AC3E}">
        <p14:creationId xmlns:p14="http://schemas.microsoft.com/office/powerpoint/2010/main" val="2368564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led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1511" y="2862113"/>
            <a:ext cx="1170459" cy="2696966"/>
          </a:xfrm>
          <a:prstGeom prst="rect">
            <a:avLst/>
          </a:prstGeom>
        </p:spPr>
      </p:pic>
      <p:sp>
        <p:nvSpPr>
          <p:cNvPr id="2" name="Titel 1"/>
          <p:cNvSpPr>
            <a:spLocks noGrp="1"/>
          </p:cNvSpPr>
          <p:nvPr>
            <p:ph type="title"/>
          </p:nvPr>
        </p:nvSpPr>
        <p:spPr>
          <a:xfrm>
            <a:off x="952338" y="220450"/>
            <a:ext cx="7239324" cy="1343304"/>
          </a:xfrm>
        </p:spPr>
        <p:txBody>
          <a:bodyPr>
            <a:normAutofit/>
          </a:bodyPr>
          <a:lstStyle/>
          <a:p>
            <a:pPr algn="ctr"/>
            <a:r>
              <a:rPr lang="da-DK" dirty="0">
                <a:solidFill>
                  <a:srgbClr val="C00000"/>
                </a:solidFill>
                <a:latin typeface="Century Gothic" panose="020B0502020202020204" pitchFamily="34" charset="0"/>
              </a:rPr>
              <a:t>Forældres indflydelse</a:t>
            </a:r>
          </a:p>
        </p:txBody>
      </p:sp>
      <p:sp>
        <p:nvSpPr>
          <p:cNvPr id="10" name="Tekstboks 11"/>
          <p:cNvSpPr txBox="1"/>
          <p:nvPr/>
        </p:nvSpPr>
        <p:spPr>
          <a:xfrm>
            <a:off x="156452" y="1860075"/>
            <a:ext cx="5352287" cy="4401205"/>
          </a:xfrm>
          <a:prstGeom prst="rect">
            <a:avLst/>
          </a:prstGeom>
          <a:noFill/>
        </p:spPr>
        <p:txBody>
          <a:bodyPr wrap="square" rtlCol="0">
            <a:spAutoFit/>
          </a:bodyPr>
          <a:lstStyle/>
          <a:p>
            <a:pPr marL="214313" indent="-214313">
              <a:buFont typeface="Arial" panose="020B0604020202020204" pitchFamily="34" charset="0"/>
              <a:buChar char="•"/>
            </a:pPr>
            <a:r>
              <a:rPr lang="da-DK" sz="2000" dirty="0">
                <a:latin typeface="Fighter" panose="00000500000000000000" pitchFamily="50" charset="0"/>
              </a:rPr>
              <a:t>Forældre er rollemodeller for deres børn ift. alkohol</a:t>
            </a:r>
          </a:p>
          <a:p>
            <a:endParaRPr lang="da-DK" sz="2000" dirty="0">
              <a:latin typeface="Fighter" panose="00000500000000000000" pitchFamily="50" charset="0"/>
            </a:endParaRPr>
          </a:p>
          <a:p>
            <a:pPr marL="214313" indent="-214313">
              <a:buFont typeface="Arial" panose="020B0604020202020204" pitchFamily="34" charset="0"/>
              <a:buChar char="•"/>
            </a:pPr>
            <a:r>
              <a:rPr lang="da-DK" sz="2000" dirty="0">
                <a:latin typeface="Fighter" panose="00000500000000000000" pitchFamily="50" charset="0"/>
              </a:rPr>
              <a:t>Unge navigerer efter den alkoholkultur, som de møder derhjemme og de rammer, som forældre opstiller</a:t>
            </a:r>
          </a:p>
          <a:p>
            <a:pPr marL="214313" indent="-214313">
              <a:buFont typeface="Arial" panose="020B0604020202020204" pitchFamily="34" charset="0"/>
              <a:buChar char="•"/>
            </a:pPr>
            <a:endParaRPr lang="da-DK" sz="2000" dirty="0">
              <a:latin typeface="Fighter" panose="00000500000000000000" pitchFamily="50" charset="0"/>
            </a:endParaRPr>
          </a:p>
          <a:p>
            <a:pPr marL="214313" indent="-214313">
              <a:buFont typeface="Arial" panose="020B0604020202020204" pitchFamily="34" charset="0"/>
              <a:buChar char="•"/>
            </a:pPr>
            <a:r>
              <a:rPr lang="da-DK" sz="2000" dirty="0">
                <a:latin typeface="Fighter" panose="00000500000000000000" pitchFamily="50" charset="0"/>
              </a:rPr>
              <a:t>Unge lytter mere til deres forældre, end man lige tror</a:t>
            </a:r>
          </a:p>
          <a:p>
            <a:pPr marL="214313" indent="-214313">
              <a:buFont typeface="Arial" panose="020B0604020202020204" pitchFamily="34" charset="0"/>
              <a:buChar char="•"/>
            </a:pPr>
            <a:endParaRPr lang="da-DK" sz="2000" dirty="0">
              <a:latin typeface="Fighter" panose="00000500000000000000" pitchFamily="50" charset="0"/>
            </a:endParaRPr>
          </a:p>
          <a:p>
            <a:pPr marL="214313" indent="-214313">
              <a:buFont typeface="Arial" panose="020B0604020202020204" pitchFamily="34" charset="0"/>
              <a:buChar char="•"/>
            </a:pPr>
            <a:r>
              <a:rPr lang="da-DK" sz="2000" dirty="0">
                <a:latin typeface="Fighter" panose="00000500000000000000" pitchFamily="50" charset="0"/>
              </a:rPr>
              <a:t>Kun 14 % af hjemmeboende 15-20-årige synes dårligt om, at deres forældre blander sig i deres alkoholvaner</a:t>
            </a:r>
          </a:p>
          <a:p>
            <a:pPr marL="214313" indent="-214313">
              <a:buFont typeface="Arial" panose="020B0604020202020204" pitchFamily="34" charset="0"/>
              <a:buChar char="•"/>
            </a:pPr>
            <a:endParaRPr lang="da-DK" sz="2000" dirty="0"/>
          </a:p>
        </p:txBody>
      </p:sp>
      <p:pic>
        <p:nvPicPr>
          <p:cNvPr id="11" name="Billed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4795" y="2548258"/>
            <a:ext cx="1312753" cy="3024840"/>
          </a:xfrm>
          <a:prstGeom prst="rect">
            <a:avLst/>
          </a:prstGeom>
        </p:spPr>
      </p:pic>
      <p:pic>
        <p:nvPicPr>
          <p:cNvPr id="5" name="Billed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97958" y="2598730"/>
            <a:ext cx="1313143" cy="3025739"/>
          </a:xfrm>
          <a:prstGeom prst="rect">
            <a:avLst/>
          </a:prstGeom>
        </p:spPr>
      </p:pic>
    </p:spTree>
    <p:extLst>
      <p:ext uri="{BB962C8B-B14F-4D97-AF65-F5344CB8AC3E}">
        <p14:creationId xmlns:p14="http://schemas.microsoft.com/office/powerpoint/2010/main" val="1434372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5746" y="-174166"/>
            <a:ext cx="7239324" cy="1343304"/>
          </a:xfrm>
        </p:spPr>
        <p:txBody>
          <a:bodyPr>
            <a:normAutofit/>
          </a:bodyPr>
          <a:lstStyle/>
          <a:p>
            <a:pPr algn="ctr"/>
            <a:r>
              <a:rPr lang="da-DK" dirty="0">
                <a:solidFill>
                  <a:srgbClr val="C00000"/>
                </a:solidFill>
                <a:latin typeface="Century Gothic" panose="020B0502020202020204" pitchFamily="34" charset="0"/>
              </a:rPr>
              <a:t>Hvad har betydning?</a:t>
            </a:r>
          </a:p>
        </p:txBody>
      </p:sp>
      <p:sp>
        <p:nvSpPr>
          <p:cNvPr id="10" name="Tekstboks 11"/>
          <p:cNvSpPr txBox="1"/>
          <p:nvPr/>
        </p:nvSpPr>
        <p:spPr>
          <a:xfrm>
            <a:off x="3327925" y="1400246"/>
            <a:ext cx="5816075" cy="5447645"/>
          </a:xfrm>
          <a:prstGeom prst="rect">
            <a:avLst/>
          </a:prstGeom>
          <a:noFill/>
        </p:spPr>
        <p:txBody>
          <a:bodyPr wrap="square" rtlCol="0">
            <a:spAutoFit/>
          </a:bodyPr>
          <a:lstStyle/>
          <a:p>
            <a:pPr marL="342900" indent="-342900">
              <a:buFont typeface="Arial" panose="020B0604020202020204" pitchFamily="34" charset="0"/>
              <a:buChar char="•"/>
              <a:defRPr/>
            </a:pPr>
            <a:r>
              <a:rPr lang="da-DK" dirty="0">
                <a:latin typeface="Fighter" panose="00000500000000000000" pitchFamily="50" charset="0"/>
              </a:rPr>
              <a:t>Unge trives bedst med tydelige rammer udstukket fra forældrenes side</a:t>
            </a:r>
          </a:p>
          <a:p>
            <a:pPr marL="342900" indent="-342900">
              <a:buFont typeface="Arial" panose="020B0604020202020204" pitchFamily="34" charset="0"/>
              <a:buChar char="•"/>
              <a:defRPr/>
            </a:pPr>
            <a:endParaRPr lang="da-DK" dirty="0">
              <a:latin typeface="Fighter" panose="00000500000000000000" pitchFamily="50" charset="0"/>
            </a:endParaRPr>
          </a:p>
          <a:p>
            <a:pPr marL="342900" indent="-342900">
              <a:buFont typeface="Arial" panose="020B0604020202020204" pitchFamily="34" charset="0"/>
              <a:buChar char="•"/>
              <a:defRPr/>
            </a:pPr>
            <a:r>
              <a:rPr lang="da-DK" dirty="0">
                <a:latin typeface="Fighter" panose="00000500000000000000" pitchFamily="50" charset="0"/>
              </a:rPr>
              <a:t>Unge, der har aftaler med deres forældre om alkohol, drikker mindre end unge, som ikke har aftaler med deres forældre om alkohol</a:t>
            </a:r>
          </a:p>
          <a:p>
            <a:pPr marL="342900" indent="-342900">
              <a:buFont typeface="Arial" panose="020B0604020202020204" pitchFamily="34" charset="0"/>
              <a:buChar char="•"/>
              <a:defRPr/>
            </a:pPr>
            <a:endParaRPr lang="da-DK" dirty="0">
              <a:latin typeface="Fighter" panose="00000500000000000000" pitchFamily="50" charset="0"/>
            </a:endParaRPr>
          </a:p>
          <a:p>
            <a:pPr marL="342900" indent="-342900">
              <a:buFont typeface="Arial" panose="020B0604020202020204" pitchFamily="34" charset="0"/>
              <a:buChar char="•"/>
              <a:defRPr/>
            </a:pPr>
            <a:r>
              <a:rPr lang="da-DK" dirty="0">
                <a:latin typeface="Fighter" panose="00000500000000000000" pitchFamily="50" charset="0"/>
              </a:rPr>
              <a:t>Unge, hvis forældre har et højt alkoholforbrug og er synligt fulde foran deres børn risikerer at påvirke deres børns alkoholforbrug i en negativ retning</a:t>
            </a:r>
          </a:p>
          <a:p>
            <a:pPr marL="342900" indent="-342900">
              <a:buFont typeface="Arial" panose="020B0604020202020204" pitchFamily="34" charset="0"/>
              <a:buChar char="•"/>
              <a:defRPr/>
            </a:pPr>
            <a:endParaRPr lang="da-DK" dirty="0">
              <a:latin typeface="Fighter" panose="00000500000000000000" pitchFamily="50" charset="0"/>
            </a:endParaRPr>
          </a:p>
          <a:p>
            <a:pPr marL="342900" indent="-342900">
              <a:buFont typeface="Arial" panose="020B0604020202020204" pitchFamily="34" charset="0"/>
              <a:buChar char="•"/>
              <a:defRPr/>
            </a:pPr>
            <a:r>
              <a:rPr lang="da-DK" dirty="0">
                <a:latin typeface="Fighter" panose="00000500000000000000" pitchFamily="50" charset="0"/>
              </a:rPr>
              <a:t>Jo lettere tilgængeligheden til alkohol er for unge, jo større er risikoen for at normalisere og udvikle et stort alkoholforbrug – undgå derfor at servere alkohol for unge</a:t>
            </a:r>
          </a:p>
          <a:p>
            <a:pPr marL="342900" indent="-342900">
              <a:buFont typeface="Arial" panose="020B0604020202020204" pitchFamily="34" charset="0"/>
              <a:buChar char="•"/>
              <a:defRPr/>
            </a:pPr>
            <a:endParaRPr lang="da-DK" sz="2000" dirty="0"/>
          </a:p>
          <a:p>
            <a:pPr marL="342900" indent="-342900">
              <a:buFont typeface="Arial" panose="020B0604020202020204" pitchFamily="34" charset="0"/>
              <a:buChar char="•"/>
              <a:defRPr/>
            </a:pPr>
            <a:endParaRPr lang="da-DK" sz="2000" dirty="0"/>
          </a:p>
          <a:p>
            <a:pPr marL="214313" indent="-214313">
              <a:buFont typeface="Arial" panose="020B0604020202020204" pitchFamily="34" charset="0"/>
              <a:buChar char="•"/>
            </a:pPr>
            <a:endParaRPr lang="da-DK" sz="2000" dirty="0"/>
          </a:p>
        </p:txBody>
      </p:sp>
      <p:pic>
        <p:nvPicPr>
          <p:cNvPr id="3" name="Billed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713" y="1400246"/>
            <a:ext cx="2561889" cy="4511157"/>
          </a:xfrm>
          <a:prstGeom prst="rect">
            <a:avLst/>
          </a:prstGeom>
        </p:spPr>
      </p:pic>
    </p:spTree>
    <p:extLst>
      <p:ext uri="{BB962C8B-B14F-4D97-AF65-F5344CB8AC3E}">
        <p14:creationId xmlns:p14="http://schemas.microsoft.com/office/powerpoint/2010/main" val="3443883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3647" y="0"/>
            <a:ext cx="7886700" cy="1325563"/>
          </a:xfrm>
        </p:spPr>
        <p:txBody>
          <a:bodyPr/>
          <a:lstStyle/>
          <a:p>
            <a:r>
              <a:rPr lang="da-DK" dirty="0">
                <a:solidFill>
                  <a:srgbClr val="C00000"/>
                </a:solidFill>
                <a:latin typeface="Century Gothic" panose="020B0502020202020204" pitchFamily="34" charset="0"/>
              </a:rPr>
              <a:t>Overholder unge aftalerne?</a:t>
            </a:r>
            <a:endParaRPr lang="da-DK" dirty="0"/>
          </a:p>
        </p:txBody>
      </p:sp>
      <p:pic>
        <p:nvPicPr>
          <p:cNvPr id="4" name="Billede 3">
            <a:extLst>
              <a:ext uri="{FF2B5EF4-FFF2-40B4-BE49-F238E27FC236}">
                <a16:creationId xmlns:a16="http://schemas.microsoft.com/office/drawing/2014/main" id="{F2AE14C0-21D0-D2CE-3E85-583BCB79F0F2}"/>
              </a:ext>
            </a:extLst>
          </p:cNvPr>
          <p:cNvPicPr>
            <a:picLocks noChangeAspect="1"/>
          </p:cNvPicPr>
          <p:nvPr/>
        </p:nvPicPr>
        <p:blipFill>
          <a:blip r:embed="rId3"/>
          <a:stretch>
            <a:fillRect/>
          </a:stretch>
        </p:blipFill>
        <p:spPr>
          <a:xfrm>
            <a:off x="203647" y="1055328"/>
            <a:ext cx="8947099" cy="5419791"/>
          </a:xfrm>
          <a:prstGeom prst="rect">
            <a:avLst/>
          </a:prstGeom>
        </p:spPr>
      </p:pic>
    </p:spTree>
    <p:extLst>
      <p:ext uri="{BB962C8B-B14F-4D97-AF65-F5344CB8AC3E}">
        <p14:creationId xmlns:p14="http://schemas.microsoft.com/office/powerpoint/2010/main" val="1830173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tekst 2"/>
          <p:cNvSpPr>
            <a:spLocks noGrp="1"/>
          </p:cNvSpPr>
          <p:nvPr>
            <p:ph type="body" idx="1"/>
          </p:nvPr>
        </p:nvSpPr>
        <p:spPr/>
        <p:txBody>
          <a:bodyPr/>
          <a:lstStyle/>
          <a:p>
            <a:endParaRPr lang="da-DK"/>
          </a:p>
        </p:txBody>
      </p:sp>
      <p:sp>
        <p:nvSpPr>
          <p:cNvPr id="5" name="Pladsholder til tekst 4"/>
          <p:cNvSpPr>
            <a:spLocks noGrp="1"/>
          </p:cNvSpPr>
          <p:nvPr>
            <p:ph type="body" sz="quarter" idx="3"/>
          </p:nvPr>
        </p:nvSpPr>
        <p:spPr/>
        <p:txBody>
          <a:bodyPr/>
          <a:lstStyle/>
          <a:p>
            <a:endParaRPr lang="da-DK"/>
          </a:p>
        </p:txBody>
      </p:sp>
      <p:pic>
        <p:nvPicPr>
          <p:cNvPr id="7" name="Billede 6"/>
          <p:cNvPicPr>
            <a:picLocks noChangeAspect="1"/>
          </p:cNvPicPr>
          <p:nvPr/>
        </p:nvPicPr>
        <p:blipFill rotWithShape="1">
          <a:blip r:embed="rId3"/>
          <a:srcRect l="3600" t="10038" r="20951" b="15334"/>
          <a:stretch/>
        </p:blipFill>
        <p:spPr>
          <a:xfrm>
            <a:off x="187553" y="697998"/>
            <a:ext cx="8883193" cy="5491665"/>
          </a:xfrm>
          <a:prstGeom prst="rect">
            <a:avLst/>
          </a:prstGeom>
        </p:spPr>
      </p:pic>
    </p:spTree>
    <p:extLst>
      <p:ext uri="{BB962C8B-B14F-4D97-AF65-F5344CB8AC3E}">
        <p14:creationId xmlns:p14="http://schemas.microsoft.com/office/powerpoint/2010/main" val="1824586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8140" y="463138"/>
            <a:ext cx="7992094" cy="1770884"/>
          </a:xfrm>
        </p:spPr>
        <p:txBody>
          <a:bodyPr>
            <a:normAutofit/>
          </a:bodyPr>
          <a:lstStyle/>
          <a:p>
            <a:pPr algn="ctr"/>
            <a:r>
              <a:rPr lang="da-DK" dirty="0">
                <a:solidFill>
                  <a:srgbClr val="C00000"/>
                </a:solidFill>
                <a:latin typeface="Century Gothic" panose="020B0502020202020204" pitchFamily="34" charset="0"/>
              </a:rPr>
              <a:t>Hvad kan man gøre som </a:t>
            </a:r>
            <a:r>
              <a:rPr lang="da-DK" sz="4900" dirty="0">
                <a:solidFill>
                  <a:srgbClr val="C00000"/>
                </a:solidFill>
                <a:latin typeface="Century Gothic" panose="020B0502020202020204" pitchFamily="34" charset="0"/>
              </a:rPr>
              <a:t>forælder</a:t>
            </a:r>
            <a:r>
              <a:rPr lang="da-DK" dirty="0">
                <a:solidFill>
                  <a:srgbClr val="C00000"/>
                </a:solidFill>
                <a:latin typeface="Century Gothic" panose="020B0502020202020204" pitchFamily="34" charset="0"/>
              </a:rPr>
              <a:t>?</a:t>
            </a:r>
          </a:p>
        </p:txBody>
      </p:sp>
      <p:sp>
        <p:nvSpPr>
          <p:cNvPr id="3" name="Pladsholder til indhold 2"/>
          <p:cNvSpPr>
            <a:spLocks noGrp="1"/>
          </p:cNvSpPr>
          <p:nvPr>
            <p:ph idx="1"/>
          </p:nvPr>
        </p:nvSpPr>
        <p:spPr>
          <a:xfrm>
            <a:off x="1485900" y="2402887"/>
            <a:ext cx="6172200" cy="3048986"/>
          </a:xfrm>
        </p:spPr>
        <p:txBody>
          <a:bodyPr>
            <a:normAutofit/>
          </a:bodyPr>
          <a:lstStyle/>
          <a:p>
            <a:pPr marL="0" indent="0">
              <a:buNone/>
            </a:pPr>
            <a:endParaRPr lang="da-DK" dirty="0"/>
          </a:p>
          <a:p>
            <a:endParaRPr lang="da-DK" dirty="0"/>
          </a:p>
        </p:txBody>
      </p:sp>
      <p:pic>
        <p:nvPicPr>
          <p:cNvPr id="4" name="Billede 3"/>
          <p:cNvPicPr>
            <a:picLocks noChangeAspect="1"/>
          </p:cNvPicPr>
          <p:nvPr/>
        </p:nvPicPr>
        <p:blipFill rotWithShape="1">
          <a:blip r:embed="rId3">
            <a:biLevel thresh="75000"/>
          </a:blip>
          <a:srcRect l="13620" t="37679" r="32485" b="38879"/>
          <a:stretch/>
        </p:blipFill>
        <p:spPr>
          <a:xfrm>
            <a:off x="558140" y="2703731"/>
            <a:ext cx="8080757" cy="2196761"/>
          </a:xfrm>
          <a:prstGeom prst="rect">
            <a:avLst/>
          </a:prstGeom>
        </p:spPr>
      </p:pic>
    </p:spTree>
    <p:extLst>
      <p:ext uri="{BB962C8B-B14F-4D97-AF65-F5344CB8AC3E}">
        <p14:creationId xmlns:p14="http://schemas.microsoft.com/office/powerpoint/2010/main" val="4228979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10945" y="2449076"/>
            <a:ext cx="2374583" cy="2626358"/>
          </a:xfrm>
        </p:spPr>
        <p:txBody>
          <a:bodyPr anchor="t">
            <a:normAutofit fontScale="90000"/>
          </a:bodyPr>
          <a:lstStyle/>
          <a:p>
            <a:pPr algn="ctr"/>
            <a:r>
              <a:rPr lang="da-DK" sz="1800" dirty="0">
                <a:latin typeface="+mn-lt"/>
              </a:rPr>
              <a:t>Afklar hvad din holdning er til dit barns forhold til alkohol</a:t>
            </a:r>
            <a:br>
              <a:rPr lang="da-DK" sz="1800" dirty="0">
                <a:latin typeface="+mn-lt"/>
              </a:rPr>
            </a:br>
            <a:br>
              <a:rPr lang="da-DK" sz="1800" dirty="0">
                <a:latin typeface="+mn-lt"/>
              </a:rPr>
            </a:br>
            <a:r>
              <a:rPr lang="da-DK" sz="1800" dirty="0">
                <a:latin typeface="+mn-lt"/>
              </a:rPr>
              <a:t>- Hvornår synes du, at er det er ok, at dit barn begynder at drikke?</a:t>
            </a:r>
            <a:br>
              <a:rPr lang="da-DK" sz="1800" dirty="0">
                <a:latin typeface="+mn-lt"/>
              </a:rPr>
            </a:br>
            <a:r>
              <a:rPr lang="da-DK" sz="1800" dirty="0">
                <a:latin typeface="+mn-lt"/>
              </a:rPr>
              <a:t> </a:t>
            </a:r>
            <a:br>
              <a:rPr lang="da-DK" sz="1800" dirty="0">
                <a:latin typeface="+mn-lt"/>
              </a:rPr>
            </a:br>
            <a:r>
              <a:rPr lang="da-DK" sz="1800" dirty="0">
                <a:latin typeface="+mn-lt"/>
              </a:rPr>
              <a:t>- Hvor meget må han/hun drikke, og i hvilke situationer?</a:t>
            </a:r>
            <a:br>
              <a:rPr lang="da-DK" sz="1800" dirty="0">
                <a:latin typeface="+mn-lt"/>
              </a:rPr>
            </a:br>
            <a:br>
              <a:rPr lang="da-DK" sz="1300" i="1" dirty="0">
                <a:latin typeface="+mn-lt"/>
              </a:rPr>
            </a:br>
            <a:r>
              <a:rPr lang="da-DK" sz="1800" dirty="0">
                <a:latin typeface="+mn-lt"/>
              </a:rPr>
              <a:t>Når du selv er afklaret om din holdning, er det lettere at give klare svar</a:t>
            </a:r>
            <a:br>
              <a:rPr lang="da-DK" sz="1800" dirty="0">
                <a:latin typeface="+mn-lt"/>
              </a:rPr>
            </a:br>
            <a:br>
              <a:rPr lang="da-DK" sz="1800" dirty="0">
                <a:latin typeface="+mn-lt"/>
              </a:rPr>
            </a:br>
            <a:r>
              <a:rPr lang="da-DK" sz="1800" dirty="0">
                <a:latin typeface="+mn-lt"/>
              </a:rPr>
              <a:t>Test din holdning på </a:t>
            </a:r>
            <a:r>
              <a:rPr lang="da-DK" sz="1800" dirty="0">
                <a:latin typeface="+mn-lt"/>
                <a:hlinkClick r:id="rId3"/>
              </a:rPr>
              <a:t>www.alkoholdning.dk</a:t>
            </a:r>
            <a:br>
              <a:rPr lang="da-DK" sz="1200" dirty="0"/>
            </a:br>
            <a:br>
              <a:rPr lang="da-DK" sz="1200" dirty="0"/>
            </a:br>
            <a:br>
              <a:rPr lang="da-DK" sz="1200" dirty="0"/>
            </a:br>
            <a:r>
              <a:rPr lang="da-DK" sz="1200" dirty="0"/>
              <a:t> </a:t>
            </a:r>
            <a:br>
              <a:rPr lang="da-DK" sz="1200" dirty="0"/>
            </a:br>
            <a:br>
              <a:rPr lang="da-DK" sz="1200" dirty="0"/>
            </a:br>
            <a:br>
              <a:rPr lang="da-DK" sz="1200" dirty="0"/>
            </a:br>
            <a:endParaRPr lang="da-DK" sz="1200" dirty="0"/>
          </a:p>
        </p:txBody>
      </p:sp>
      <p:sp>
        <p:nvSpPr>
          <p:cNvPr id="5" name="Titel 1"/>
          <p:cNvSpPr txBox="1">
            <a:spLocks/>
          </p:cNvSpPr>
          <p:nvPr/>
        </p:nvSpPr>
        <p:spPr>
          <a:xfrm>
            <a:off x="3597593" y="3071337"/>
            <a:ext cx="2594610" cy="994172"/>
          </a:xfrm>
          <a:prstGeom prst="rect">
            <a:avLst/>
          </a:prstGeom>
        </p:spPr>
        <p:txBody>
          <a:bodyPr vert="horz" lIns="68580" tIns="34290" rIns="68580" bIns="34290" rtlCol="0" anchor="t">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da-DK" sz="1200" dirty="0"/>
            </a:br>
            <a:br>
              <a:rPr lang="da-DK" sz="1200" dirty="0"/>
            </a:br>
            <a:br>
              <a:rPr lang="da-DK" sz="1200" dirty="0"/>
            </a:br>
            <a:endParaRPr lang="da-DK" sz="1200" dirty="0"/>
          </a:p>
        </p:txBody>
      </p:sp>
      <p:sp>
        <p:nvSpPr>
          <p:cNvPr id="6" name="Rektangel 5"/>
          <p:cNvSpPr/>
          <p:nvPr/>
        </p:nvSpPr>
        <p:spPr>
          <a:xfrm>
            <a:off x="3548724" y="2449076"/>
            <a:ext cx="2280285" cy="3539430"/>
          </a:xfrm>
          <a:prstGeom prst="rect">
            <a:avLst/>
          </a:prstGeom>
        </p:spPr>
        <p:txBody>
          <a:bodyPr wrap="square">
            <a:spAutoFit/>
          </a:bodyPr>
          <a:lstStyle/>
          <a:p>
            <a:pPr algn="ctr"/>
            <a:r>
              <a:rPr lang="da-DK" sz="1400" dirty="0"/>
              <a:t>Tal med dit barn og oprethold en løbende dialog om alkohol </a:t>
            </a:r>
          </a:p>
          <a:p>
            <a:pPr algn="ctr"/>
            <a:endParaRPr lang="da-DK" sz="1400" dirty="0"/>
          </a:p>
          <a:p>
            <a:pPr marL="214313" indent="-214313" algn="ctr">
              <a:buFontTx/>
              <a:buChar char="-"/>
            </a:pPr>
            <a:r>
              <a:rPr lang="da-DK" sz="1400" dirty="0"/>
              <a:t>Hvilke erfaringer har dit barn med alkohol?</a:t>
            </a:r>
          </a:p>
          <a:p>
            <a:pPr marL="214313" indent="-214313" algn="ctr">
              <a:buFontTx/>
              <a:buChar char="-"/>
            </a:pPr>
            <a:endParaRPr lang="da-DK" sz="1400" dirty="0"/>
          </a:p>
          <a:p>
            <a:pPr marL="214313" indent="-214313" algn="ctr">
              <a:buFontTx/>
              <a:buChar char="-"/>
            </a:pPr>
            <a:r>
              <a:rPr lang="da-DK" sz="1400" dirty="0"/>
              <a:t>Hvad er dine forventninger til, hvornår han/hun begynder at drikke og hvor meget?</a:t>
            </a:r>
          </a:p>
          <a:p>
            <a:pPr algn="ctr"/>
            <a:endParaRPr lang="da-DK" sz="1400" dirty="0"/>
          </a:p>
          <a:p>
            <a:pPr algn="ctr"/>
            <a:r>
              <a:rPr lang="da-DK" sz="1400" dirty="0"/>
              <a:t>Jo tydeligere du er i dine holdninger og forventninger til barnet – jo lettere er det for barnet at leve op til</a:t>
            </a:r>
          </a:p>
        </p:txBody>
      </p:sp>
      <p:sp>
        <p:nvSpPr>
          <p:cNvPr id="7" name="Rektangel 6"/>
          <p:cNvSpPr/>
          <p:nvPr/>
        </p:nvSpPr>
        <p:spPr>
          <a:xfrm>
            <a:off x="6192203" y="2267328"/>
            <a:ext cx="2386013" cy="4247317"/>
          </a:xfrm>
          <a:prstGeom prst="rect">
            <a:avLst/>
          </a:prstGeom>
        </p:spPr>
        <p:txBody>
          <a:bodyPr wrap="square">
            <a:spAutoFit/>
          </a:bodyPr>
          <a:lstStyle/>
          <a:p>
            <a:pPr algn="ctr"/>
            <a:r>
              <a:rPr lang="da-DK" sz="1500" dirty="0"/>
              <a:t>Spørg ind og lyt til dit barns forventninger og ønsker ift. alkohol, fester og hjemkomsttider og lav aftaler i fællesskab</a:t>
            </a:r>
          </a:p>
          <a:p>
            <a:pPr algn="ctr"/>
            <a:endParaRPr lang="da-DK" sz="1500" dirty="0"/>
          </a:p>
          <a:p>
            <a:pPr algn="ctr"/>
            <a:r>
              <a:rPr lang="da-DK" sz="1500" dirty="0"/>
              <a:t>Lav en </a:t>
            </a:r>
            <a:r>
              <a:rPr lang="da-DK" sz="1500" b="1" dirty="0"/>
              <a:t>fælles alkoholaftale i klassen </a:t>
            </a:r>
            <a:r>
              <a:rPr lang="da-DK" sz="1500" dirty="0"/>
              <a:t>- Hvis alle i klassen har de samme aftaler, er der mindre risiko for gruppepres</a:t>
            </a:r>
          </a:p>
          <a:p>
            <a:pPr algn="ctr"/>
            <a:endParaRPr lang="da-DK" sz="1500" dirty="0"/>
          </a:p>
          <a:p>
            <a:pPr algn="ctr"/>
            <a:r>
              <a:rPr lang="da-DK" sz="1500" dirty="0"/>
              <a:t>Unge, som har aftaler med deres forældre om alkohol, drikker mindre, end unge, der ikke har aftaler med deres forældre om alkohol</a:t>
            </a:r>
          </a:p>
          <a:p>
            <a:endParaRPr lang="da-DK" sz="1500" dirty="0">
              <a:latin typeface="+mj-lt"/>
            </a:endParaRPr>
          </a:p>
        </p:txBody>
      </p:sp>
      <p:pic>
        <p:nvPicPr>
          <p:cNvPr id="8" name="Billede 7"/>
          <p:cNvPicPr>
            <a:picLocks noChangeAspect="1"/>
          </p:cNvPicPr>
          <p:nvPr/>
        </p:nvPicPr>
        <p:blipFill rotWithShape="1">
          <a:blip r:embed="rId4">
            <a:biLevel thresh="75000"/>
          </a:blip>
          <a:srcRect l="13620" t="37679" r="32485" b="38879"/>
          <a:stretch/>
        </p:blipFill>
        <p:spPr>
          <a:xfrm>
            <a:off x="1386420" y="508948"/>
            <a:ext cx="6468178" cy="1758380"/>
          </a:xfrm>
          <a:prstGeom prst="rect">
            <a:avLst/>
          </a:prstGeom>
        </p:spPr>
      </p:pic>
    </p:spTree>
    <p:extLst>
      <p:ext uri="{BB962C8B-B14F-4D97-AF65-F5344CB8AC3E}">
        <p14:creationId xmlns:p14="http://schemas.microsoft.com/office/powerpoint/2010/main" val="1522122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Pladsholder til indhold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19688" y="170701"/>
            <a:ext cx="7507799" cy="5414545"/>
          </a:xfrm>
        </p:spPr>
      </p:pic>
      <p:sp>
        <p:nvSpPr>
          <p:cNvPr id="2" name="Titel 1"/>
          <p:cNvSpPr>
            <a:spLocks noGrp="1"/>
          </p:cNvSpPr>
          <p:nvPr>
            <p:ph type="title"/>
          </p:nvPr>
        </p:nvSpPr>
        <p:spPr>
          <a:xfrm>
            <a:off x="630237" y="5532437"/>
            <a:ext cx="7886700" cy="1325563"/>
          </a:xfrm>
        </p:spPr>
        <p:txBody>
          <a:bodyPr>
            <a:normAutofit/>
          </a:bodyPr>
          <a:lstStyle/>
          <a:p>
            <a:pPr algn="ctr"/>
            <a:r>
              <a:rPr lang="da-DK" sz="4000" dirty="0">
                <a:solidFill>
                  <a:srgbClr val="C00000"/>
                </a:solidFill>
                <a:latin typeface="Century Gothic" panose="020B0502020202020204" pitchFamily="34" charset="0"/>
              </a:rPr>
              <a:t>Se mere på </a:t>
            </a:r>
            <a:r>
              <a:rPr lang="da-DK" sz="4000" dirty="0">
                <a:solidFill>
                  <a:srgbClr val="C00000"/>
                </a:solidFill>
                <a:latin typeface="Century Gothic" panose="020B0502020202020204" pitchFamily="34" charset="0"/>
                <a:hlinkClick r:id="rId4"/>
              </a:rPr>
              <a:t>www.alkoholdning.dk</a:t>
            </a:r>
            <a:r>
              <a:rPr lang="da-DK" sz="4000" dirty="0">
                <a:solidFill>
                  <a:srgbClr val="C00000"/>
                </a:solidFill>
                <a:latin typeface="Century Gothic" panose="020B0502020202020204" pitchFamily="34" charset="0"/>
              </a:rPr>
              <a:t>  </a:t>
            </a:r>
          </a:p>
        </p:txBody>
      </p:sp>
    </p:spTree>
    <p:extLst>
      <p:ext uri="{BB962C8B-B14F-4D97-AF65-F5344CB8AC3E}">
        <p14:creationId xmlns:p14="http://schemas.microsoft.com/office/powerpoint/2010/main" val="2016795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581251" y="0"/>
            <a:ext cx="7886700" cy="1325563"/>
          </a:xfrm>
        </p:spPr>
        <p:txBody>
          <a:bodyPr>
            <a:normAutofit/>
          </a:bodyPr>
          <a:lstStyle/>
          <a:p>
            <a:pPr algn="ctr"/>
            <a:r>
              <a:rPr lang="da-DK" sz="4000" dirty="0">
                <a:solidFill>
                  <a:srgbClr val="C00000"/>
                </a:solidFill>
                <a:latin typeface="Century Gothic" panose="020B0502020202020204" pitchFamily="34" charset="0"/>
              </a:rPr>
              <a:t>Se mere på </a:t>
            </a:r>
            <a:r>
              <a:rPr lang="da-DK" sz="4000" dirty="0">
                <a:solidFill>
                  <a:srgbClr val="C00000"/>
                </a:solidFill>
                <a:latin typeface="Century Gothic" panose="020B0502020202020204" pitchFamily="34" charset="0"/>
                <a:hlinkClick r:id="rId3"/>
              </a:rPr>
              <a:t>www.alkoholdning.dk</a:t>
            </a:r>
            <a:r>
              <a:rPr lang="da-DK" sz="4000" dirty="0">
                <a:solidFill>
                  <a:srgbClr val="C00000"/>
                </a:solidFill>
                <a:latin typeface="Century Gothic" panose="020B0502020202020204" pitchFamily="34" charset="0"/>
              </a:rPr>
              <a:t>  </a:t>
            </a:r>
          </a:p>
        </p:txBody>
      </p:sp>
      <p:pic>
        <p:nvPicPr>
          <p:cNvPr id="5" name="Billede 4">
            <a:extLst>
              <a:ext uri="{FF2B5EF4-FFF2-40B4-BE49-F238E27FC236}">
                <a16:creationId xmlns:a16="http://schemas.microsoft.com/office/drawing/2014/main" id="{A9DD9B7D-390C-0766-8113-BC5F96F821FB}"/>
              </a:ext>
            </a:extLst>
          </p:cNvPr>
          <p:cNvPicPr>
            <a:picLocks noChangeAspect="1"/>
          </p:cNvPicPr>
          <p:nvPr/>
        </p:nvPicPr>
        <p:blipFill>
          <a:blip r:embed="rId4"/>
          <a:stretch>
            <a:fillRect/>
          </a:stretch>
        </p:blipFill>
        <p:spPr>
          <a:xfrm>
            <a:off x="0" y="1325563"/>
            <a:ext cx="9144000" cy="5233450"/>
          </a:xfrm>
          <a:prstGeom prst="rect">
            <a:avLst/>
          </a:prstGeom>
        </p:spPr>
      </p:pic>
    </p:spTree>
    <p:extLst>
      <p:ext uri="{BB962C8B-B14F-4D97-AF65-F5344CB8AC3E}">
        <p14:creationId xmlns:p14="http://schemas.microsoft.com/office/powerpoint/2010/main" val="2398737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Pladsholder til indhold 4"/>
          <p:cNvSpPr>
            <a:spLocks noGrp="1"/>
          </p:cNvSpPr>
          <p:nvPr>
            <p:ph idx="1"/>
          </p:nvPr>
        </p:nvSpPr>
        <p:spPr>
          <a:xfrm>
            <a:off x="854682" y="1065338"/>
            <a:ext cx="7886700" cy="4351338"/>
          </a:xfrm>
        </p:spPr>
        <p:txBody>
          <a:bodyPr>
            <a:normAutofit/>
          </a:bodyPr>
          <a:lstStyle/>
          <a:p>
            <a:pPr marL="0" indent="0" algn="ctr">
              <a:buNone/>
            </a:pPr>
            <a:r>
              <a:rPr lang="da-DK" sz="6600" dirty="0">
                <a:solidFill>
                  <a:srgbClr val="C00000"/>
                </a:solidFill>
                <a:latin typeface="Century Gothic" panose="020B0502020202020204" pitchFamily="34" charset="0"/>
              </a:rPr>
              <a:t>Spørgsmål? </a:t>
            </a:r>
          </a:p>
        </p:txBody>
      </p:sp>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2472" y="1878936"/>
            <a:ext cx="5619055" cy="3204685"/>
          </a:xfrm>
          <a:prstGeom prst="rect">
            <a:avLst/>
          </a:prstGeom>
        </p:spPr>
      </p:pic>
    </p:spTree>
    <p:extLst>
      <p:ext uri="{BB962C8B-B14F-4D97-AF65-F5344CB8AC3E}">
        <p14:creationId xmlns:p14="http://schemas.microsoft.com/office/powerpoint/2010/main" val="3172170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Undervisning\Undervisning ALKO\Forebyggerkursus\Billeder\eps til billede\COLOURBOX7808658-[Konverteret]_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53" t="8916" r="1747" b="18258"/>
          <a:stretch/>
        </p:blipFill>
        <p:spPr bwMode="auto">
          <a:xfrm>
            <a:off x="2286000" y="857251"/>
            <a:ext cx="6858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7" name="Billede 6"/>
          <p:cNvPicPr>
            <a:picLocks noChangeAspect="1"/>
          </p:cNvPicPr>
          <p:nvPr/>
        </p:nvPicPr>
        <p:blipFill rotWithShape="1">
          <a:blip r:embed="rId4"/>
          <a:srcRect l="10944" t="32836" r="61301" b="50885"/>
          <a:stretch/>
        </p:blipFill>
        <p:spPr>
          <a:xfrm rot="492246">
            <a:off x="4460224" y="1668981"/>
            <a:ext cx="4608843" cy="844705"/>
          </a:xfrm>
          <a:prstGeom prst="rect">
            <a:avLst/>
          </a:prstGeom>
          <a:ln w="25400">
            <a:solidFill>
              <a:schemeClr val="tx1"/>
            </a:solidFill>
          </a:ln>
        </p:spPr>
      </p:pic>
      <p:pic>
        <p:nvPicPr>
          <p:cNvPr id="2" name="Billede 1"/>
          <p:cNvPicPr>
            <a:picLocks noChangeAspect="1"/>
          </p:cNvPicPr>
          <p:nvPr/>
        </p:nvPicPr>
        <p:blipFill rotWithShape="1">
          <a:blip r:embed="rId5"/>
          <a:srcRect l="26777" t="23843" r="28478" b="42365"/>
          <a:stretch/>
        </p:blipFill>
        <p:spPr>
          <a:xfrm rot="20794259">
            <a:off x="359593" y="606822"/>
            <a:ext cx="3852809" cy="1818526"/>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4" name="Billede 3"/>
          <p:cNvPicPr>
            <a:picLocks noChangeAspect="1"/>
          </p:cNvPicPr>
          <p:nvPr/>
        </p:nvPicPr>
        <p:blipFill rotWithShape="1">
          <a:blip r:embed="rId6"/>
          <a:srcRect l="20667" t="35018" r="21836" b="46627"/>
          <a:stretch/>
        </p:blipFill>
        <p:spPr>
          <a:xfrm>
            <a:off x="1271020" y="5074554"/>
            <a:ext cx="5458426" cy="1089062"/>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8" name="Billede 7"/>
          <p:cNvPicPr>
            <a:picLocks noChangeAspect="1"/>
          </p:cNvPicPr>
          <p:nvPr/>
        </p:nvPicPr>
        <p:blipFill rotWithShape="1">
          <a:blip r:embed="rId7"/>
          <a:srcRect l="17946" t="55253" r="22072" b="26419"/>
          <a:stretch/>
        </p:blipFill>
        <p:spPr>
          <a:xfrm rot="21189730">
            <a:off x="491657" y="2655465"/>
            <a:ext cx="5917915" cy="1130158"/>
          </a:xfrm>
          <a:prstGeom prst="rect">
            <a:avLst/>
          </a:prstGeom>
          <a:ln w="19050" cap="sq">
            <a:solidFill>
              <a:srgbClr val="000000"/>
            </a:solidFill>
            <a:miter lim="800000"/>
          </a:ln>
          <a:effectLst>
            <a:outerShdw blurRad="57150" dist="50800" dir="2700000" algn="tl" rotWithShape="0">
              <a:srgbClr val="000000">
                <a:alpha val="40000"/>
              </a:srgbClr>
            </a:outerShdw>
          </a:effectLst>
        </p:spPr>
      </p:pic>
      <p:pic>
        <p:nvPicPr>
          <p:cNvPr id="9" name="Billede 8"/>
          <p:cNvPicPr>
            <a:picLocks noChangeAspect="1"/>
          </p:cNvPicPr>
          <p:nvPr/>
        </p:nvPicPr>
        <p:blipFill rotWithShape="1">
          <a:blip r:embed="rId8"/>
          <a:srcRect l="19680" t="47899" r="22323" b="31764"/>
          <a:stretch/>
        </p:blipFill>
        <p:spPr>
          <a:xfrm rot="489464">
            <a:off x="4275022" y="3840275"/>
            <a:ext cx="4850222" cy="1062954"/>
          </a:xfrm>
          <a:prstGeom prst="rect">
            <a:avLst/>
          </a:prstGeom>
          <a:ln w="1905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82433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7545" y="114723"/>
            <a:ext cx="7886700" cy="1325563"/>
          </a:xfrm>
        </p:spPr>
        <p:txBody>
          <a:bodyPr>
            <a:normAutofit/>
          </a:bodyPr>
          <a:lstStyle/>
          <a:p>
            <a:r>
              <a:rPr lang="da-DK" dirty="0">
                <a:solidFill>
                  <a:srgbClr val="C00000"/>
                </a:solidFill>
                <a:latin typeface="Century Gothic" panose="020B0502020202020204" pitchFamily="34" charset="0"/>
              </a:rPr>
              <a:t>Danske unges forbrug stiger</a:t>
            </a:r>
          </a:p>
        </p:txBody>
      </p:sp>
      <p:sp>
        <p:nvSpPr>
          <p:cNvPr id="3" name="Pladsholder til indhold 2"/>
          <p:cNvSpPr>
            <a:spLocks noGrp="1"/>
          </p:cNvSpPr>
          <p:nvPr>
            <p:ph idx="1"/>
          </p:nvPr>
        </p:nvSpPr>
        <p:spPr>
          <a:xfrm>
            <a:off x="3196226" y="6041401"/>
            <a:ext cx="2751548" cy="308225"/>
          </a:xfrm>
        </p:spPr>
        <p:txBody>
          <a:bodyPr>
            <a:normAutofit fontScale="92500"/>
          </a:bodyPr>
          <a:lstStyle/>
          <a:p>
            <a:pPr marL="0" indent="0" algn="ctr">
              <a:buNone/>
            </a:pPr>
            <a:r>
              <a:rPr lang="da-DK" sz="1400" dirty="0">
                <a:solidFill>
                  <a:schemeClr val="bg2">
                    <a:lumMod val="50000"/>
                  </a:schemeClr>
                </a:solidFill>
              </a:rPr>
              <a:t>Kilde: </a:t>
            </a:r>
            <a:r>
              <a:rPr lang="da-DK" sz="1400" dirty="0" err="1">
                <a:solidFill>
                  <a:schemeClr val="bg2">
                    <a:lumMod val="50000"/>
                  </a:schemeClr>
                </a:solidFill>
              </a:rPr>
              <a:t>Skolebørnsundersøgelsen</a:t>
            </a:r>
            <a:r>
              <a:rPr lang="da-DK" sz="1400" dirty="0">
                <a:solidFill>
                  <a:schemeClr val="bg2">
                    <a:lumMod val="50000"/>
                  </a:schemeClr>
                </a:solidFill>
              </a:rPr>
              <a:t> 2022</a:t>
            </a:r>
          </a:p>
        </p:txBody>
      </p:sp>
      <p:pic>
        <p:nvPicPr>
          <p:cNvPr id="6" name="Billede 5">
            <a:extLst>
              <a:ext uri="{FF2B5EF4-FFF2-40B4-BE49-F238E27FC236}">
                <a16:creationId xmlns:a16="http://schemas.microsoft.com/office/drawing/2014/main" id="{5DE340FE-C623-5F04-32F4-4BE2361501BD}"/>
              </a:ext>
            </a:extLst>
          </p:cNvPr>
          <p:cNvPicPr>
            <a:picLocks noChangeAspect="1"/>
          </p:cNvPicPr>
          <p:nvPr/>
        </p:nvPicPr>
        <p:blipFill>
          <a:blip r:embed="rId3"/>
          <a:stretch>
            <a:fillRect/>
          </a:stretch>
        </p:blipFill>
        <p:spPr>
          <a:xfrm>
            <a:off x="469231" y="1440286"/>
            <a:ext cx="8205537" cy="4111210"/>
          </a:xfrm>
          <a:prstGeom prst="rect">
            <a:avLst/>
          </a:prstGeom>
        </p:spPr>
      </p:pic>
    </p:spTree>
    <p:extLst>
      <p:ext uri="{BB962C8B-B14F-4D97-AF65-F5344CB8AC3E}">
        <p14:creationId xmlns:p14="http://schemas.microsoft.com/office/powerpoint/2010/main" val="2570898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1657" y="216268"/>
            <a:ext cx="6172200" cy="857250"/>
          </a:xfrm>
        </p:spPr>
        <p:txBody>
          <a:bodyPr>
            <a:normAutofit/>
          </a:bodyPr>
          <a:lstStyle/>
          <a:p>
            <a:r>
              <a:rPr lang="da-DK" sz="3600" dirty="0">
                <a:solidFill>
                  <a:srgbClr val="C00000"/>
                </a:solidFill>
                <a:latin typeface="Century Gothic" panose="020B0502020202020204" pitchFamily="34" charset="0"/>
              </a:rPr>
              <a:t>Alkoholdebut</a:t>
            </a:r>
          </a:p>
        </p:txBody>
      </p:sp>
      <p:sp>
        <p:nvSpPr>
          <p:cNvPr id="3" name="Pladsholder til indhold 2"/>
          <p:cNvSpPr>
            <a:spLocks noGrp="1"/>
          </p:cNvSpPr>
          <p:nvPr>
            <p:ph idx="1"/>
          </p:nvPr>
        </p:nvSpPr>
        <p:spPr>
          <a:xfrm>
            <a:off x="310444" y="1358065"/>
            <a:ext cx="5718778" cy="324035"/>
          </a:xfrm>
        </p:spPr>
        <p:txBody>
          <a:bodyPr>
            <a:noAutofit/>
          </a:bodyPr>
          <a:lstStyle/>
          <a:p>
            <a:pPr marL="0" indent="0" algn="ctr">
              <a:buNone/>
            </a:pPr>
            <a:r>
              <a:rPr lang="da-DK" sz="1600" dirty="0">
                <a:latin typeface="Fighter" panose="00000500000000000000" pitchFamily="50" charset="0"/>
              </a:rPr>
              <a:t>Alder ved alkoholdebut (rapporteret af elever i 9. klasse)</a:t>
            </a:r>
          </a:p>
        </p:txBody>
      </p:sp>
      <p:sp>
        <p:nvSpPr>
          <p:cNvPr id="91" name="Rektangel 90"/>
          <p:cNvSpPr/>
          <p:nvPr/>
        </p:nvSpPr>
        <p:spPr>
          <a:xfrm>
            <a:off x="3013269" y="6009029"/>
            <a:ext cx="3303089" cy="300082"/>
          </a:xfrm>
          <a:prstGeom prst="rect">
            <a:avLst/>
          </a:prstGeom>
        </p:spPr>
        <p:txBody>
          <a:bodyPr wrap="square">
            <a:spAutoFit/>
          </a:bodyPr>
          <a:lstStyle/>
          <a:p>
            <a:r>
              <a:rPr lang="da-DK" sz="1350" dirty="0">
                <a:solidFill>
                  <a:schemeClr val="bg1">
                    <a:lumMod val="65000"/>
                  </a:schemeClr>
                </a:solidFill>
              </a:rPr>
              <a:t>Kilde: </a:t>
            </a:r>
            <a:r>
              <a:rPr lang="da-DK" sz="1350" dirty="0" err="1">
                <a:solidFill>
                  <a:schemeClr val="bg1">
                    <a:lumMod val="65000"/>
                  </a:schemeClr>
                </a:solidFill>
              </a:rPr>
              <a:t>Skolebørnsundersøgelsen</a:t>
            </a:r>
            <a:r>
              <a:rPr lang="da-DK" sz="1350" dirty="0">
                <a:solidFill>
                  <a:schemeClr val="bg1">
                    <a:lumMod val="65000"/>
                  </a:schemeClr>
                </a:solidFill>
              </a:rPr>
              <a:t> 2018</a:t>
            </a:r>
          </a:p>
        </p:txBody>
      </p:sp>
      <p:pic>
        <p:nvPicPr>
          <p:cNvPr id="4" name="Billede 3"/>
          <p:cNvPicPr>
            <a:picLocks noChangeAspect="1"/>
          </p:cNvPicPr>
          <p:nvPr/>
        </p:nvPicPr>
        <p:blipFill rotWithShape="1">
          <a:blip r:embed="rId3"/>
          <a:srcRect l="29105" t="23651" r="40143" b="46550"/>
          <a:stretch/>
        </p:blipFill>
        <p:spPr>
          <a:xfrm>
            <a:off x="530336" y="1682100"/>
            <a:ext cx="6923386" cy="4192920"/>
          </a:xfrm>
          <a:prstGeom prst="rect">
            <a:avLst/>
          </a:prstGeom>
        </p:spPr>
      </p:pic>
    </p:spTree>
    <p:extLst>
      <p:ext uri="{BB962C8B-B14F-4D97-AF65-F5344CB8AC3E}">
        <p14:creationId xmlns:p14="http://schemas.microsoft.com/office/powerpoint/2010/main" val="2554243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rotWithShape="1">
          <a:blip r:embed="rId3">
            <a:extLst>
              <a:ext uri="{28A0092B-C50C-407E-A947-70E740481C1C}">
                <a14:useLocalDpi xmlns:a14="http://schemas.microsoft.com/office/drawing/2010/main" val="0"/>
              </a:ext>
            </a:extLst>
          </a:blip>
          <a:srcRect r="67125"/>
          <a:stretch/>
        </p:blipFill>
        <p:spPr>
          <a:xfrm>
            <a:off x="5936905" y="1636193"/>
            <a:ext cx="2845145" cy="4816781"/>
          </a:xfrm>
          <a:prstGeom prst="rect">
            <a:avLst/>
          </a:prstGeom>
        </p:spPr>
      </p:pic>
      <p:sp>
        <p:nvSpPr>
          <p:cNvPr id="2" name="Titel 1"/>
          <p:cNvSpPr>
            <a:spLocks noGrp="1"/>
          </p:cNvSpPr>
          <p:nvPr>
            <p:ph type="title"/>
          </p:nvPr>
        </p:nvSpPr>
        <p:spPr>
          <a:xfrm>
            <a:off x="390525" y="265737"/>
            <a:ext cx="8391525" cy="1745010"/>
          </a:xfrm>
        </p:spPr>
        <p:txBody>
          <a:bodyPr>
            <a:normAutofit/>
          </a:bodyPr>
          <a:lstStyle/>
          <a:p>
            <a:r>
              <a:rPr lang="da-DK" sz="3600" dirty="0">
                <a:solidFill>
                  <a:srgbClr val="C00000"/>
                </a:solidFill>
                <a:latin typeface="Century Gothic" panose="020B0502020202020204" pitchFamily="34" charset="0"/>
              </a:rPr>
              <a:t>Hvorfor er det en god idé at udskyde alkoholdebuten?</a:t>
            </a:r>
          </a:p>
        </p:txBody>
      </p:sp>
      <p:sp>
        <p:nvSpPr>
          <p:cNvPr id="3" name="Pladsholder til indhold 2"/>
          <p:cNvSpPr>
            <a:spLocks noGrp="1"/>
          </p:cNvSpPr>
          <p:nvPr>
            <p:ph idx="1"/>
          </p:nvPr>
        </p:nvSpPr>
        <p:spPr>
          <a:xfrm>
            <a:off x="445263" y="2154585"/>
            <a:ext cx="5246346" cy="3779997"/>
          </a:xfrm>
        </p:spPr>
        <p:txBody>
          <a:bodyPr>
            <a:normAutofit fontScale="85000" lnSpcReduction="20000"/>
          </a:bodyPr>
          <a:lstStyle/>
          <a:p>
            <a:r>
              <a:rPr lang="da-DK" dirty="0">
                <a:latin typeface="Fighter" panose="00000500000000000000" pitchFamily="50" charset="0"/>
              </a:rPr>
              <a:t>Danske unge starter tidligt med at drikke i forhold til vores europæiske naboer</a:t>
            </a:r>
          </a:p>
          <a:p>
            <a:endParaRPr lang="da-DK" dirty="0">
              <a:latin typeface="Fighter" panose="00000500000000000000" pitchFamily="50" charset="0"/>
            </a:endParaRPr>
          </a:p>
          <a:p>
            <a:r>
              <a:rPr lang="da-DK" dirty="0">
                <a:latin typeface="Fighter" panose="00000500000000000000" pitchFamily="50" charset="0"/>
              </a:rPr>
              <a:t>Tidlig alkoholdebut øger risikoen for at udvikle et stort alkoholforbrug senere i livet</a:t>
            </a:r>
          </a:p>
          <a:p>
            <a:endParaRPr lang="da-DK" dirty="0">
              <a:latin typeface="Fighter" panose="00000500000000000000" pitchFamily="50" charset="0"/>
            </a:endParaRPr>
          </a:p>
          <a:p>
            <a:r>
              <a:rPr lang="da-DK" dirty="0">
                <a:latin typeface="Fighter" panose="00000500000000000000" pitchFamily="50" charset="0"/>
              </a:rPr>
              <a:t>Risikoen for ulykker, uønsket sex, vold, konflikter og nedsat indlæringsevne stiger med promillen</a:t>
            </a:r>
          </a:p>
        </p:txBody>
      </p:sp>
    </p:spTree>
    <p:extLst>
      <p:ext uri="{BB962C8B-B14F-4D97-AF65-F5344CB8AC3E}">
        <p14:creationId xmlns:p14="http://schemas.microsoft.com/office/powerpoint/2010/main" val="569450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21688" y="48014"/>
            <a:ext cx="7886700" cy="1325563"/>
          </a:xfrm>
        </p:spPr>
        <p:txBody>
          <a:bodyPr/>
          <a:lstStyle/>
          <a:p>
            <a:r>
              <a:rPr lang="da-DK" dirty="0">
                <a:solidFill>
                  <a:srgbClr val="C00000"/>
                </a:solidFill>
                <a:latin typeface="Century Gothic" panose="020B0502020202020204" pitchFamily="34" charset="0"/>
              </a:rPr>
              <a:t>Alkohol og ulykker</a:t>
            </a:r>
            <a:endParaRPr lang="da-DK" dirty="0"/>
          </a:p>
        </p:txBody>
      </p:sp>
      <p:sp>
        <p:nvSpPr>
          <p:cNvPr id="3" name="Pladsholder til indhold 2"/>
          <p:cNvSpPr>
            <a:spLocks noGrp="1"/>
          </p:cNvSpPr>
          <p:nvPr>
            <p:ph idx="1"/>
          </p:nvPr>
        </p:nvSpPr>
        <p:spPr>
          <a:xfrm>
            <a:off x="0" y="1231909"/>
            <a:ext cx="5197121" cy="4787715"/>
          </a:xfrm>
        </p:spPr>
        <p:txBody>
          <a:bodyPr>
            <a:noAutofit/>
          </a:bodyPr>
          <a:lstStyle/>
          <a:p>
            <a:pPr>
              <a:lnSpc>
                <a:spcPct val="150000"/>
              </a:lnSpc>
            </a:pPr>
            <a:r>
              <a:rPr lang="da-DK" sz="1800" dirty="0">
                <a:latin typeface="Fighter" panose="00000500000000000000" pitchFamily="50" charset="0"/>
              </a:rPr>
              <a:t>Unge er dårligere end voksne til at lave risikovurderinger og udøve selvkontrol med alkohol i blodet</a:t>
            </a:r>
          </a:p>
          <a:p>
            <a:pPr>
              <a:lnSpc>
                <a:spcPct val="150000"/>
              </a:lnSpc>
            </a:pPr>
            <a:r>
              <a:rPr lang="da-DK" sz="1800" dirty="0">
                <a:latin typeface="Fighter" panose="00000500000000000000" pitchFamily="50" charset="0"/>
              </a:rPr>
              <a:t>Indenfor det seneste år har </a:t>
            </a:r>
            <a:r>
              <a:rPr lang="da-DK" sz="1800" b="1" dirty="0">
                <a:latin typeface="Fighter" panose="00000500000000000000" pitchFamily="50" charset="0"/>
              </a:rPr>
              <a:t>4 pct. af de 15-24-årige</a:t>
            </a:r>
            <a:r>
              <a:rPr lang="da-DK" sz="1800" dirty="0">
                <a:latin typeface="Fighter" panose="00000500000000000000" pitchFamily="50" charset="0"/>
              </a:rPr>
              <a:t> været på skadestuen på grund af deres alkoholindtag. Det svarer til ca. </a:t>
            </a:r>
            <a:r>
              <a:rPr lang="da-DK" sz="1800" b="1" dirty="0">
                <a:latin typeface="Fighter" panose="00000500000000000000" pitchFamily="50" charset="0"/>
              </a:rPr>
              <a:t>30.000 skadestuebesøg om året </a:t>
            </a:r>
            <a:r>
              <a:rPr lang="da-DK" sz="1800" dirty="0">
                <a:latin typeface="Fighter" panose="00000500000000000000" pitchFamily="50" charset="0"/>
              </a:rPr>
              <a:t>eller over 500 skadestuebesøg om ugen.</a:t>
            </a:r>
          </a:p>
          <a:p>
            <a:pPr>
              <a:lnSpc>
                <a:spcPct val="150000"/>
              </a:lnSpc>
            </a:pPr>
            <a:r>
              <a:rPr lang="da-DK" sz="1800" dirty="0">
                <a:latin typeface="Fighter" panose="00000500000000000000" pitchFamily="50" charset="0"/>
              </a:rPr>
              <a:t>De mest tragiske tilfælde ender i dødsfald; I gennemsnit </a:t>
            </a:r>
            <a:r>
              <a:rPr lang="da-DK" sz="1800" b="1" dirty="0">
                <a:latin typeface="Fighter" panose="00000500000000000000" pitchFamily="50" charset="0"/>
              </a:rPr>
              <a:t>er alkohol skyld i ét dødsfald hver måned</a:t>
            </a:r>
            <a:r>
              <a:rPr lang="da-DK" sz="1800" dirty="0">
                <a:latin typeface="Fighter" panose="00000500000000000000" pitchFamily="50" charset="0"/>
              </a:rPr>
              <a:t> blandt 15-25-årige. </a:t>
            </a:r>
          </a:p>
        </p:txBody>
      </p:sp>
      <p:pic>
        <p:nvPicPr>
          <p:cNvPr id="4" name="Billede 3"/>
          <p:cNvPicPr>
            <a:picLocks noChangeAspect="1"/>
          </p:cNvPicPr>
          <p:nvPr/>
        </p:nvPicPr>
        <p:blipFill rotWithShape="1">
          <a:blip r:embed="rId3"/>
          <a:srcRect l="22194" t="175" r="29968" b="7091"/>
          <a:stretch/>
        </p:blipFill>
        <p:spPr>
          <a:xfrm>
            <a:off x="5197121" y="1373577"/>
            <a:ext cx="3951767" cy="4787715"/>
          </a:xfrm>
          <a:prstGeom prst="rect">
            <a:avLst/>
          </a:prstGeom>
        </p:spPr>
      </p:pic>
    </p:spTree>
    <p:extLst>
      <p:ext uri="{BB962C8B-B14F-4D97-AF65-F5344CB8AC3E}">
        <p14:creationId xmlns:p14="http://schemas.microsoft.com/office/powerpoint/2010/main" val="2420504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144314" y="85726"/>
            <a:ext cx="6172200" cy="857250"/>
          </a:xfrm>
        </p:spPr>
        <p:txBody>
          <a:bodyPr>
            <a:noAutofit/>
          </a:bodyPr>
          <a:lstStyle/>
          <a:p>
            <a:r>
              <a:rPr lang="da-DK" sz="3600" dirty="0">
                <a:solidFill>
                  <a:srgbClr val="C00000"/>
                </a:solidFill>
                <a:latin typeface="Century Gothic" panose="020B0502020202020204" pitchFamily="34" charset="0"/>
              </a:rPr>
              <a:t>Alkohol og kroppen</a:t>
            </a:r>
            <a:endParaRPr lang="da-DK" sz="3200" b="1" dirty="0">
              <a:solidFill>
                <a:srgbClr val="C00000"/>
              </a:solidFill>
              <a:latin typeface="Candara" panose="020E0502030303020204" pitchFamily="34" charset="0"/>
            </a:endParaRPr>
          </a:p>
        </p:txBody>
      </p:sp>
      <p:sp>
        <p:nvSpPr>
          <p:cNvPr id="3" name="Pladsholder til indhold 2"/>
          <p:cNvSpPr>
            <a:spLocks noGrp="1"/>
          </p:cNvSpPr>
          <p:nvPr>
            <p:ph idx="1"/>
          </p:nvPr>
        </p:nvSpPr>
        <p:spPr>
          <a:xfrm>
            <a:off x="5230208" y="1516474"/>
            <a:ext cx="3666447" cy="4524114"/>
          </a:xfrm>
        </p:spPr>
        <p:txBody>
          <a:bodyPr>
            <a:noAutofit/>
          </a:bodyPr>
          <a:lstStyle/>
          <a:p>
            <a:pPr>
              <a:lnSpc>
                <a:spcPct val="150000"/>
              </a:lnSpc>
            </a:pPr>
            <a:r>
              <a:rPr lang="da-DK" sz="1600" dirty="0">
                <a:latin typeface="Fighter" panose="00000500000000000000" pitchFamily="50" charset="0"/>
              </a:rPr>
              <a:t>På langt sigt øger alkohol risikoen for mere end 200 tilstande og sygdomme - herunder kræft.</a:t>
            </a:r>
          </a:p>
          <a:p>
            <a:pPr>
              <a:lnSpc>
                <a:spcPct val="150000"/>
              </a:lnSpc>
            </a:pPr>
            <a:endParaRPr lang="da-DK" sz="1600" dirty="0">
              <a:latin typeface="Fighter" panose="00000500000000000000" pitchFamily="50" charset="0"/>
            </a:endParaRPr>
          </a:p>
          <a:p>
            <a:pPr>
              <a:lnSpc>
                <a:spcPct val="150000"/>
              </a:lnSpc>
            </a:pPr>
            <a:r>
              <a:rPr lang="da-DK" sz="1600" dirty="0">
                <a:latin typeface="Fighter" panose="00000500000000000000" pitchFamily="50" charset="0"/>
              </a:rPr>
              <a:t>Alkohol er kræftfremkaldende</a:t>
            </a:r>
          </a:p>
          <a:p>
            <a:pPr>
              <a:lnSpc>
                <a:spcPct val="150000"/>
              </a:lnSpc>
            </a:pPr>
            <a:endParaRPr lang="da-DK" sz="1600" dirty="0">
              <a:latin typeface="Fighter" panose="00000500000000000000" pitchFamily="50" charset="0"/>
            </a:endParaRPr>
          </a:p>
          <a:p>
            <a:pPr>
              <a:lnSpc>
                <a:spcPct val="150000"/>
              </a:lnSpc>
              <a:spcBef>
                <a:spcPts val="0"/>
              </a:spcBef>
              <a:defRPr/>
            </a:pPr>
            <a:r>
              <a:rPr lang="da-DK" sz="1600" dirty="0">
                <a:latin typeface="Fighter" panose="00000500000000000000" pitchFamily="50" charset="0"/>
              </a:rPr>
              <a:t>Hvert år kan vi forebygge over 1.000 kræfttilfælde i Danmark, hvis vi skruer ned for alkoholforbruget</a:t>
            </a:r>
          </a:p>
          <a:p>
            <a:pPr marL="0" indent="0">
              <a:buNone/>
            </a:pPr>
            <a:endParaRPr lang="da-DK" sz="1800" dirty="0"/>
          </a:p>
        </p:txBody>
      </p:sp>
      <p:pic>
        <p:nvPicPr>
          <p:cNvPr id="5122" name="Picture 2" descr="http://www.omalkohol.dk/fileadmin/user_upload/OM-ALKOHOL-KROP.png"/>
          <p:cNvPicPr>
            <a:picLocks noChangeAspect="1" noChangeArrowheads="1"/>
          </p:cNvPicPr>
          <p:nvPr/>
        </p:nvPicPr>
        <p:blipFill rotWithShape="1">
          <a:blip r:embed="rId3">
            <a:extLst>
              <a:ext uri="{28A0092B-C50C-407E-A947-70E740481C1C}">
                <a14:useLocalDpi xmlns:a14="http://schemas.microsoft.com/office/drawing/2010/main" val="0"/>
              </a:ext>
            </a:extLst>
          </a:blip>
          <a:srcRect l="1185" r="-1185" b="11685"/>
          <a:stretch/>
        </p:blipFill>
        <p:spPr bwMode="auto">
          <a:xfrm>
            <a:off x="144314" y="721146"/>
            <a:ext cx="4919730" cy="5892940"/>
          </a:xfrm>
          <a:prstGeom prst="rect">
            <a:avLst/>
          </a:prstGeom>
          <a:noFill/>
          <a:extLst>
            <a:ext uri="{909E8E84-426E-40DD-AFC4-6F175D3DCCD1}">
              <a14:hiddenFill xmlns:a14="http://schemas.microsoft.com/office/drawing/2010/main">
                <a:solidFill>
                  <a:srgbClr val="FFFFFF"/>
                </a:solidFill>
              </a14:hiddenFill>
            </a:ext>
          </a:extLst>
        </p:spPr>
      </p:pic>
      <p:sp>
        <p:nvSpPr>
          <p:cNvPr id="10" name="Tekstfelt 9"/>
          <p:cNvSpPr txBox="1"/>
          <p:nvPr/>
        </p:nvSpPr>
        <p:spPr>
          <a:xfrm>
            <a:off x="4685016" y="5845996"/>
            <a:ext cx="852605" cy="926278"/>
          </a:xfrm>
          <a:prstGeom prst="rect">
            <a:avLst/>
          </a:prstGeom>
          <a:solidFill>
            <a:schemeClr val="bg1"/>
          </a:solidFill>
        </p:spPr>
        <p:txBody>
          <a:bodyPr wrap="square" rtlCol="0">
            <a:spAutoFit/>
          </a:bodyPr>
          <a:lstStyle/>
          <a:p>
            <a:endParaRPr lang="da-DK" dirty="0"/>
          </a:p>
        </p:txBody>
      </p:sp>
    </p:spTree>
    <p:extLst>
      <p:ext uri="{BB962C8B-B14F-4D97-AF65-F5344CB8AC3E}">
        <p14:creationId xmlns:p14="http://schemas.microsoft.com/office/powerpoint/2010/main" val="354627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3"/>
          <a:stretch>
            <a:fillRect/>
          </a:stretch>
        </p:blipFill>
        <p:spPr>
          <a:xfrm>
            <a:off x="314325" y="1400020"/>
            <a:ext cx="8515350" cy="4924425"/>
          </a:xfrm>
          <a:prstGeom prst="rect">
            <a:avLst/>
          </a:prstGeom>
        </p:spPr>
      </p:pic>
      <p:sp>
        <p:nvSpPr>
          <p:cNvPr id="2" name="Titel 1"/>
          <p:cNvSpPr>
            <a:spLocks noGrp="1"/>
          </p:cNvSpPr>
          <p:nvPr>
            <p:ph type="title"/>
          </p:nvPr>
        </p:nvSpPr>
        <p:spPr/>
        <p:txBody>
          <a:bodyPr>
            <a:normAutofit/>
          </a:bodyPr>
          <a:lstStyle/>
          <a:p>
            <a:r>
              <a:rPr lang="da-DK" sz="3600" dirty="0">
                <a:solidFill>
                  <a:srgbClr val="C00000"/>
                </a:solidFill>
                <a:latin typeface="Century Gothic" panose="020B0502020202020204" pitchFamily="34" charset="0"/>
              </a:rPr>
              <a:t>Alkohol og unges hjerner</a:t>
            </a:r>
            <a:endParaRPr lang="da-DK" sz="3600" dirty="0"/>
          </a:p>
        </p:txBody>
      </p:sp>
      <p:sp>
        <p:nvSpPr>
          <p:cNvPr id="8" name="Ellipse 7"/>
          <p:cNvSpPr/>
          <p:nvPr/>
        </p:nvSpPr>
        <p:spPr>
          <a:xfrm>
            <a:off x="3688487" y="1535649"/>
            <a:ext cx="1573673" cy="1457484"/>
          </a:xfrm>
          <a:prstGeom prst="ellipse">
            <a:avLst/>
          </a:prstGeom>
          <a:solidFill>
            <a:srgbClr val="FBD2CF"/>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da-DK" sz="1600" dirty="0"/>
              <a:t>Påvirkning af balancen</a:t>
            </a:r>
          </a:p>
        </p:txBody>
      </p:sp>
      <p:sp>
        <p:nvSpPr>
          <p:cNvPr id="9" name="Ellipse 8"/>
          <p:cNvSpPr/>
          <p:nvPr/>
        </p:nvSpPr>
        <p:spPr>
          <a:xfrm>
            <a:off x="5408473" y="1551370"/>
            <a:ext cx="1585295" cy="1457484"/>
          </a:xfrm>
          <a:prstGeom prst="ellipse">
            <a:avLst/>
          </a:prstGeom>
          <a:solidFill>
            <a:srgbClr val="FBD2CF"/>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da-DK" sz="1600" dirty="0"/>
              <a:t>Ulykker</a:t>
            </a:r>
          </a:p>
        </p:txBody>
      </p:sp>
      <p:sp>
        <p:nvSpPr>
          <p:cNvPr id="10" name="Ellipse 9"/>
          <p:cNvSpPr/>
          <p:nvPr/>
        </p:nvSpPr>
        <p:spPr>
          <a:xfrm>
            <a:off x="7095554" y="1540743"/>
            <a:ext cx="1573398" cy="1447295"/>
          </a:xfrm>
          <a:prstGeom prst="ellipse">
            <a:avLst/>
          </a:prstGeom>
          <a:solidFill>
            <a:srgbClr val="FBD2CF"/>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da-DK" sz="1600" dirty="0"/>
              <a:t>Indlæring</a:t>
            </a:r>
          </a:p>
        </p:txBody>
      </p:sp>
      <p:sp>
        <p:nvSpPr>
          <p:cNvPr id="12" name="Ellipse 11"/>
          <p:cNvSpPr/>
          <p:nvPr/>
        </p:nvSpPr>
        <p:spPr>
          <a:xfrm>
            <a:off x="314325" y="1545838"/>
            <a:ext cx="1585295" cy="1447295"/>
          </a:xfrm>
          <a:prstGeom prst="ellipse">
            <a:avLst/>
          </a:prstGeom>
          <a:solidFill>
            <a:srgbClr val="FBD2CF"/>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da-DK" sz="1600" dirty="0"/>
              <a:t>Manglende selvkontrol</a:t>
            </a:r>
          </a:p>
        </p:txBody>
      </p:sp>
      <p:sp>
        <p:nvSpPr>
          <p:cNvPr id="11" name="Ellipse 10"/>
          <p:cNvSpPr/>
          <p:nvPr/>
        </p:nvSpPr>
        <p:spPr>
          <a:xfrm>
            <a:off x="2001406" y="1545839"/>
            <a:ext cx="1571577" cy="1447294"/>
          </a:xfrm>
          <a:prstGeom prst="ellipse">
            <a:avLst/>
          </a:prstGeom>
          <a:solidFill>
            <a:srgbClr val="FBD2CF"/>
          </a:solidFill>
          <a:ln w="9525"/>
        </p:spPr>
        <p:style>
          <a:lnRef idx="2">
            <a:schemeClr val="dk1"/>
          </a:lnRef>
          <a:fillRef idx="1">
            <a:schemeClr val="lt1"/>
          </a:fillRef>
          <a:effectRef idx="0">
            <a:schemeClr val="dk1"/>
          </a:effectRef>
          <a:fontRef idx="minor">
            <a:schemeClr val="dk1"/>
          </a:fontRef>
        </p:style>
        <p:txBody>
          <a:bodyPr rtlCol="0" anchor="ctr"/>
          <a:lstStyle/>
          <a:p>
            <a:pPr algn="ctr"/>
            <a:r>
              <a:rPr lang="da-DK" sz="1600" dirty="0"/>
              <a:t>Risiko-villighed</a:t>
            </a:r>
          </a:p>
        </p:txBody>
      </p:sp>
    </p:spTree>
    <p:extLst>
      <p:ext uri="{BB962C8B-B14F-4D97-AF65-F5344CB8AC3E}">
        <p14:creationId xmlns:p14="http://schemas.microsoft.com/office/powerpoint/2010/main" val="2202760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solidFill>
                  <a:srgbClr val="C00000"/>
                </a:solidFill>
                <a:latin typeface="Century Gothic" panose="020B0502020202020204" pitchFamily="34" charset="0"/>
              </a:rPr>
              <a:t>Video</a:t>
            </a:r>
          </a:p>
        </p:txBody>
      </p:sp>
      <p:pic>
        <p:nvPicPr>
          <p:cNvPr id="6146" name="Picture 2">
            <a:hlinkClick r:id="rId3"/>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481559" y="1365812"/>
            <a:ext cx="6352491" cy="4482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4616680"/>
      </p:ext>
    </p:extLst>
  </p:cSld>
  <p:clrMapOvr>
    <a:masterClrMapping/>
  </p:clrMapOvr>
</p:sld>
</file>

<file path=ppt/theme/theme1.xml><?xml version="1.0" encoding="utf-8"?>
<a:theme xmlns:a="http://schemas.openxmlformats.org/drawingml/2006/main" name="Brugerdefineret design">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1247</TotalTime>
  <Words>2076</Words>
  <Application>Microsoft Office PowerPoint</Application>
  <PresentationFormat>Skærmshow (4:3)</PresentationFormat>
  <Paragraphs>162</Paragraphs>
  <Slides>19</Slides>
  <Notes>18</Notes>
  <HiddenSlides>0</HiddenSlides>
  <MMClips>0</MMClips>
  <ScaleCrop>false</ScaleCrop>
  <HeadingPairs>
    <vt:vector size="6" baseType="variant">
      <vt:variant>
        <vt:lpstr>Benyttede skrifttyper</vt:lpstr>
      </vt:variant>
      <vt:variant>
        <vt:i4>10</vt:i4>
      </vt:variant>
      <vt:variant>
        <vt:lpstr>Tema</vt:lpstr>
      </vt:variant>
      <vt:variant>
        <vt:i4>1</vt:i4>
      </vt:variant>
      <vt:variant>
        <vt:lpstr>Slidetitler</vt:lpstr>
      </vt:variant>
      <vt:variant>
        <vt:i4>19</vt:i4>
      </vt:variant>
    </vt:vector>
  </HeadingPairs>
  <TitlesOfParts>
    <vt:vector size="30" baseType="lpstr">
      <vt:lpstr>Arial</vt:lpstr>
      <vt:lpstr>Calibri</vt:lpstr>
      <vt:lpstr>Calibri Light</vt:lpstr>
      <vt:lpstr>Candara</vt:lpstr>
      <vt:lpstr>Century Gothic</vt:lpstr>
      <vt:lpstr>Fighter</vt:lpstr>
      <vt:lpstr>Fighter Word</vt:lpstr>
      <vt:lpstr>Lato</vt:lpstr>
      <vt:lpstr>Times New Roman</vt:lpstr>
      <vt:lpstr>Wingdings</vt:lpstr>
      <vt:lpstr>Brugerdefineret design</vt:lpstr>
      <vt:lpstr>PowerPoint-præsentation</vt:lpstr>
      <vt:lpstr>PowerPoint-præsentation</vt:lpstr>
      <vt:lpstr>Danske unges forbrug stiger</vt:lpstr>
      <vt:lpstr>Alkoholdebut</vt:lpstr>
      <vt:lpstr>Hvorfor er det en god idé at udskyde alkoholdebuten?</vt:lpstr>
      <vt:lpstr>Alkohol og ulykker</vt:lpstr>
      <vt:lpstr>Alkohol og kroppen</vt:lpstr>
      <vt:lpstr>Alkohol og unges hjerner</vt:lpstr>
      <vt:lpstr>Video</vt:lpstr>
      <vt:lpstr>Sociale overdrivelser</vt:lpstr>
      <vt:lpstr>Forældres indflydelse</vt:lpstr>
      <vt:lpstr>Hvad har betydning?</vt:lpstr>
      <vt:lpstr>Overholder unge aftalerne?</vt:lpstr>
      <vt:lpstr>PowerPoint-præsentation</vt:lpstr>
      <vt:lpstr>Hvad kan man gøre som forælder?</vt:lpstr>
      <vt:lpstr>Afklar hvad din holdning er til dit barns forhold til alkohol  - Hvornår synes du, at er det er ok, at dit barn begynder at drikke?   - Hvor meget må han/hun drikke, og i hvilke situationer?  Når du selv er afklaret om din holdning, er det lettere at give klare svar  Test din holdning på www.alkoholdning.dk       </vt:lpstr>
      <vt:lpstr>Se mere på www.alkoholdning.dk  </vt:lpstr>
      <vt:lpstr>Se mere på www.alkoholdning.dk  </vt:lpstr>
      <vt:lpstr>PowerPoint-præsentation</vt:lpstr>
    </vt:vector>
  </TitlesOfParts>
  <Company>Kræftens Bekæmpelse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DIN BARN –  DIN ALKOHOLDNING</dc:title>
  <dc:creator>Nynne Johanne Sahl Frederiksen</dc:creator>
  <cp:lastModifiedBy>Anna Buus Michelsen</cp:lastModifiedBy>
  <cp:revision>98</cp:revision>
  <dcterms:created xsi:type="dcterms:W3CDTF">2015-07-10T08:26:46Z</dcterms:created>
  <dcterms:modified xsi:type="dcterms:W3CDTF">2024-06-12T11:17:46Z</dcterms:modified>
</cp:coreProperties>
</file>