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15"/>
  </p:notesMasterIdLst>
  <p:sldIdLst>
    <p:sldId id="334" r:id="rId6"/>
    <p:sldId id="366" r:id="rId7"/>
    <p:sldId id="371" r:id="rId8"/>
    <p:sldId id="369" r:id="rId9"/>
    <p:sldId id="365" r:id="rId10"/>
    <p:sldId id="367" r:id="rId11"/>
    <p:sldId id="362" r:id="rId12"/>
    <p:sldId id="368" r:id="rId13"/>
    <p:sldId id="370" r:id="rId14"/>
  </p:sldIdLst>
  <p:sldSz cx="12192000" cy="6858000"/>
  <p:notesSz cx="6735763" cy="9866313"/>
  <p:embeddedFontLst>
    <p:embeddedFont>
      <p:font typeface="Calibri" panose="020F0502020204030204" pitchFamily="34" charset="0"/>
      <p:regular r:id="rId16"/>
      <p:bold r:id="rId17"/>
      <p:italic r:id="rId18"/>
      <p:boldItalic r:id="rId19"/>
    </p:embeddedFont>
    <p:embeddedFont>
      <p:font typeface="Fighter" panose="00000500000000000000" pitchFamily="50" charset="0"/>
      <p:regular r:id="rId20"/>
      <p:bold r:id="rId21"/>
      <p:italic r:id="rId22"/>
      <p:boldItalic r:id="rId23"/>
    </p:embeddedFont>
    <p:embeddedFont>
      <p:font typeface="Fighter-Overskrift" panose="00000600000000000000" pitchFamily="50" charset="0"/>
      <p:regular r:id="rId24"/>
    </p:embeddedFont>
    <p:embeddedFont>
      <p:font typeface="Fighter-Regular" panose="00000500000000000000" pitchFamily="50" charset="0"/>
      <p:regular r:id="rId25"/>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F7A330-EE48-5FD0-9966-694D11E4F11B}" name="Erik Overgaard Nielsen" initials="EN" userId="S::eon@cancer.dk::4904a0f5-4aed-493b-b5f6-199ef71def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297"/>
    <a:srgbClr val="82D989"/>
    <a:srgbClr val="D9D782"/>
    <a:srgbClr val="20403E"/>
    <a:srgbClr val="402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E02FB9-EC93-4268-AD7A-BC269BD3C9E5}" v="3" dt="2024-01-20T06:49:54.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74023" autoAdjust="0"/>
  </p:normalViewPr>
  <p:slideViewPr>
    <p:cSldViewPr snapToGrid="0" snapToObjects="1" showGuides="1">
      <p:cViewPr varScale="1">
        <p:scale>
          <a:sx n="90" d="100"/>
          <a:sy n="90" d="100"/>
        </p:scale>
        <p:origin x="11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4.fntdata"/><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37663513796219228"/>
          <c:y val="0.18217779670243175"/>
          <c:w val="0.24672981309783987"/>
          <c:h val="0.65709372635076824"/>
        </c:manualLayout>
      </c:layout>
      <c:pieChart>
        <c:varyColors val="1"/>
        <c:ser>
          <c:idx val="0"/>
          <c:order val="0"/>
          <c:tx>
            <c:strRef>
              <c:f>'Ark1'!$B$1</c:f>
              <c:strCache>
                <c:ptCount val="1"/>
                <c:pt idx="0">
                  <c:v>Fordeling af indtægter på Stafet For Livet i 2023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CD0-40F2-9145-F856084517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ACD0-40F2-9145-F856084517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ACD0-40F2-9145-F856084517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ACD0-40F2-9145-F856084517FC}"/>
              </c:ext>
            </c:extLst>
          </c:dPt>
          <c:dLbls>
            <c:delete val="1"/>
          </c:dLbls>
          <c:cat>
            <c:strRef>
              <c:f>'Ark1'!$A$2:$A$5</c:f>
              <c:strCache>
                <c:ptCount val="4"/>
                <c:pt idx="0">
                  <c:v>Holddonationer og deltagergebyr</c:v>
                </c:pt>
                <c:pt idx="1">
                  <c:v>Sponsorater, gaver, spil, auktioner mm.</c:v>
                </c:pt>
                <c:pt idx="2">
                  <c:v>Lys</c:v>
                </c:pt>
                <c:pt idx="3">
                  <c:v>Mad, varesalg + øvrige</c:v>
                </c:pt>
              </c:strCache>
            </c:strRef>
          </c:cat>
          <c:val>
            <c:numRef>
              <c:f>'Ark1'!$B$2:$B$5</c:f>
              <c:numCache>
                <c:formatCode>General</c:formatCode>
                <c:ptCount val="4"/>
                <c:pt idx="0">
                  <c:v>67</c:v>
                </c:pt>
                <c:pt idx="1">
                  <c:v>18.7</c:v>
                </c:pt>
                <c:pt idx="2">
                  <c:v>3.6</c:v>
                </c:pt>
                <c:pt idx="3">
                  <c:v>10.7</c:v>
                </c:pt>
              </c:numCache>
            </c:numRef>
          </c:val>
          <c:extLst>
            <c:ext xmlns:c16="http://schemas.microsoft.com/office/drawing/2014/chart" uri="{C3380CC4-5D6E-409C-BE32-E72D297353CC}">
              <c16:uniqueId val="{00000000-ACD0-40F2-9145-F856084517F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Fighter" panose="00000500000000000000" pitchFamily="50" charset="0"/>
              </a:defRPr>
            </a:lvl1pPr>
          </a:lstStyle>
          <a:p>
            <a:endParaRPr lang="da-DK" dirty="0"/>
          </a:p>
        </p:txBody>
      </p:sp>
      <p:sp>
        <p:nvSpPr>
          <p:cNvPr id="3" name="Pladsholder til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Fighter" panose="00000500000000000000" pitchFamily="50" charset="0"/>
              </a:defRPr>
            </a:lvl1pPr>
          </a:lstStyle>
          <a:p>
            <a:fld id="{8E3DD730-CFB4-F348-81DE-70734850EDC4}" type="datetimeFigureOut">
              <a:rPr lang="da-DK" smtClean="0"/>
              <a:pPr/>
              <a:t>20-01-2024</a:t>
            </a:fld>
            <a:endParaRPr lang="da-DK" dirty="0"/>
          </a:p>
        </p:txBody>
      </p:sp>
      <p:sp>
        <p:nvSpPr>
          <p:cNvPr id="4" name="Pladsholder til slidebille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Fighter" panose="00000500000000000000" pitchFamily="50" charset="0"/>
              </a:defRPr>
            </a:lvl1pPr>
          </a:lstStyle>
          <a:p>
            <a:endParaRPr lang="da-DK" dirty="0"/>
          </a:p>
        </p:txBody>
      </p:sp>
      <p:sp>
        <p:nvSpPr>
          <p:cNvPr id="7" name="Pladsholder til sli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Fighter" panose="00000500000000000000" pitchFamily="50" charset="0"/>
              </a:defRPr>
            </a:lvl1pPr>
          </a:lstStyle>
          <a:p>
            <a:fld id="{6B7EE48D-0010-914E-B2E8-612C99007E8C}" type="slidenum">
              <a:rPr lang="da-DK" smtClean="0"/>
              <a:pPr/>
              <a:t>‹nr.›</a:t>
            </a:fld>
            <a:endParaRPr lang="da-DK" dirty="0"/>
          </a:p>
        </p:txBody>
      </p:sp>
    </p:spTree>
    <p:extLst>
      <p:ext uri="{BB962C8B-B14F-4D97-AF65-F5344CB8AC3E}">
        <p14:creationId xmlns:p14="http://schemas.microsoft.com/office/powerpoint/2010/main" val="329234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ighter" panose="00000500000000000000" pitchFamily="50" charset="0"/>
        <a:ea typeface="+mn-ea"/>
        <a:cs typeface="+mn-cs"/>
      </a:defRPr>
    </a:lvl1pPr>
    <a:lvl2pPr marL="457200" algn="l" defTabSz="914400" rtl="0" eaLnBrk="1" latinLnBrk="0" hangingPunct="1">
      <a:defRPr sz="1200" kern="1200">
        <a:solidFill>
          <a:schemeClr val="tx1"/>
        </a:solidFill>
        <a:latin typeface="Fighter" panose="00000500000000000000" pitchFamily="50" charset="0"/>
        <a:ea typeface="+mn-ea"/>
        <a:cs typeface="+mn-cs"/>
      </a:defRPr>
    </a:lvl2pPr>
    <a:lvl3pPr marL="914400" algn="l" defTabSz="914400" rtl="0" eaLnBrk="1" latinLnBrk="0" hangingPunct="1">
      <a:defRPr sz="1200" kern="1200">
        <a:solidFill>
          <a:schemeClr val="tx1"/>
        </a:solidFill>
        <a:latin typeface="Fighter" panose="00000500000000000000" pitchFamily="50" charset="0"/>
        <a:ea typeface="+mn-ea"/>
        <a:cs typeface="+mn-cs"/>
      </a:defRPr>
    </a:lvl3pPr>
    <a:lvl4pPr marL="1371600" algn="l" defTabSz="914400" rtl="0" eaLnBrk="1" latinLnBrk="0" hangingPunct="1">
      <a:defRPr sz="1200" kern="1200">
        <a:solidFill>
          <a:schemeClr val="tx1"/>
        </a:solidFill>
        <a:latin typeface="Fighter" panose="00000500000000000000" pitchFamily="50" charset="0"/>
        <a:ea typeface="+mn-ea"/>
        <a:cs typeface="+mn-cs"/>
      </a:defRPr>
    </a:lvl4pPr>
    <a:lvl5pPr marL="1828800" algn="l" defTabSz="914400" rtl="0" eaLnBrk="1" latinLnBrk="0" hangingPunct="1">
      <a:defRPr sz="1200" kern="1200">
        <a:solidFill>
          <a:schemeClr val="tx1"/>
        </a:solidFill>
        <a:latin typeface="Fighter"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rivillig.d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rivillig.d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1</a:t>
            </a:fld>
            <a:endParaRPr lang="da-DK" dirty="0"/>
          </a:p>
        </p:txBody>
      </p:sp>
    </p:spTree>
    <p:extLst>
      <p:ext uri="{BB962C8B-B14F-4D97-AF65-F5344CB8AC3E}">
        <p14:creationId xmlns:p14="http://schemas.microsoft.com/office/powerpoint/2010/main" val="3894452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Kræft er en sygdom der berører alle. Hver tredje af os får kræft, og to ud af tre bliver pårørende.</a:t>
            </a:r>
          </a:p>
          <a:p>
            <a:endParaRPr lang="da-DK" dirty="0"/>
          </a:p>
          <a:p>
            <a:r>
              <a:rPr lang="da-DK" dirty="0"/>
              <a:t>Vi går sammen for at skabe fællesskab for alle, der er ramt af kræft, for at vise at seks ud af ti overlever kræft og for at fortælle at 4 ud af ti kræfttilfælde kan forebygges. </a:t>
            </a:r>
          </a:p>
          <a:p>
            <a:endParaRPr lang="da-DK" dirty="0"/>
          </a:p>
          <a:p>
            <a:r>
              <a:rPr lang="da-DK" dirty="0"/>
              <a:t>Stafet For Livet handler kort sagt om at bidrage med:</a:t>
            </a:r>
          </a:p>
          <a:p>
            <a:endParaRPr lang="da-DK" dirty="0"/>
          </a:p>
          <a:p>
            <a:pPr marL="171450" indent="-171450">
              <a:buFont typeface="Arial" panose="020B0604020202020204" pitchFamily="34" charset="0"/>
              <a:buChar char="•"/>
            </a:pPr>
            <a:r>
              <a:rPr lang="da-DK" dirty="0"/>
              <a:t>Fællesskaber for mennesker ramt af kræft</a:t>
            </a:r>
          </a:p>
          <a:p>
            <a:pPr marL="171450" indent="-171450">
              <a:buFont typeface="Arial" panose="020B0604020202020204" pitchFamily="34" charset="0"/>
              <a:buChar char="•"/>
            </a:pPr>
            <a:r>
              <a:rPr lang="da-DK" dirty="0"/>
              <a:t>Synlighed om bekæmpelse af kræft</a:t>
            </a:r>
          </a:p>
          <a:p>
            <a:pPr marL="171450" indent="-171450">
              <a:buFont typeface="Arial" panose="020B0604020202020204" pitchFamily="34" charset="0"/>
              <a:buChar char="•"/>
            </a:pPr>
            <a:r>
              <a:rPr lang="da-DK" dirty="0"/>
              <a:t>Økonomisk og politisk opbakning til kræftsagen</a:t>
            </a:r>
          </a:p>
        </p:txBody>
      </p:sp>
      <p:sp>
        <p:nvSpPr>
          <p:cNvPr id="4" name="Pladsholder til slidenummer 3"/>
          <p:cNvSpPr>
            <a:spLocks noGrp="1"/>
          </p:cNvSpPr>
          <p:nvPr>
            <p:ph type="sldNum" sz="quarter" idx="5"/>
          </p:nvPr>
        </p:nvSpPr>
        <p:spPr/>
        <p:txBody>
          <a:bodyPr/>
          <a:lstStyle/>
          <a:p>
            <a:fld id="{6B7EE48D-0010-914E-B2E8-612C99007E8C}" type="slidenum">
              <a:rPr lang="da-DK" smtClean="0"/>
              <a:pPr/>
              <a:t>2</a:t>
            </a:fld>
            <a:endParaRPr lang="da-DK" dirty="0"/>
          </a:p>
        </p:txBody>
      </p:sp>
    </p:spTree>
    <p:extLst>
      <p:ext uri="{BB962C8B-B14F-4D97-AF65-F5344CB8AC3E}">
        <p14:creationId xmlns:p14="http://schemas.microsoft.com/office/powerpoint/2010/main" val="411895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Holddonationer mm: 67%</a:t>
            </a:r>
          </a:p>
          <a:p>
            <a:r>
              <a:rPr lang="da-DK" dirty="0"/>
              <a:t>Sponsorater, auktioner: 18,7%</a:t>
            </a:r>
          </a:p>
          <a:p>
            <a:r>
              <a:rPr lang="da-DK" dirty="0"/>
              <a:t>Lys: 3,6%</a:t>
            </a:r>
          </a:p>
          <a:p>
            <a:r>
              <a:rPr lang="da-DK" dirty="0"/>
              <a:t>Mad, varesalg mm.: 10,7%</a:t>
            </a:r>
          </a:p>
        </p:txBody>
      </p:sp>
      <p:sp>
        <p:nvSpPr>
          <p:cNvPr id="4" name="Pladsholder til slidenummer 3"/>
          <p:cNvSpPr>
            <a:spLocks noGrp="1"/>
          </p:cNvSpPr>
          <p:nvPr>
            <p:ph type="sldNum" sz="quarter" idx="5"/>
          </p:nvPr>
        </p:nvSpPr>
        <p:spPr/>
        <p:txBody>
          <a:bodyPr/>
          <a:lstStyle/>
          <a:p>
            <a:fld id="{6B7EE48D-0010-914E-B2E8-612C99007E8C}" type="slidenum">
              <a:rPr lang="da-DK" smtClean="0"/>
              <a:pPr/>
              <a:t>3</a:t>
            </a:fld>
            <a:endParaRPr lang="da-DK" dirty="0"/>
          </a:p>
        </p:txBody>
      </p:sp>
    </p:spTree>
    <p:extLst>
      <p:ext uri="{BB962C8B-B14F-4D97-AF65-F5344CB8AC3E}">
        <p14:creationId xmlns:p14="http://schemas.microsoft.com/office/powerpoint/2010/main" val="73990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sikrer at Stafettens bæredygtighed gennem en proaktiv og systematisk tilgang til holdrekruttering.  </a:t>
            </a:r>
          </a:p>
          <a:p>
            <a:r>
              <a:rPr lang="da-DK" dirty="0"/>
              <a:t>Det betyder at stafetterne bliver bæredygtige, forstået på den måde, at de kan bestå og give mening hele vejen rundt (ift. indsats o og omkostninger). </a:t>
            </a:r>
          </a:p>
        </p:txBody>
      </p:sp>
      <p:sp>
        <p:nvSpPr>
          <p:cNvPr id="4" name="Pladsholder til slidenummer 3"/>
          <p:cNvSpPr>
            <a:spLocks noGrp="1"/>
          </p:cNvSpPr>
          <p:nvPr>
            <p:ph type="sldNum" sz="quarter" idx="5"/>
          </p:nvPr>
        </p:nvSpPr>
        <p:spPr/>
        <p:txBody>
          <a:bodyPr/>
          <a:lstStyle/>
          <a:p>
            <a:fld id="{6B7EE48D-0010-914E-B2E8-612C99007E8C}" type="slidenum">
              <a:rPr lang="da-DK" smtClean="0"/>
              <a:pPr/>
              <a:t>4</a:t>
            </a:fld>
            <a:endParaRPr lang="da-DK" dirty="0"/>
          </a:p>
        </p:txBody>
      </p:sp>
    </p:spTree>
    <p:extLst>
      <p:ext uri="{BB962C8B-B14F-4D97-AF65-F5344CB8AC3E}">
        <p14:creationId xmlns:p14="http://schemas.microsoft.com/office/powerpoint/2010/main" val="157869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spcAft>
                <a:spcPts val="1200"/>
              </a:spcAft>
            </a:pPr>
            <a:r>
              <a:rPr lang="da-DK" sz="1800" b="1" dirty="0">
                <a:effectLst/>
                <a:latin typeface="Arial" panose="020B0604020202020204" pitchFamily="34" charset="0"/>
                <a:ea typeface="Calibri" panose="020F0502020204030204" pitchFamily="34" charset="0"/>
              </a:rPr>
              <a:t>Hold rekrutteringsmaterialet består af:</a:t>
            </a:r>
            <a:r>
              <a:rPr lang="da-DK" sz="1800" dirty="0">
                <a:effectLst/>
                <a:latin typeface="Arial" panose="020B0604020202020204" pitchFamily="34" charset="0"/>
                <a:ea typeface="Calibri" panose="020F0502020204030204" pitchFamily="34" charset="0"/>
              </a:rPr>
              <a:t> </a:t>
            </a:r>
            <a:br>
              <a:rPr lang="da-DK" sz="1800" dirty="0">
                <a:effectLst/>
                <a:latin typeface="Arial" panose="020B0604020202020204" pitchFamily="34" charset="0"/>
                <a:ea typeface="Calibri" panose="020F0502020204030204" pitchFamily="34" charset="0"/>
              </a:rPr>
            </a:br>
            <a:endParaRPr lang="da-DK" sz="1800" dirty="0">
              <a:effectLst/>
              <a:latin typeface="Calibri" panose="020F050202020403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800" dirty="0">
                <a:effectLst/>
                <a:latin typeface="Arial" panose="020B0604020202020204" pitchFamily="34" charset="0"/>
                <a:ea typeface="Calibri" panose="020F0502020204030204" pitchFamily="34" charset="0"/>
              </a:rPr>
              <a:t>En mail med en opfordring til at deltage i Stafet For Livet.  </a:t>
            </a:r>
            <a:endParaRPr lang="da-DK" sz="1800" dirty="0">
              <a:effectLst/>
              <a:latin typeface="Calibri" panose="020F050202020403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800" dirty="0">
                <a:effectLst/>
                <a:latin typeface="Arial" panose="020B0604020202020204" pitchFamily="34" charset="0"/>
                <a:ea typeface="Calibri" panose="020F0502020204030204" pitchFamily="34" charset="0"/>
              </a:rPr>
              <a:t>En video der viser, hvad virksomhedshold får ud af at deltage i Stafet For Livet. </a:t>
            </a:r>
            <a:endParaRPr lang="da-DK" sz="1800" dirty="0">
              <a:effectLst/>
              <a:latin typeface="Calibri" panose="020F050202020403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800" dirty="0">
                <a:effectLst/>
                <a:latin typeface="Arial" panose="020B0604020202020204" pitchFamily="34" charset="0"/>
                <a:ea typeface="Calibri" panose="020F0502020204030204" pitchFamily="34" charset="0"/>
              </a:rPr>
              <a:t>En beskrivelse af hvordan virksomhedshold tilmelder sig Stafet For Livet – som I skal redigere, lægge på jeres stafets opslagstavle via </a:t>
            </a:r>
            <a:r>
              <a:rPr lang="da-DK" sz="1800" dirty="0">
                <a:solidFill>
                  <a:srgbClr val="0000FF"/>
                </a:solidFill>
                <a:effectLst/>
                <a:latin typeface="Arial" panose="020B0604020202020204" pitchFamily="34" charset="0"/>
                <a:ea typeface="Calibri" panose="020F0502020204030204" pitchFamily="34" charset="0"/>
                <a:hlinkClick r:id="rId3"/>
              </a:rPr>
              <a:t>www.frivillig.dk</a:t>
            </a:r>
            <a:r>
              <a:rPr lang="da-DK" sz="1800" dirty="0">
                <a:effectLst/>
                <a:latin typeface="Arial" panose="020B0604020202020204" pitchFamily="34" charset="0"/>
                <a:ea typeface="Calibri" panose="020F0502020204030204" pitchFamily="34" charset="0"/>
              </a:rPr>
              <a:t> og linke til i den mail, I sender til </a:t>
            </a:r>
            <a:br>
              <a:rPr lang="da-DK" sz="1800" dirty="0">
                <a:effectLst/>
                <a:latin typeface="Arial" panose="020B0604020202020204" pitchFamily="34" charset="0"/>
                <a:ea typeface="Calibri" panose="020F0502020204030204" pitchFamily="34" charset="0"/>
              </a:rPr>
            </a:br>
            <a:r>
              <a:rPr lang="da-DK" sz="1800" dirty="0">
                <a:effectLst/>
                <a:latin typeface="Arial" panose="020B0604020202020204" pitchFamily="34" charset="0"/>
                <a:ea typeface="Calibri" panose="020F0502020204030204" pitchFamily="34" charset="0"/>
              </a:rPr>
              <a:t>virksomhederne </a:t>
            </a:r>
            <a:endParaRPr lang="da-DK" sz="1800" dirty="0">
              <a:effectLst/>
              <a:latin typeface="Calibri" panose="020F050202020403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800" dirty="0">
                <a:effectLst/>
                <a:latin typeface="Arial" panose="020B0604020202020204" pitchFamily="34" charset="0"/>
                <a:ea typeface="Calibri" panose="020F0502020204030204" pitchFamily="34" charset="0"/>
              </a:rPr>
              <a:t>Vejledning til, hvordan man lægger et dokument på stafettens opslagstavle </a:t>
            </a:r>
            <a:endParaRPr lang="da-DK" sz="1800" dirty="0">
              <a:effectLst/>
              <a:latin typeface="Calibri" panose="020F050202020403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800" dirty="0">
                <a:effectLst/>
                <a:latin typeface="Arial" panose="020B0604020202020204" pitchFamily="34" charset="0"/>
                <a:ea typeface="Calibri" panose="020F0502020204030204" pitchFamily="34" charset="0"/>
              </a:rPr>
              <a:t>En Power Point-præsentation, I kan bruge, hvis virksomhederne ønsker et fysisk møde, hvor I introducerer Stafet For Livet. Vær opmærksom på, at der er noter til hvert slide, som I kan bruge som</a:t>
            </a:r>
            <a:br>
              <a:rPr lang="da-DK" sz="1800" dirty="0">
                <a:effectLst/>
                <a:latin typeface="Arial" panose="020B0604020202020204" pitchFamily="34" charset="0"/>
                <a:ea typeface="Calibri" panose="020F0502020204030204" pitchFamily="34" charset="0"/>
              </a:rPr>
            </a:br>
            <a:r>
              <a:rPr lang="da-DK" sz="1800" dirty="0">
                <a:effectLst/>
                <a:latin typeface="Arial" panose="020B0604020202020204" pitchFamily="34" charset="0"/>
                <a:ea typeface="Calibri" panose="020F0502020204030204" pitchFamily="34" charset="0"/>
              </a:rPr>
              <a:t>   inspiration. </a:t>
            </a:r>
          </a:p>
          <a:p>
            <a:pPr marL="342900" lvl="0" indent="-342900" fontAlgn="base">
              <a:buSzPts val="1000"/>
              <a:buFont typeface="Symbol" panose="05050102010706020507" pitchFamily="18" charset="2"/>
              <a:buChar char=""/>
              <a:tabLst>
                <a:tab pos="457200" algn="l"/>
              </a:tabLst>
            </a:pPr>
            <a:endParaRPr lang="da-DK" sz="1800" dirty="0">
              <a:effectLst/>
              <a:latin typeface="Arial" panose="020B060402020202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800" dirty="0">
                <a:effectLst/>
                <a:latin typeface="Arial" panose="020B0604020202020204" pitchFamily="34" charset="0"/>
                <a:ea typeface="Calibri" panose="020F0502020204030204" pitchFamily="34" charset="0"/>
              </a:rPr>
              <a:t>Materialet kan tilpasses til den enkelte målgrupper og er således tænkt som et værktøj man kan tage fat i uanset hvilken målgruppe der er relevant at arbejde med. </a:t>
            </a:r>
          </a:p>
          <a:p>
            <a:pPr marL="342900" lvl="0" indent="-342900" fontAlgn="base">
              <a:buSzPts val="1000"/>
              <a:buFont typeface="Symbol" panose="05050102010706020507" pitchFamily="18" charset="2"/>
              <a:buChar char=""/>
              <a:tabLst>
                <a:tab pos="457200" algn="l"/>
              </a:tabLst>
            </a:pPr>
            <a:r>
              <a:rPr lang="da-DK" sz="1800" dirty="0">
                <a:effectLst/>
                <a:latin typeface="Arial" panose="020B0604020202020204" pitchFamily="34" charset="0"/>
                <a:ea typeface="Calibri" panose="020F0502020204030204" pitchFamily="34" charset="0"/>
              </a:rPr>
              <a:t>Tag meget gerne fat i jeres konsulent, hvis I får brug for hjælp i processen. </a:t>
            </a:r>
            <a:endParaRPr lang="da-DK" sz="1800" dirty="0">
              <a:effectLst/>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5</a:t>
            </a:fld>
            <a:endParaRPr lang="da-DK" dirty="0"/>
          </a:p>
        </p:txBody>
      </p:sp>
    </p:spTree>
    <p:extLst>
      <p:ext uri="{BB962C8B-B14F-4D97-AF65-F5344CB8AC3E}">
        <p14:creationId xmlns:p14="http://schemas.microsoft.com/office/powerpoint/2010/main" val="51333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ea typeface="Calibri" panose="020F0502020204030204" pitchFamily="34" charset="0"/>
              </a:rPr>
              <a:t>Første skridt til at arbejde proaktivt og målrettet med at rekruttere nye målgrupper er ved at få et overblik over hvilke målgrupper der er relevante I jeres lokalområde. </a:t>
            </a:r>
          </a:p>
          <a:p>
            <a:pPr marL="0" marR="0" lvl="0" indent="0" algn="l" defTabSz="914400" rtl="0" eaLnBrk="1" fontAlgn="auto" latinLnBrk="0" hangingPunct="1">
              <a:lnSpc>
                <a:spcPct val="100000"/>
              </a:lnSpc>
              <a:spcBef>
                <a:spcPts val="0"/>
              </a:spcBef>
              <a:spcAft>
                <a:spcPts val="0"/>
              </a:spcAft>
              <a:buClrTx/>
              <a:buSzTx/>
              <a:buFontTx/>
              <a:buNone/>
              <a:tabLst/>
              <a:defRPr/>
            </a:pPr>
            <a:br>
              <a:rPr lang="da-DK" sz="1200" dirty="0">
                <a:latin typeface="Arial" panose="020B0604020202020204" pitchFamily="34" charset="0"/>
                <a:ea typeface="Calibri" panose="020F0502020204030204" pitchFamily="34" charset="0"/>
              </a:rPr>
            </a:br>
            <a:r>
              <a:rPr lang="da-DK" sz="1200" dirty="0">
                <a:latin typeface="Arial" panose="020B0604020202020204" pitchFamily="34" charset="0"/>
                <a:ea typeface="Calibri" panose="020F0502020204030204" pitchFamily="34" charset="0"/>
              </a:rPr>
              <a:t>Det skal vi prøve 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6</a:t>
            </a:fld>
            <a:endParaRPr lang="da-DK" dirty="0"/>
          </a:p>
        </p:txBody>
      </p:sp>
    </p:spTree>
    <p:extLst>
      <p:ext uri="{BB962C8B-B14F-4D97-AF65-F5344CB8AC3E}">
        <p14:creationId xmlns:p14="http://schemas.microsoft.com/office/powerpoint/2010/main" val="158315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ea typeface="Calibri" panose="020F0502020204030204" pitchFamily="34" charset="0"/>
              </a:rPr>
              <a:t>Når I kommer hjem: Indkald til et møde, hvor I brainstormer, udvælger den eller de målgrupper I gerne vil fokusere på og udarbejd en plan. </a:t>
            </a:r>
            <a:br>
              <a:rPr lang="da-DK" sz="1200" dirty="0">
                <a:latin typeface="Arial" panose="020B0604020202020204" pitchFamily="34" charset="0"/>
                <a:ea typeface="Calibri" panose="020F0502020204030204" pitchFamily="34" charset="0"/>
              </a:rPr>
            </a:br>
            <a:endParaRPr lang="da-DK" sz="1200" dirty="0">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Arial" panose="020B0604020202020204" pitchFamily="34" charset="0"/>
                <a:ea typeface="Calibri" panose="020F0502020204030204" pitchFamily="34" charset="0"/>
              </a:rPr>
              <a:t>     Lav jeres mindmap, og udvælg hvilke grupper I </a:t>
            </a:r>
            <a:r>
              <a:rPr lang="da-DK" sz="1200" dirty="0">
                <a:latin typeface="Arial" panose="020B0604020202020204" pitchFamily="34" charset="0"/>
                <a:ea typeface="Calibri" panose="020F0502020204030204" pitchFamily="34" charset="0"/>
              </a:rPr>
              <a:t>lave en fokuseret indsats i forhold til. Tag evt. udgangspunkt i den I har med fra workshoppen </a:t>
            </a:r>
            <a:r>
              <a:rPr lang="da-DK" sz="1200" dirty="0" err="1">
                <a:latin typeface="Arial" panose="020B0604020202020204" pitchFamily="34" charset="0"/>
                <a:ea typeface="Calibri" panose="020F0502020204030204" pitchFamily="34" charset="0"/>
              </a:rPr>
              <a:t>idag</a:t>
            </a:r>
            <a:br>
              <a:rPr lang="da-DK" sz="1200" dirty="0">
                <a:latin typeface="Arial" panose="020B0604020202020204" pitchFamily="34" charset="0"/>
                <a:ea typeface="Calibri" panose="020F0502020204030204" pitchFamily="34" charset="0"/>
              </a:rPr>
            </a:br>
            <a:endParaRPr lang="da-DK" sz="1200" dirty="0">
              <a:latin typeface="Arial" panose="020B0604020202020204" pitchFamily="34" charset="0"/>
              <a:ea typeface="Calibri" panose="020F0502020204030204" pitchFamily="34"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da-DK" sz="1200" dirty="0">
                <a:latin typeface="Arial" panose="020B0604020202020204" pitchFamily="34" charset="0"/>
                <a:ea typeface="Calibri" panose="020F0502020204030204" pitchFamily="34" charset="0"/>
              </a:rPr>
              <a:t>Overvej i udvælgelsesprocessen, hvad de enkelte målgrupper kan bidrage med/hvorfor netop de vil give mening at fokusere på. Hvad kan målgruppen evt. bidrage med indenfor vores 3 formål  ‘fællesskab, oplysning og indsamling’? </a:t>
            </a:r>
            <a:br>
              <a:rPr lang="da-DK" sz="1200" dirty="0">
                <a:latin typeface="Arial" panose="020B0604020202020204" pitchFamily="34" charset="0"/>
                <a:ea typeface="Calibri" panose="020F0502020204030204" pitchFamily="34" charset="0"/>
              </a:rPr>
            </a:br>
            <a:endParaRPr lang="da-DK" sz="1200" dirty="0">
              <a:latin typeface="Arial" panose="020B0604020202020204" pitchFamily="34" charset="0"/>
              <a:ea typeface="Calibri" panose="020F0502020204030204" pitchFamily="34"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da-DK" sz="1200" dirty="0">
                <a:latin typeface="Arial" panose="020B0604020202020204" pitchFamily="34" charset="0"/>
                <a:ea typeface="Calibri" panose="020F0502020204030204" pitchFamily="34" charset="0"/>
              </a:rPr>
              <a:t>Tænk også over om det er nogen I kan rekruttere allerede til dette års stafet eller om det er nogen der skal arbejdes på i længere tid. </a:t>
            </a:r>
          </a:p>
          <a:p>
            <a:pPr marL="0" lvl="0" indent="0" fontAlgn="base">
              <a:buSzPts val="1000"/>
              <a:buFont typeface="Symbol" panose="05050102010706020507" pitchFamily="18" charset="2"/>
              <a:buNone/>
              <a:tabLst>
                <a:tab pos="457200" algn="l"/>
              </a:tabLst>
            </a:pPr>
            <a:endParaRPr lang="da-DK" sz="1200" dirty="0">
              <a:latin typeface="Arial" panose="020B060402020202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Der kan være tilfælde hvor der er særlige ting I skal være obs på ift. målgruppen. Fx efterskoler – unge mennesker – måske placere dem list afsides så de ikke forstyrrer etc. Det kan også være skoler, som fx planlægger et år i forvejen. Her skal indsatsen måske gøres i år, men først ”høstes” til næste år. </a:t>
            </a:r>
          </a:p>
          <a:p>
            <a:pPr marL="342900" lvl="0" indent="-342900" fontAlgn="base">
              <a:buSzPts val="1000"/>
              <a:buFont typeface="Symbol" panose="05050102010706020507" pitchFamily="18" charset="2"/>
              <a:buChar char=""/>
              <a:tabLst>
                <a:tab pos="457200" algn="l"/>
              </a:tabLst>
            </a:pPr>
            <a:endParaRPr lang="da-DK" sz="1200" dirty="0">
              <a:latin typeface="Arial" panose="020B0604020202020204" pitchFamily="34" charset="0"/>
              <a:ea typeface="Calibri" panose="020F0502020204030204" pitchFamily="34"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da-DK" sz="1200" dirty="0">
                <a:latin typeface="Arial" panose="020B0604020202020204" pitchFamily="34" charset="0"/>
                <a:ea typeface="Calibri" panose="020F0502020204030204" pitchFamily="34" charset="0"/>
              </a:rPr>
              <a:t>Når I har udvalgt grupperne, så se også på hvad I har i forvejen, som I kan gøre brug af ift. rekrutteringen af netop denne gruppe. Har I fx allerede en kontakt ind til den gruppe (nogen der kender nogen), eller har I fx brug for at komme ud til dem og lave et oplæg om Stafet For Livet? Så kan en PowerPoint (som findes i holdværktøjskassen på www.frivillig.dk) måske være brugbar. Er der noget vi mangler? Er der en grund til at vi har haft svært ved at arbejde med denne gruppe? Hvem har vi der kan arbejde videre med denne målgruppe?</a:t>
            </a:r>
          </a:p>
          <a:p>
            <a:pPr marL="342900" lvl="0" indent="-342900" fontAlgn="base">
              <a:buSzPts val="1000"/>
              <a:buFont typeface="Symbol" panose="05050102010706020507" pitchFamily="18" charset="2"/>
              <a:buChar char=""/>
              <a:tabLst>
                <a:tab pos="457200" algn="l"/>
              </a:tabLst>
            </a:pPr>
            <a:endParaRPr lang="da-DK" sz="1200" dirty="0">
              <a:latin typeface="Arial" panose="020B0604020202020204" pitchFamily="34" charset="0"/>
              <a:ea typeface="Calibri" panose="020F0502020204030204" pitchFamily="34"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da-DK" sz="1200" dirty="0">
                <a:latin typeface="Arial" panose="020B0604020202020204" pitchFamily="34" charset="0"/>
                <a:ea typeface="Calibri" panose="020F0502020204030204" pitchFamily="34" charset="0"/>
              </a:rPr>
              <a:t>Nu skal der laves en plan: Hvad ligger der af opgaver, hvem gør det og til hvornår?</a:t>
            </a: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da-DK" sz="1200" dirty="0">
                <a:latin typeface="Arial" panose="020B0604020202020204" pitchFamily="34" charset="0"/>
                <a:ea typeface="Calibri" panose="020F0502020204030204" pitchFamily="34" charset="0"/>
              </a:rPr>
              <a:t>Det kan fx være at identificere hvem der skal kontaktes og hvordan. Lav en google søgning på de udvalgte målgrupper – hvor mange er der i målgruppen?, hvem er lederne? og hvilke kontaktoplysninger er tilgængelige?(</a:t>
            </a:r>
            <a:r>
              <a:rPr lang="da-DK" sz="1200" dirty="0">
                <a:effectLst/>
                <a:latin typeface="Arial" panose="020B0604020202020204" pitchFamily="34" charset="0"/>
                <a:ea typeface="Calibri" panose="020F0502020204030204" pitchFamily="34" charset="0"/>
              </a:rPr>
              <a:t>I må kun benytte e-mailadresser, der er offentligt tilgængelige.</a:t>
            </a: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da-DK" sz="1200" dirty="0">
                <a:latin typeface="Arial" panose="020B0604020202020204" pitchFamily="34" charset="0"/>
                <a:ea typeface="Calibri" panose="020F0502020204030204" pitchFamily="34" charset="0"/>
              </a:rPr>
              <a:t>Udarbejd evt. en mail til de ledere I gerne vil kontakte </a:t>
            </a:r>
            <a:r>
              <a:rPr lang="da-DK" sz="1200" dirty="0">
                <a:effectLst/>
                <a:latin typeface="Arial" panose="020B0604020202020204" pitchFamily="34" charset="0"/>
                <a:ea typeface="Calibri" panose="020F0502020204030204" pitchFamily="34" charset="0"/>
              </a:rPr>
              <a:t>(mailen må ikke indeholde et købstilbud (markedsføringsloven)). Hent inspiration i materialet ”Nye – målgrupper, virksomheder, plejehjem og efterskoler som ligger på </a:t>
            </a:r>
            <a:r>
              <a:rPr lang="da-DK" sz="1200" dirty="0">
                <a:effectLst/>
                <a:latin typeface="Arial" panose="020B0604020202020204" pitchFamily="34" charset="0"/>
                <a:ea typeface="Calibri" panose="020F0502020204030204" pitchFamily="34" charset="0"/>
                <a:hlinkClick r:id="rId3"/>
              </a:rPr>
              <a:t>www.frivillig.dk</a:t>
            </a:r>
            <a:r>
              <a:rPr lang="da-DK" sz="1200" dirty="0">
                <a:effectLst/>
                <a:latin typeface="Arial" panose="020B0604020202020204" pitchFamily="34" charset="0"/>
                <a:ea typeface="Calibri" panose="020F0502020204030204" pitchFamily="34" charset="0"/>
              </a:rPr>
              <a:t> i hold værktøjskassen.</a:t>
            </a:r>
          </a:p>
          <a:p>
            <a:endParaRPr lang="da-DK" dirty="0"/>
          </a:p>
          <a:p>
            <a:pPr marL="34290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Ideelt set vil det være de frivillige, der har den tætteste kontakt til de udvalgte emner, der tager processen videre herfra.  </a:t>
            </a:r>
            <a:endParaRPr lang="da-DK" sz="1200" dirty="0">
              <a:effectLst/>
              <a:latin typeface="Arial" panose="020B060402020202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200" dirty="0">
                <a:effectLst/>
                <a:latin typeface="Arial" panose="020B0604020202020204" pitchFamily="34" charset="0"/>
                <a:ea typeface="Calibri" panose="020F0502020204030204" pitchFamily="34" charset="0"/>
              </a:rPr>
              <a:t>Send en mail til de kontaktpersoner I har udvalgt.</a:t>
            </a:r>
          </a:p>
          <a:p>
            <a:pPr marL="342900" lvl="0" indent="-342900" fontAlgn="base">
              <a:buSzPts val="1000"/>
              <a:buFont typeface="Symbol" panose="05050102010706020507" pitchFamily="18" charset="2"/>
              <a:buChar char=""/>
              <a:tabLst>
                <a:tab pos="457200" algn="l"/>
              </a:tabLst>
            </a:pPr>
            <a:endParaRPr lang="da-DK" sz="1200" dirty="0">
              <a:latin typeface="Arial" panose="020B060402020202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Følg op på tilbagemeldinger snarest muligt, så I holder kontakten ”varm”.</a:t>
            </a:r>
          </a:p>
          <a:p>
            <a:pPr marL="342900" lvl="0" indent="-342900" fontAlgn="base">
              <a:buSzPts val="1000"/>
              <a:buFont typeface="Symbol" panose="05050102010706020507" pitchFamily="18" charset="2"/>
              <a:buChar char=""/>
              <a:tabLst>
                <a:tab pos="457200" algn="l"/>
              </a:tabLst>
            </a:pPr>
            <a:endParaRPr lang="da-DK" sz="1200" dirty="0">
              <a:latin typeface="Arial" panose="020B0604020202020204" pitchFamily="34" charset="0"/>
              <a:ea typeface="Calibri" panose="020F0502020204030204" pitchFamily="34" charset="0"/>
            </a:endParaRPr>
          </a:p>
          <a:p>
            <a:pPr marL="34290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Måske I bliver inviteret til et møde med virksomheden, institutionen eller foreningen. Her er det godt at have en præsentation at støtte sig til (se skabelon i værktøjskassen” Nye – målgrupper ….”</a:t>
            </a:r>
          </a:p>
          <a:p>
            <a:pPr marL="342900" lvl="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Sørg for at aflevere en kort instruktion til hvad de næste skridt er for at tilmelde et hold (se værktøjskassen ”Nye målgrupper …..” ) </a:t>
            </a:r>
          </a:p>
          <a:p>
            <a:pPr marL="342900" lvl="0" indent="-342900" fontAlgn="base">
              <a:buSzPts val="1000"/>
              <a:buFont typeface="Symbol" panose="05050102010706020507" pitchFamily="18" charset="2"/>
              <a:buChar char=""/>
              <a:tabLst>
                <a:tab pos="457200" algn="l"/>
              </a:tabLst>
            </a:pPr>
            <a:endParaRPr lang="da-DK" sz="1200" dirty="0">
              <a:latin typeface="Arial" panose="020B060402020202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Hvis I ikke får nogen tilbagemeldinger, så følg op i forhold til emner I finder særligt interessante. </a:t>
            </a:r>
          </a:p>
          <a:p>
            <a:pPr marL="34290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Sørg for at de får en side med en kort instruktion til hvad de næste skridt er for at tilmelde et hold (se værktøjskassen ”Nye målgrupper …..”  </a:t>
            </a:r>
          </a:p>
          <a:p>
            <a:pPr marL="342900" lvl="0" indent="-342900" fontAlgn="base">
              <a:buSzPts val="1000"/>
              <a:buFont typeface="Symbol" panose="05050102010706020507" pitchFamily="18" charset="2"/>
              <a:buChar char=""/>
              <a:tabLst>
                <a:tab pos="457200" algn="l"/>
              </a:tabLst>
            </a:pPr>
            <a:endParaRPr lang="da-DK" sz="1200" dirty="0">
              <a:effectLst/>
              <a:latin typeface="Arial" panose="020B060402020202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200" dirty="0">
                <a:effectLst/>
                <a:latin typeface="Arial" panose="020B0604020202020204" pitchFamily="34" charset="0"/>
                <a:ea typeface="Calibri" panose="020F0502020204030204" pitchFamily="34" charset="0"/>
              </a:rPr>
              <a:t>Hold kontakten indtil holdet er tilmeldt. </a:t>
            </a:r>
          </a:p>
          <a:p>
            <a:pPr marL="342900" lvl="0" indent="-342900" fontAlgn="base">
              <a:buSzPts val="1000"/>
              <a:buFont typeface="Symbol" panose="05050102010706020507" pitchFamily="18" charset="2"/>
              <a:buChar char=""/>
              <a:tabLst>
                <a:tab pos="457200" algn="l"/>
              </a:tabLst>
            </a:pPr>
            <a:endParaRPr lang="da-DK" sz="1200" dirty="0">
              <a:latin typeface="Arial" panose="020B060402020202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1200" dirty="0">
                <a:latin typeface="Arial" panose="020B0604020202020204" pitchFamily="34" charset="0"/>
                <a:ea typeface="Calibri" panose="020F0502020204030204" pitchFamily="34" charset="0"/>
              </a:rPr>
              <a:t>Tillykke I har fået et nyt hold på stafetten!!!</a:t>
            </a:r>
            <a:endParaRPr lang="da-DK" sz="1200" dirty="0">
              <a:effectLst/>
              <a:latin typeface="Calibri" panose="020F0502020204030204" pitchFamily="34" charset="0"/>
              <a:ea typeface="Calibri" panose="020F0502020204030204" pitchFamily="34" charset="0"/>
            </a:endParaRPr>
          </a:p>
          <a:p>
            <a:endParaRPr lang="da-DK" dirty="0"/>
          </a:p>
          <a:p>
            <a:r>
              <a:rPr lang="da-DK" dirty="0"/>
              <a:t>Det er vigtig først at se på mulighederne (hvad har vi?) og derefter tage stilling til hvad vi har ressourcerne til inden vi laver beslutter os for en målgruppe/målgrupperne – derved forholder I jer til bæredygtighed i </a:t>
            </a:r>
            <a:r>
              <a:rPr lang="da-DK" dirty="0" err="1"/>
              <a:t>frivilliggruppen</a:t>
            </a:r>
            <a:r>
              <a:rPr lang="da-DK" dirty="0"/>
              <a:t>.</a:t>
            </a:r>
          </a:p>
        </p:txBody>
      </p:sp>
      <p:sp>
        <p:nvSpPr>
          <p:cNvPr id="4" name="Pladsholder til slidenummer 3"/>
          <p:cNvSpPr>
            <a:spLocks noGrp="1"/>
          </p:cNvSpPr>
          <p:nvPr>
            <p:ph type="sldNum" sz="quarter" idx="5"/>
          </p:nvPr>
        </p:nvSpPr>
        <p:spPr/>
        <p:txBody>
          <a:bodyPr/>
          <a:lstStyle/>
          <a:p>
            <a:fld id="{6B7EE48D-0010-914E-B2E8-612C99007E8C}" type="slidenum">
              <a:rPr lang="da-DK" smtClean="0"/>
              <a:pPr/>
              <a:t>7</a:t>
            </a:fld>
            <a:endParaRPr lang="da-DK" dirty="0"/>
          </a:p>
        </p:txBody>
      </p:sp>
    </p:spTree>
    <p:extLst>
      <p:ext uri="{BB962C8B-B14F-4D97-AF65-F5344CB8AC3E}">
        <p14:creationId xmlns:p14="http://schemas.microsoft.com/office/powerpoint/2010/main" val="855283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B7EE48D-0010-914E-B2E8-612C99007E8C}" type="slidenum">
              <a:rPr lang="da-DK" smtClean="0"/>
              <a:pPr/>
              <a:t>8</a:t>
            </a:fld>
            <a:endParaRPr lang="da-DK" dirty="0"/>
          </a:p>
        </p:txBody>
      </p:sp>
    </p:spTree>
    <p:extLst>
      <p:ext uri="{BB962C8B-B14F-4D97-AF65-F5344CB8AC3E}">
        <p14:creationId xmlns:p14="http://schemas.microsoft.com/office/powerpoint/2010/main" val="127923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låst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a:t>Klik for at redigere i master</a:t>
            </a:r>
            <a:endParaRPr lang="da-DK" dirty="0"/>
          </a:p>
        </p:txBody>
      </p:sp>
      <p:sp>
        <p:nvSpPr>
          <p:cNvPr id="5" name="TextBox 4">
            <a:extLst>
              <a:ext uri="{FF2B5EF4-FFF2-40B4-BE49-F238E27FC236}">
                <a16:creationId xmlns:a16="http://schemas.microsoft.com/office/drawing/2014/main" id="{A8B1612E-1BEA-4D4D-A5C3-B8FD64576557}"/>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bg1"/>
                </a:solidFill>
                <a:latin typeface="+mj-lt"/>
              </a:rPr>
              <a:t>Stafet For Livet</a:t>
            </a:r>
          </a:p>
        </p:txBody>
      </p:sp>
      <p:pic>
        <p:nvPicPr>
          <p:cNvPr id="19" name="Picture 18">
            <a:extLst>
              <a:ext uri="{FF2B5EF4-FFF2-40B4-BE49-F238E27FC236}">
                <a16:creationId xmlns:a16="http://schemas.microsoft.com/office/drawing/2014/main" id="{C0264448-F09C-0740-8ECD-0CA3EB29B5BA}"/>
              </a:ext>
            </a:extLst>
          </p:cNvPr>
          <p:cNvPicPr>
            <a:picLocks noChangeAspect="1"/>
          </p:cNvPicPr>
          <p:nvPr userDrawn="1"/>
        </p:nvPicPr>
        <p:blipFill>
          <a:blip r:embed="rId3"/>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17034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600"/>
            </a:lvl1pPr>
          </a:lstStyle>
          <a:p>
            <a:pPr lvl="0"/>
            <a:r>
              <a:rPr lang="da-DK"/>
              <a:t>Rediger typografien i masterens</a:t>
            </a:r>
          </a:p>
        </p:txBody>
      </p:sp>
      <p:pic>
        <p:nvPicPr>
          <p:cNvPr id="14" name="Picture 13">
            <a:extLst>
              <a:ext uri="{FF2B5EF4-FFF2-40B4-BE49-F238E27FC236}">
                <a16:creationId xmlns:a16="http://schemas.microsoft.com/office/drawing/2014/main" id="{64BBADFB-A6C7-B44C-A526-C14AFA4EADA9}"/>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13813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bg>
      <p:bgPr>
        <a:solidFill>
          <a:schemeClr val="bg2">
            <a:lumMod val="95000"/>
          </a:schemeClr>
        </a:solidFill>
        <a:effectLst/>
      </p:bgPr>
    </p:bg>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D0181CB-5441-004D-A50B-75D5B2496310}"/>
              </a:ext>
            </a:extLst>
          </p:cNvPr>
          <p:cNvSpPr>
            <a:spLocks noGrp="1"/>
          </p:cNvSpPr>
          <p:nvPr>
            <p:ph type="pic" sz="quarter" idx="19"/>
          </p:nvPr>
        </p:nvSpPr>
        <p:spPr>
          <a:xfrm rot="20548822">
            <a:off x="-2554401" y="-2072892"/>
            <a:ext cx="10919137" cy="10985771"/>
          </a:xfrm>
          <a:prstGeom prst="star5">
            <a:avLst/>
          </a:prstGeom>
          <a:solidFill>
            <a:schemeClr val="accent3"/>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6" name="Picture 15">
            <a:extLst>
              <a:ext uri="{FF2B5EF4-FFF2-40B4-BE49-F238E27FC236}">
                <a16:creationId xmlns:a16="http://schemas.microsoft.com/office/drawing/2014/main" id="{61F8E5F9-C207-294A-AAF4-4FDBA5C6D4FE}"/>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456329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bg>
      <p:bgPr>
        <a:solidFill>
          <a:schemeClr val="bg2">
            <a:lumMod val="95000"/>
          </a:schemeClr>
        </a:solidFill>
        <a:effectLst/>
      </p:bgPr>
    </p:bg>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117B8B9D-1C27-7A43-811B-3DE63864EDDE}"/>
              </a:ext>
            </a:extLst>
          </p:cNvPr>
          <p:cNvSpPr>
            <a:spLocks noGrp="1"/>
          </p:cNvSpPr>
          <p:nvPr>
            <p:ph type="pic" sz="quarter" idx="20"/>
          </p:nvPr>
        </p:nvSpPr>
        <p:spPr>
          <a:xfrm rot="1014088">
            <a:off x="3392262" y="-2500956"/>
            <a:ext cx="10919137" cy="10985771"/>
          </a:xfrm>
          <a:prstGeom prst="star5">
            <a:avLst/>
          </a:prstGeom>
          <a:solidFill>
            <a:schemeClr val="accent3"/>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8" name="Picture 17">
            <a:extLst>
              <a:ext uri="{FF2B5EF4-FFF2-40B4-BE49-F238E27FC236}">
                <a16:creationId xmlns:a16="http://schemas.microsoft.com/office/drawing/2014/main" id="{A41992C7-026B-2740-9CBA-FA0943D39646}"/>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4204077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0" name="Picture 19">
            <a:extLst>
              <a:ext uri="{FF2B5EF4-FFF2-40B4-BE49-F238E27FC236}">
                <a16:creationId xmlns:a16="http://schemas.microsoft.com/office/drawing/2014/main" id="{4BF74529-4DF5-5F4C-AA3D-F6F24B28796A}"/>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855003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0" name="Picture 19">
            <a:extLst>
              <a:ext uri="{FF2B5EF4-FFF2-40B4-BE49-F238E27FC236}">
                <a16:creationId xmlns:a16="http://schemas.microsoft.com/office/drawing/2014/main" id="{379FBCB4-D795-9D4C-AFFA-969986FBF63C}"/>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581042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3" name="Picture 22">
            <a:extLst>
              <a:ext uri="{FF2B5EF4-FFF2-40B4-BE49-F238E27FC236}">
                <a16:creationId xmlns:a16="http://schemas.microsoft.com/office/drawing/2014/main" id="{78402F7C-4998-DA41-BFA3-C4C861373E38}"/>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983603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Jan-</a:t>
            </a:r>
            <a:r>
              <a:rPr lang="da-DK" dirty="0" err="1"/>
              <a:t>feb</a:t>
            </a:r>
            <a:endParaRPr lang="da-DK" dirty="0"/>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Sep-Okt</a:t>
            </a:r>
            <a:endParaRPr lang="da-DK" dirty="0"/>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Mar-</a:t>
            </a:r>
            <a:r>
              <a:rPr lang="da-DK" dirty="0" err="1"/>
              <a:t>Apr</a:t>
            </a:r>
            <a:endParaRPr lang="da-DK" dirty="0"/>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Jul-</a:t>
            </a:r>
            <a:r>
              <a:rPr lang="da-DK" dirty="0" err="1"/>
              <a:t>Aug</a:t>
            </a:r>
            <a:endParaRPr lang="da-DK" dirty="0"/>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Nov-Dec</a:t>
            </a:r>
            <a:endParaRPr lang="da-DK" dirty="0"/>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pic>
        <p:nvPicPr>
          <p:cNvPr id="27" name="Picture 26">
            <a:extLst>
              <a:ext uri="{FF2B5EF4-FFF2-40B4-BE49-F238E27FC236}">
                <a16:creationId xmlns:a16="http://schemas.microsoft.com/office/drawing/2014/main" id="{48FC365F-6E08-6446-ABED-B6A676F3969A}"/>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52129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bg>
      <p:bgPr>
        <a:solidFill>
          <a:schemeClr val="tx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C740F9AD-156A-AD41-B0CA-EA6C2A3190F8}"/>
              </a:ext>
            </a:extLst>
          </p:cNvPr>
          <p:cNvSpPr>
            <a:spLocks noGrp="1"/>
          </p:cNvSpPr>
          <p:nvPr>
            <p:ph type="pic" sz="quarter" idx="20"/>
          </p:nvPr>
        </p:nvSpPr>
        <p:spPr>
          <a:xfrm rot="1014088">
            <a:off x="3392262" y="-2500956"/>
            <a:ext cx="10919137" cy="10985771"/>
          </a:xfrm>
          <a:prstGeom prst="star5">
            <a:avLst/>
          </a:prstGeom>
          <a:solidFill>
            <a:schemeClr val="accent6"/>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10" name="Picture 9">
            <a:extLst>
              <a:ext uri="{FF2B5EF4-FFF2-40B4-BE49-F238E27FC236}">
                <a16:creationId xmlns:a16="http://schemas.microsoft.com/office/drawing/2014/main" id="{2376CCE5-5253-BB41-9BFB-7D237E5E6BC8}"/>
              </a:ext>
            </a:extLst>
          </p:cNvPr>
          <p:cNvPicPr>
            <a:picLocks noChangeAspect="1"/>
          </p:cNvPicPr>
          <p:nvPr userDrawn="1"/>
        </p:nvPicPr>
        <p:blipFill>
          <a:blip r:embed="rId2"/>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980095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bg>
      <p:bgPr>
        <a:solidFill>
          <a:schemeClr val="accent3"/>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C3C8ECB-CBC7-DF4A-AD73-CEB6C4FBE4A3}"/>
              </a:ext>
            </a:extLst>
          </p:cNvPr>
          <p:cNvSpPr>
            <a:spLocks noGrp="1"/>
          </p:cNvSpPr>
          <p:nvPr>
            <p:ph type="pic" sz="quarter" idx="19"/>
          </p:nvPr>
        </p:nvSpPr>
        <p:spPr>
          <a:xfrm rot="20548822">
            <a:off x="-2395775" y="-2427457"/>
            <a:ext cx="10919137" cy="10985771"/>
          </a:xfrm>
          <a:prstGeom prst="star5">
            <a:avLst/>
          </a:prstGeom>
          <a:solidFill>
            <a:schemeClr val="accent3">
              <a:lumMod val="60000"/>
              <a:lumOff val="40000"/>
            </a:schemeClr>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tx1"/>
                </a:solidFill>
              </a:defRPr>
            </a:lvl1pPr>
          </a:lstStyle>
          <a:p>
            <a:r>
              <a:rPr lang="da-DK"/>
              <a:t>Klik for at redigere i master</a:t>
            </a:r>
            <a:endParaRPr lang="da-DK" dirty="0"/>
          </a:p>
        </p:txBody>
      </p:sp>
      <p:pic>
        <p:nvPicPr>
          <p:cNvPr id="11" name="Picture 10">
            <a:extLst>
              <a:ext uri="{FF2B5EF4-FFF2-40B4-BE49-F238E27FC236}">
                <a16:creationId xmlns:a16="http://schemas.microsoft.com/office/drawing/2014/main" id="{A63E60F1-8D45-D946-8628-038A3E7A9825}"/>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234364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bg>
      <p:bgPr>
        <a:solidFill>
          <a:schemeClr val="tx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3B4C0B58-65B9-B74F-91CB-A9AA29388C27}"/>
              </a:ext>
            </a:extLst>
          </p:cNvPr>
          <p:cNvSpPr>
            <a:spLocks noGrp="1"/>
          </p:cNvSpPr>
          <p:nvPr>
            <p:ph type="pic" sz="quarter" idx="19"/>
          </p:nvPr>
        </p:nvSpPr>
        <p:spPr>
          <a:xfrm rot="20548822">
            <a:off x="-1888713" y="-3369011"/>
            <a:ext cx="12841975" cy="12920343"/>
          </a:xfrm>
          <a:prstGeom prst="star5">
            <a:avLst/>
          </a:prstGeom>
          <a:solidFill>
            <a:schemeClr val="accent6"/>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bg2">
                    <a:lumMod val="95000"/>
                  </a:schemeClr>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pic>
        <p:nvPicPr>
          <p:cNvPr id="11" name="Picture 10">
            <a:extLst>
              <a:ext uri="{FF2B5EF4-FFF2-40B4-BE49-F238E27FC236}">
                <a16:creationId xmlns:a16="http://schemas.microsoft.com/office/drawing/2014/main" id="{21DEE35A-636E-794B-B875-E7952B0A175C}"/>
              </a:ext>
            </a:extLst>
          </p:cNvPr>
          <p:cNvPicPr>
            <a:picLocks noChangeAspect="1"/>
          </p:cNvPicPr>
          <p:nvPr userDrawn="1"/>
        </p:nvPicPr>
        <p:blipFill>
          <a:blip r:embed="rId2"/>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163849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rside m låst billede">
    <p:bg>
      <p:bgPr>
        <a:solidFill>
          <a:schemeClr val="accent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D862BCF-6E7B-E748-8DDC-C37BC2B3FA0B}"/>
              </a:ext>
            </a:extLst>
          </p:cNvPr>
          <p:cNvPicPr>
            <a:picLocks noChangeAspect="1"/>
          </p:cNvPicPr>
          <p:nvPr userDrawn="1"/>
        </p:nvPicPr>
        <p:blipFill>
          <a:blip r:embed="rId2"/>
          <a:stretch>
            <a:fillRect/>
          </a:stretch>
        </p:blipFill>
        <p:spPr>
          <a:xfrm flipH="1">
            <a:off x="12506" y="0"/>
            <a:ext cx="12185650" cy="6858000"/>
          </a:xfrm>
          <a:prstGeom prst="rect">
            <a:avLst/>
          </a:prstGeom>
        </p:spPr>
      </p:pic>
      <p:sp>
        <p:nvSpPr>
          <p:cNvPr id="8" name="TextBox 7">
            <a:extLst>
              <a:ext uri="{FF2B5EF4-FFF2-40B4-BE49-F238E27FC236}">
                <a16:creationId xmlns:a16="http://schemas.microsoft.com/office/drawing/2014/main" id="{5E8DCDE5-FC5C-1042-B6D0-1C59661F9026}"/>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10" name="Picture 9">
            <a:extLst>
              <a:ext uri="{FF2B5EF4-FFF2-40B4-BE49-F238E27FC236}">
                <a16:creationId xmlns:a16="http://schemas.microsoft.com/office/drawing/2014/main" id="{E48DB020-117B-244F-B83A-6A540C99C3FD}"/>
              </a:ext>
            </a:extLst>
          </p:cNvPr>
          <p:cNvPicPr>
            <a:picLocks noChangeAspect="1"/>
          </p:cNvPicPr>
          <p:nvPr userDrawn="1"/>
        </p:nvPicPr>
        <p:blipFill>
          <a:blip r:embed="rId3"/>
          <a:stretch>
            <a:fillRect/>
          </a:stretch>
        </p:blipFill>
        <p:spPr>
          <a:xfrm>
            <a:off x="10599433" y="5282796"/>
            <a:ext cx="1415771" cy="1415771"/>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spTree>
    <p:extLst>
      <p:ext uri="{BB962C8B-B14F-4D97-AF65-F5344CB8AC3E}">
        <p14:creationId xmlns:p14="http://schemas.microsoft.com/office/powerpoint/2010/main" val="2892038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bg>
      <p:bgPr>
        <a:solidFill>
          <a:schemeClr val="accent3"/>
        </a:solid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5FD166E-8E18-A449-A1B7-2D82EEBF5404}"/>
              </a:ext>
            </a:extLst>
          </p:cNvPr>
          <p:cNvSpPr>
            <a:spLocks noGrp="1"/>
          </p:cNvSpPr>
          <p:nvPr>
            <p:ph type="pic" sz="quarter" idx="20"/>
          </p:nvPr>
        </p:nvSpPr>
        <p:spPr>
          <a:xfrm rot="992895">
            <a:off x="2053473" y="-3502282"/>
            <a:ext cx="12841975" cy="12920343"/>
          </a:xfrm>
          <a:prstGeom prst="star5">
            <a:avLst/>
          </a:prstGeom>
          <a:solidFill>
            <a:schemeClr val="accent3">
              <a:lumMod val="60000"/>
              <a:lumOff val="40000"/>
            </a:schemeClr>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tx1"/>
                </a:solidFill>
              </a:defRPr>
            </a:lvl1pPr>
          </a:lstStyle>
          <a:p>
            <a:r>
              <a:rPr lang="da-DK"/>
              <a:t>Klik for at redigere i master</a:t>
            </a:r>
            <a:endParaRPr lang="da-DK" dirty="0"/>
          </a:p>
        </p:txBody>
      </p:sp>
      <p:pic>
        <p:nvPicPr>
          <p:cNvPr id="14" name="Picture 13">
            <a:extLst>
              <a:ext uri="{FF2B5EF4-FFF2-40B4-BE49-F238E27FC236}">
                <a16:creationId xmlns:a16="http://schemas.microsoft.com/office/drawing/2014/main" id="{E117E5C4-FD2B-5A41-A9BB-ABAA1F08C8D1}"/>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264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t budskab m pladsholder til illustration">
    <p:bg>
      <p:bgPr>
        <a:solidFill>
          <a:schemeClr val="bg2">
            <a:lumMod val="95000"/>
          </a:schemeClr>
        </a:solidFill>
        <a:effectLst/>
      </p:bgPr>
    </p:bg>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B9D0047B-8B0D-7944-9325-68267095B4E2}"/>
              </a:ext>
            </a:extLst>
          </p:cNvPr>
          <p:cNvSpPr>
            <a:spLocks noGrp="1"/>
          </p:cNvSpPr>
          <p:nvPr>
            <p:ph type="pic" sz="quarter" idx="18" hasCustomPrompt="1"/>
          </p:nvPr>
        </p:nvSpPr>
        <p:spPr>
          <a:xfrm>
            <a:off x="5951538" y="0"/>
            <a:ext cx="6241662"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en illustration eller ved at trække og slippe </a:t>
            </a:r>
            <a:br>
              <a:rPr lang="da-DK" dirty="0"/>
            </a:br>
            <a:r>
              <a:rPr lang="da-DK" dirty="0"/>
              <a:t>illustrationen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9" name="Picture 8">
            <a:extLst>
              <a:ext uri="{FF2B5EF4-FFF2-40B4-BE49-F238E27FC236}">
                <a16:creationId xmlns:a16="http://schemas.microsoft.com/office/drawing/2014/main" id="{9A243E8C-21FD-DF46-A30F-89EBE2837CAB}"/>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220213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bg>
      <p:bgPr>
        <a:solidFill>
          <a:schemeClr val="accent1"/>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120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20-01-2024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endParaRPr lang="da-DK" dirty="0"/>
          </a:p>
        </p:txBody>
      </p:sp>
      <p:pic>
        <p:nvPicPr>
          <p:cNvPr id="11" name="Picture 10">
            <a:extLst>
              <a:ext uri="{FF2B5EF4-FFF2-40B4-BE49-F238E27FC236}">
                <a16:creationId xmlns:a16="http://schemas.microsoft.com/office/drawing/2014/main" id="{C74C724D-C7A9-7A44-9F3E-A5E958C23BA9}"/>
              </a:ext>
            </a:extLst>
          </p:cNvPr>
          <p:cNvPicPr>
            <a:picLocks noChangeAspect="1"/>
          </p:cNvPicPr>
          <p:nvPr userDrawn="1"/>
        </p:nvPicPr>
        <p:blipFill>
          <a:blip r:embed="rId2"/>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318870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bg>
      <p:bgPr>
        <a:solidFill>
          <a:schemeClr val="accent3"/>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20-01-2024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pic>
        <p:nvPicPr>
          <p:cNvPr id="11" name="Picture 10">
            <a:extLst>
              <a:ext uri="{FF2B5EF4-FFF2-40B4-BE49-F238E27FC236}">
                <a16:creationId xmlns:a16="http://schemas.microsoft.com/office/drawing/2014/main" id="{72DA9CAC-046C-0041-B1EF-F879DEA39DD3}"/>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969576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bg>
      <p:bgPr>
        <a:solidFill>
          <a:schemeClr val="bg2">
            <a:lumMod val="95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120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20-01-2024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pic>
        <p:nvPicPr>
          <p:cNvPr id="10" name="Picture 9">
            <a:extLst>
              <a:ext uri="{FF2B5EF4-FFF2-40B4-BE49-F238E27FC236}">
                <a16:creationId xmlns:a16="http://schemas.microsoft.com/office/drawing/2014/main" id="{130C6330-0381-1B40-BFEC-CC124EAA0DC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558091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20-01-2024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pic>
        <p:nvPicPr>
          <p:cNvPr id="10" name="Picture 9">
            <a:extLst>
              <a:ext uri="{FF2B5EF4-FFF2-40B4-BE49-F238E27FC236}">
                <a16:creationId xmlns:a16="http://schemas.microsoft.com/office/drawing/2014/main" id="{07DA0684-4076-A14F-9CBD-6AD6DF689F5B}"/>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78838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slut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1FECF6A-0315-E14A-9DA1-F81E3DF7D4F1}"/>
              </a:ext>
            </a:extLst>
          </p:cNvPr>
          <p:cNvSpPr>
            <a:spLocks noGrp="1"/>
          </p:cNvSpPr>
          <p:nvPr>
            <p:ph type="title" hasCustomPrompt="1"/>
          </p:nvPr>
        </p:nvSpPr>
        <p:spPr>
          <a:xfrm>
            <a:off x="3682792" y="2318815"/>
            <a:ext cx="4826417" cy="2220371"/>
          </a:xfrm>
        </p:spPr>
        <p:txBody>
          <a:bodyPr anchor="ctr"/>
          <a:lstStyle>
            <a:lvl1pPr algn="ctr">
              <a:defRPr sz="4800">
                <a:solidFill>
                  <a:schemeClr val="bg1"/>
                </a:solidFill>
              </a:defRPr>
            </a:lvl1pPr>
          </a:lstStyle>
          <a:p>
            <a:r>
              <a:rPr lang="en-US" dirty="0"/>
              <a:t>Vi </a:t>
            </a:r>
            <a:r>
              <a:rPr lang="en-US" dirty="0" err="1"/>
              <a:t>vil</a:t>
            </a:r>
            <a:r>
              <a:rPr lang="en-US" dirty="0"/>
              <a:t> et liv</a:t>
            </a:r>
            <a:br>
              <a:rPr lang="en-US" dirty="0"/>
            </a:br>
            <a:r>
              <a:rPr lang="en-US" dirty="0" err="1"/>
              <a:t>uden</a:t>
            </a:r>
            <a:r>
              <a:rPr lang="en-US" dirty="0"/>
              <a:t> </a:t>
            </a:r>
            <a:r>
              <a:rPr lang="en-US" dirty="0" err="1"/>
              <a:t>kræft</a:t>
            </a:r>
            <a:endParaRPr lang="da-DK" dirty="0"/>
          </a:p>
        </p:txBody>
      </p:sp>
      <p:sp>
        <p:nvSpPr>
          <p:cNvPr id="12" name="TextBox 11">
            <a:extLst>
              <a:ext uri="{FF2B5EF4-FFF2-40B4-BE49-F238E27FC236}">
                <a16:creationId xmlns:a16="http://schemas.microsoft.com/office/drawing/2014/main" id="{4326BD7C-91EC-AC41-88E4-75D2B91B563F}"/>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bg1"/>
                </a:solidFill>
                <a:latin typeface="+mj-lt"/>
              </a:rPr>
              <a:t>Stafet For Livet</a:t>
            </a:r>
          </a:p>
        </p:txBody>
      </p:sp>
      <p:pic>
        <p:nvPicPr>
          <p:cNvPr id="13" name="Picture 12">
            <a:extLst>
              <a:ext uri="{FF2B5EF4-FFF2-40B4-BE49-F238E27FC236}">
                <a16:creationId xmlns:a16="http://schemas.microsoft.com/office/drawing/2014/main" id="{F0E605FC-3604-4642-A2C2-A1B240B49E11}"/>
              </a:ext>
            </a:extLst>
          </p:cNvPr>
          <p:cNvPicPr>
            <a:picLocks noChangeAspect="1"/>
          </p:cNvPicPr>
          <p:nvPr userDrawn="1"/>
        </p:nvPicPr>
        <p:blipFill>
          <a:blip r:embed="rId3"/>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297439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fslutning slide">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141FB-4AB4-6E46-9B32-8085FAD64103}"/>
              </a:ext>
            </a:extLst>
          </p:cNvPr>
          <p:cNvPicPr>
            <a:picLocks noChangeAspect="1"/>
          </p:cNvPicPr>
          <p:nvPr userDrawn="1"/>
        </p:nvPicPr>
        <p:blipFill>
          <a:blip r:embed="rId2"/>
          <a:stretch>
            <a:fillRect/>
          </a:stretch>
        </p:blipFill>
        <p:spPr>
          <a:xfrm flipH="1">
            <a:off x="12506" y="0"/>
            <a:ext cx="12185650" cy="6858000"/>
          </a:xfrm>
          <a:prstGeom prst="rect">
            <a:avLst/>
          </a:prstGeom>
        </p:spPr>
      </p:pic>
      <p:sp>
        <p:nvSpPr>
          <p:cNvPr id="11" name="Titel 1">
            <a:extLst>
              <a:ext uri="{FF2B5EF4-FFF2-40B4-BE49-F238E27FC236}">
                <a16:creationId xmlns:a16="http://schemas.microsoft.com/office/drawing/2014/main" id="{E1FECF6A-0315-E14A-9DA1-F81E3DF7D4F1}"/>
              </a:ext>
            </a:extLst>
          </p:cNvPr>
          <p:cNvSpPr>
            <a:spLocks noGrp="1"/>
          </p:cNvSpPr>
          <p:nvPr>
            <p:ph type="title" hasCustomPrompt="1"/>
          </p:nvPr>
        </p:nvSpPr>
        <p:spPr>
          <a:xfrm>
            <a:off x="3682792" y="2318815"/>
            <a:ext cx="4826417" cy="2220371"/>
          </a:xfrm>
        </p:spPr>
        <p:txBody>
          <a:bodyPr anchor="ctr"/>
          <a:lstStyle>
            <a:lvl1pPr algn="ctr">
              <a:defRPr sz="4800">
                <a:solidFill>
                  <a:schemeClr val="tx1"/>
                </a:solidFill>
              </a:defRPr>
            </a:lvl1pPr>
          </a:lstStyle>
          <a:p>
            <a:r>
              <a:rPr lang="en-US" dirty="0"/>
              <a:t>Vi </a:t>
            </a:r>
            <a:r>
              <a:rPr lang="en-US" dirty="0" err="1"/>
              <a:t>vil</a:t>
            </a:r>
            <a:r>
              <a:rPr lang="en-US" dirty="0"/>
              <a:t> et liv</a:t>
            </a:r>
            <a:br>
              <a:rPr lang="en-US" dirty="0"/>
            </a:br>
            <a:r>
              <a:rPr lang="en-US" dirty="0" err="1"/>
              <a:t>uden</a:t>
            </a:r>
            <a:r>
              <a:rPr lang="en-US" dirty="0"/>
              <a:t> </a:t>
            </a:r>
            <a:r>
              <a:rPr lang="en-US" dirty="0" err="1"/>
              <a:t>kræft</a:t>
            </a:r>
            <a:endParaRPr lang="da-DK" dirty="0"/>
          </a:p>
        </p:txBody>
      </p:sp>
      <p:sp>
        <p:nvSpPr>
          <p:cNvPr id="12" name="TextBox 11">
            <a:extLst>
              <a:ext uri="{FF2B5EF4-FFF2-40B4-BE49-F238E27FC236}">
                <a16:creationId xmlns:a16="http://schemas.microsoft.com/office/drawing/2014/main" id="{4326BD7C-91EC-AC41-88E4-75D2B91B563F}"/>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6" name="Picture 5">
            <a:extLst>
              <a:ext uri="{FF2B5EF4-FFF2-40B4-BE49-F238E27FC236}">
                <a16:creationId xmlns:a16="http://schemas.microsoft.com/office/drawing/2014/main" id="{466A4962-97CD-994E-9C00-83B2EE7BDF6A}"/>
              </a:ext>
            </a:extLst>
          </p:cNvPr>
          <p:cNvPicPr>
            <a:picLocks noChangeAspect="1"/>
          </p:cNvPicPr>
          <p:nvPr userDrawn="1"/>
        </p:nvPicPr>
        <p:blipFill>
          <a:blip r:embed="rId3"/>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248675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fslut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1FECF6A-0315-E14A-9DA1-F81E3DF7D4F1}"/>
              </a:ext>
            </a:extLst>
          </p:cNvPr>
          <p:cNvSpPr>
            <a:spLocks noGrp="1"/>
          </p:cNvSpPr>
          <p:nvPr>
            <p:ph type="title" hasCustomPrompt="1"/>
          </p:nvPr>
        </p:nvSpPr>
        <p:spPr>
          <a:xfrm>
            <a:off x="3682792" y="2318815"/>
            <a:ext cx="4826417" cy="2220371"/>
          </a:xfrm>
        </p:spPr>
        <p:txBody>
          <a:bodyPr anchor="ctr"/>
          <a:lstStyle>
            <a:lvl1pPr algn="ctr">
              <a:defRPr sz="4800">
                <a:solidFill>
                  <a:schemeClr val="tx1"/>
                </a:solidFill>
              </a:defRPr>
            </a:lvl1pPr>
          </a:lstStyle>
          <a:p>
            <a:r>
              <a:rPr lang="en-US" dirty="0"/>
              <a:t>Vi </a:t>
            </a:r>
            <a:r>
              <a:rPr lang="en-US" dirty="0" err="1"/>
              <a:t>vil</a:t>
            </a:r>
            <a:r>
              <a:rPr lang="en-US" dirty="0"/>
              <a:t> et liv</a:t>
            </a:r>
            <a:br>
              <a:rPr lang="en-US" dirty="0"/>
            </a:br>
            <a:r>
              <a:rPr lang="en-US" dirty="0" err="1"/>
              <a:t>uden</a:t>
            </a:r>
            <a:r>
              <a:rPr lang="en-US" dirty="0"/>
              <a:t> </a:t>
            </a:r>
            <a:r>
              <a:rPr lang="en-US" dirty="0" err="1"/>
              <a:t>kræft</a:t>
            </a:r>
            <a:endParaRPr lang="da-DK" dirty="0"/>
          </a:p>
        </p:txBody>
      </p:sp>
      <p:sp>
        <p:nvSpPr>
          <p:cNvPr id="12" name="TextBox 11">
            <a:extLst>
              <a:ext uri="{FF2B5EF4-FFF2-40B4-BE49-F238E27FC236}">
                <a16:creationId xmlns:a16="http://schemas.microsoft.com/office/drawing/2014/main" id="{4326BD7C-91EC-AC41-88E4-75D2B91B563F}"/>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6" name="Picture 5">
            <a:extLst>
              <a:ext uri="{FF2B5EF4-FFF2-40B4-BE49-F238E27FC236}">
                <a16:creationId xmlns:a16="http://schemas.microsoft.com/office/drawing/2014/main" id="{466A4962-97CD-994E-9C00-83B2EE7BDF6A}"/>
              </a:ext>
            </a:extLst>
          </p:cNvPr>
          <p:cNvPicPr>
            <a:picLocks noChangeAspect="1"/>
          </p:cNvPicPr>
          <p:nvPr userDrawn="1"/>
        </p:nvPicPr>
        <p:blipFill>
          <a:blip r:embed="rId3"/>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412122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orside m låst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8DCDE5-FC5C-1042-B6D0-1C59661F9026}"/>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10" name="Picture 9">
            <a:extLst>
              <a:ext uri="{FF2B5EF4-FFF2-40B4-BE49-F238E27FC236}">
                <a16:creationId xmlns:a16="http://schemas.microsoft.com/office/drawing/2014/main" id="{E48DB020-117B-244F-B83A-6A540C99C3FD}"/>
              </a:ext>
            </a:extLst>
          </p:cNvPr>
          <p:cNvPicPr>
            <a:picLocks noChangeAspect="1"/>
          </p:cNvPicPr>
          <p:nvPr userDrawn="1"/>
        </p:nvPicPr>
        <p:blipFill>
          <a:blip r:embed="rId3"/>
          <a:stretch>
            <a:fillRect/>
          </a:stretch>
        </p:blipFill>
        <p:spPr>
          <a:xfrm>
            <a:off x="10599433" y="5282796"/>
            <a:ext cx="1415771" cy="1415771"/>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spTree>
    <p:extLst>
      <p:ext uri="{BB962C8B-B14F-4D97-AF65-F5344CB8AC3E}">
        <p14:creationId xmlns:p14="http://schemas.microsoft.com/office/powerpoint/2010/main" val="410615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a:xfrm>
            <a:off x="479425" y="1608881"/>
            <a:ext cx="11233150" cy="3748046"/>
          </a:xfrm>
        </p:spPr>
        <p:txBody>
          <a:bodyPr>
            <a:normAutofit/>
          </a:bodyPr>
          <a:lstStyle>
            <a:lvl1pPr>
              <a:defRPr sz="1600"/>
            </a:lvl1pPr>
            <a:lvl2pPr>
              <a:defRPr sz="1500"/>
            </a:lvl2pPr>
            <a:lvl3pPr>
              <a:defRPr sz="1400"/>
            </a:lvl3pPr>
            <a:lvl4pPr>
              <a:defRPr sz="1400"/>
            </a:lvl4pPr>
            <a:lvl5pPr>
              <a:defRPr sz="14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2" name="Picture 11">
            <a:extLst>
              <a:ext uri="{FF2B5EF4-FFF2-40B4-BE49-F238E27FC236}">
                <a16:creationId xmlns:a16="http://schemas.microsoft.com/office/drawing/2014/main" id="{57AECF6B-69D9-494E-8277-C62628C0AB7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74217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lvl1pPr>
              <a:defRPr>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9" name="Pladsholder til indhold 8">
            <a:extLst>
              <a:ext uri="{FF2B5EF4-FFF2-40B4-BE49-F238E27FC236}">
                <a16:creationId xmlns:a16="http://schemas.microsoft.com/office/drawing/2014/main" id="{D8C97264-2727-AF4C-BD51-FDC5B7F1E940}"/>
              </a:ext>
            </a:extLst>
          </p:cNvPr>
          <p:cNvSpPr>
            <a:spLocks noGrp="1"/>
          </p:cNvSpPr>
          <p:nvPr>
            <p:ph sz="quarter" idx="17"/>
          </p:nvPr>
        </p:nvSpPr>
        <p:spPr>
          <a:xfrm>
            <a:off x="479425" y="1608138"/>
            <a:ext cx="5472113" cy="3699496"/>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indhold 13">
            <a:extLst>
              <a:ext uri="{FF2B5EF4-FFF2-40B4-BE49-F238E27FC236}">
                <a16:creationId xmlns:a16="http://schemas.microsoft.com/office/drawing/2014/main" id="{DB1F3889-93C5-7049-AD72-EB1E4B1FBB14}"/>
              </a:ext>
            </a:extLst>
          </p:cNvPr>
          <p:cNvSpPr>
            <a:spLocks noGrp="1"/>
          </p:cNvSpPr>
          <p:nvPr>
            <p:ph sz="quarter" idx="18"/>
          </p:nvPr>
        </p:nvSpPr>
        <p:spPr>
          <a:xfrm>
            <a:off x="6240463" y="1608879"/>
            <a:ext cx="5468400" cy="3699496"/>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13" name="Picture 12">
            <a:extLst>
              <a:ext uri="{FF2B5EF4-FFF2-40B4-BE49-F238E27FC236}">
                <a16:creationId xmlns:a16="http://schemas.microsoft.com/office/drawing/2014/main" id="{A41B6E51-0D63-0642-9DC9-F3CE2AFC3B16}"/>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81476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5" name="Picture 14">
            <a:extLst>
              <a:ext uri="{FF2B5EF4-FFF2-40B4-BE49-F238E27FC236}">
                <a16:creationId xmlns:a16="http://schemas.microsoft.com/office/drawing/2014/main" id="{A7395822-8BF3-8B44-AFEB-2FBE5835028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71828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600"/>
            </a:lvl1pPr>
          </a:lstStyle>
          <a:p>
            <a:pPr lvl="0"/>
            <a:r>
              <a:rPr lang="da-DK"/>
              <a:t>Rediger typografien i masterens</a:t>
            </a:r>
          </a:p>
        </p:txBody>
      </p:sp>
      <p:pic>
        <p:nvPicPr>
          <p:cNvPr id="16" name="Picture 15">
            <a:extLst>
              <a:ext uri="{FF2B5EF4-FFF2-40B4-BE49-F238E27FC236}">
                <a16:creationId xmlns:a16="http://schemas.microsoft.com/office/drawing/2014/main" id="{A8454AAB-BC60-6F41-8C21-141B376A7B33}"/>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60992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endParaRPr lang="da-DK" dirty="0"/>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endParaRPr lang="da-DK" dirty="0"/>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9" name="Picture 28">
            <a:extLst>
              <a:ext uri="{FF2B5EF4-FFF2-40B4-BE49-F238E27FC236}">
                <a16:creationId xmlns:a16="http://schemas.microsoft.com/office/drawing/2014/main" id="{16E9C013-0513-D545-9134-0499C6CA73A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47013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20-01-2024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4" name="Picture 13">
            <a:extLst>
              <a:ext uri="{FF2B5EF4-FFF2-40B4-BE49-F238E27FC236}">
                <a16:creationId xmlns:a16="http://schemas.microsoft.com/office/drawing/2014/main" id="{0DB1FDC1-17CE-7744-A51E-0C8E833A056D}"/>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02689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fld id="{83BDE002-4D08-984E-9A17-29A299F2E8E5}" type="datetimeFigureOut">
              <a:rPr lang="da-DK" smtClean="0"/>
              <a:pPr/>
              <a:t>20-01-2024</a:t>
            </a:fld>
            <a:endParaRPr lang="da-DK" dirty="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dirty="0"/>
          </a:p>
        </p:txBody>
      </p:sp>
    </p:spTree>
    <p:extLst>
      <p:ext uri="{BB962C8B-B14F-4D97-AF65-F5344CB8AC3E}">
        <p14:creationId xmlns:p14="http://schemas.microsoft.com/office/powerpoint/2010/main" val="1787529460"/>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702" r:id="rId3"/>
    <p:sldLayoutId id="2147483650" r:id="rId4"/>
    <p:sldLayoutId id="2147483653" r:id="rId5"/>
    <p:sldLayoutId id="2147483654" r:id="rId6"/>
    <p:sldLayoutId id="2147483655" r:id="rId7"/>
    <p:sldLayoutId id="2147483658" r:id="rId8"/>
    <p:sldLayoutId id="2147483656" r:id="rId9"/>
    <p:sldLayoutId id="2147483657" r:id="rId10"/>
    <p:sldLayoutId id="2147483664" r:id="rId11"/>
    <p:sldLayoutId id="2147483665" r:id="rId12"/>
    <p:sldLayoutId id="2147483660" r:id="rId13"/>
    <p:sldLayoutId id="2147483661" r:id="rId14"/>
    <p:sldLayoutId id="2147483659" r:id="rId15"/>
    <p:sldLayoutId id="2147483698" r:id="rId16"/>
    <p:sldLayoutId id="2147483666" r:id="rId17"/>
    <p:sldLayoutId id="2147483667" r:id="rId18"/>
    <p:sldLayoutId id="2147483663" r:id="rId19"/>
    <p:sldLayoutId id="2147483668" r:id="rId20"/>
    <p:sldLayoutId id="2147483672" r:id="rId21"/>
    <p:sldLayoutId id="2147483692" r:id="rId22"/>
    <p:sldLayoutId id="2147483693" r:id="rId23"/>
    <p:sldLayoutId id="2147483694" r:id="rId24"/>
    <p:sldLayoutId id="2147483695" r:id="rId25"/>
    <p:sldLayoutId id="2147483688" r:id="rId26"/>
    <p:sldLayoutId id="2147483701" r:id="rId27"/>
    <p:sldLayoutId id="2147483699" r:id="rId28"/>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5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378" userDrawn="1">
          <p15:clr>
            <a:srgbClr val="F26B43"/>
          </p15:clr>
        </p15:guide>
        <p15:guide id="3" pos="302" userDrawn="1">
          <p15:clr>
            <a:srgbClr val="F26B43"/>
          </p15:clr>
        </p15:guide>
        <p15:guide id="4" orient="horz" pos="4088" userDrawn="1">
          <p15:clr>
            <a:srgbClr val="F26B43"/>
          </p15:clr>
        </p15:guide>
        <p15:guide id="5" orient="horz" pos="278"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frivillig.dk/"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person, Modetilbehør, udendørs, håndled&#10;&#10;Automatisk genereret beskrivelse">
            <a:extLst>
              <a:ext uri="{FF2B5EF4-FFF2-40B4-BE49-F238E27FC236}">
                <a16:creationId xmlns:a16="http://schemas.microsoft.com/office/drawing/2014/main" id="{65351DA1-495E-182D-487A-A39226CEB6B0}"/>
              </a:ext>
            </a:extLst>
          </p:cNvPr>
          <p:cNvPicPr>
            <a:picLocks noChangeAspect="1"/>
          </p:cNvPicPr>
          <p:nvPr/>
        </p:nvPicPr>
        <p:blipFill>
          <a:blip r:embed="rId3"/>
          <a:stretch>
            <a:fillRect/>
          </a:stretch>
        </p:blipFill>
        <p:spPr>
          <a:xfrm>
            <a:off x="2349681" y="931454"/>
            <a:ext cx="7492638" cy="4995092"/>
          </a:xfrm>
          <a:prstGeom prst="rect">
            <a:avLst/>
          </a:prstGeom>
        </p:spPr>
      </p:pic>
      <p:sp>
        <p:nvSpPr>
          <p:cNvPr id="3" name="Title 2">
            <a:extLst>
              <a:ext uri="{FF2B5EF4-FFF2-40B4-BE49-F238E27FC236}">
                <a16:creationId xmlns:a16="http://schemas.microsoft.com/office/drawing/2014/main" id="{D4C48FCE-283D-E84A-836C-62BCA5794597}"/>
              </a:ext>
            </a:extLst>
          </p:cNvPr>
          <p:cNvSpPr>
            <a:spLocks noGrp="1"/>
          </p:cNvSpPr>
          <p:nvPr>
            <p:ph type="title"/>
          </p:nvPr>
        </p:nvSpPr>
        <p:spPr>
          <a:xfrm>
            <a:off x="1450203" y="160416"/>
            <a:ext cx="9291593" cy="901667"/>
          </a:xfrm>
        </p:spPr>
        <p:txBody>
          <a:bodyPr/>
          <a:lstStyle/>
          <a:p>
            <a:r>
              <a:rPr lang="da-DK"/>
              <a:t>Involvering af  nye målgrupper</a:t>
            </a:r>
            <a:br>
              <a:rPr lang="da-DK"/>
            </a:br>
            <a:endParaRPr lang="da-DK" dirty="0"/>
          </a:p>
        </p:txBody>
      </p:sp>
    </p:spTree>
    <p:extLst>
      <p:ext uri="{BB962C8B-B14F-4D97-AF65-F5344CB8AC3E}">
        <p14:creationId xmlns:p14="http://schemas.microsoft.com/office/powerpoint/2010/main" val="1699678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FB4ED-87FF-17CF-CD59-F2A8F1DDE97E}"/>
              </a:ext>
            </a:extLst>
          </p:cNvPr>
          <p:cNvSpPr>
            <a:spLocks noGrp="1"/>
          </p:cNvSpPr>
          <p:nvPr>
            <p:ph type="title"/>
          </p:nvPr>
        </p:nvSpPr>
        <p:spPr/>
        <p:txBody>
          <a:bodyPr/>
          <a:lstStyle/>
          <a:p>
            <a:r>
              <a:rPr lang="da-DK" dirty="0"/>
              <a:t>Involvering af nye målgrupper – hvorfor?</a:t>
            </a:r>
          </a:p>
        </p:txBody>
      </p:sp>
      <p:sp>
        <p:nvSpPr>
          <p:cNvPr id="3" name="Pladsholder til indhold 2">
            <a:extLst>
              <a:ext uri="{FF2B5EF4-FFF2-40B4-BE49-F238E27FC236}">
                <a16:creationId xmlns:a16="http://schemas.microsoft.com/office/drawing/2014/main" id="{530A7A13-77A4-CC76-8700-30B7285CBFD2}"/>
              </a:ext>
            </a:extLst>
          </p:cNvPr>
          <p:cNvSpPr>
            <a:spLocks noGrp="1"/>
          </p:cNvSpPr>
          <p:nvPr>
            <p:ph idx="1"/>
          </p:nvPr>
        </p:nvSpPr>
        <p:spPr>
          <a:xfrm>
            <a:off x="479425" y="1056904"/>
            <a:ext cx="11233150" cy="5165765"/>
          </a:xfrm>
        </p:spPr>
        <p:txBody>
          <a:bodyPr>
            <a:normAutofit/>
          </a:bodyPr>
          <a:lstStyle/>
          <a:p>
            <a:pPr marL="0" indent="0">
              <a:buNone/>
            </a:pPr>
            <a:endParaRPr lang="da-DK" sz="2600" dirty="0">
              <a:solidFill>
                <a:srgbClr val="7030A0"/>
              </a:solidFill>
            </a:endParaRPr>
          </a:p>
          <a:p>
            <a:pPr marL="0" indent="0">
              <a:buNone/>
            </a:pPr>
            <a:r>
              <a:rPr lang="da-DK" sz="2600" dirty="0">
                <a:solidFill>
                  <a:srgbClr val="7030A0"/>
                </a:solidFill>
              </a:rPr>
              <a:t>Stafet For Livet drejer sig om</a:t>
            </a:r>
          </a:p>
          <a:p>
            <a:pPr marL="0" indent="0">
              <a:buNone/>
            </a:pPr>
            <a:endParaRPr lang="da-DK" sz="2600" dirty="0">
              <a:solidFill>
                <a:srgbClr val="7030A0"/>
              </a:solidFill>
            </a:endParaRPr>
          </a:p>
          <a:p>
            <a:r>
              <a:rPr lang="da-DK" sz="2600" dirty="0">
                <a:solidFill>
                  <a:srgbClr val="7030A0"/>
                </a:solidFill>
              </a:rPr>
              <a:t>Fællesskab</a:t>
            </a:r>
          </a:p>
          <a:p>
            <a:r>
              <a:rPr lang="da-DK" sz="2600" dirty="0">
                <a:solidFill>
                  <a:srgbClr val="7030A0"/>
                </a:solidFill>
              </a:rPr>
              <a:t>Oplysning </a:t>
            </a:r>
          </a:p>
          <a:p>
            <a:r>
              <a:rPr lang="da-DK" sz="2600" dirty="0">
                <a:solidFill>
                  <a:srgbClr val="7030A0"/>
                </a:solidFill>
              </a:rPr>
              <a:t>Indsamling</a:t>
            </a:r>
          </a:p>
          <a:p>
            <a:endParaRPr lang="da-DK" sz="2600" dirty="0">
              <a:solidFill>
                <a:srgbClr val="7030A0"/>
              </a:solidFill>
            </a:endParaRPr>
          </a:p>
          <a:p>
            <a:endParaRPr lang="da-DK" sz="2400" dirty="0">
              <a:solidFill>
                <a:srgbClr val="7030A0"/>
              </a:solidFill>
            </a:endParaRPr>
          </a:p>
          <a:p>
            <a:endParaRPr lang="da-DK" dirty="0"/>
          </a:p>
        </p:txBody>
      </p:sp>
      <p:pic>
        <p:nvPicPr>
          <p:cNvPr id="6" name="Billede 5" descr="Et billede, der indeholder Danse, tegning, clipart, illustration/afbildning">
            <a:extLst>
              <a:ext uri="{FF2B5EF4-FFF2-40B4-BE49-F238E27FC236}">
                <a16:creationId xmlns:a16="http://schemas.microsoft.com/office/drawing/2014/main" id="{33611DD7-D681-D178-0E45-D6FAC38794D0}"/>
              </a:ext>
            </a:extLst>
          </p:cNvPr>
          <p:cNvPicPr>
            <a:picLocks noChangeAspect="1"/>
          </p:cNvPicPr>
          <p:nvPr/>
        </p:nvPicPr>
        <p:blipFill>
          <a:blip r:embed="rId3"/>
          <a:stretch>
            <a:fillRect/>
          </a:stretch>
        </p:blipFill>
        <p:spPr>
          <a:xfrm>
            <a:off x="5655090" y="1056904"/>
            <a:ext cx="5967503" cy="4848596"/>
          </a:xfrm>
          <a:prstGeom prst="rect">
            <a:avLst/>
          </a:prstGeom>
        </p:spPr>
      </p:pic>
    </p:spTree>
    <p:extLst>
      <p:ext uri="{BB962C8B-B14F-4D97-AF65-F5344CB8AC3E}">
        <p14:creationId xmlns:p14="http://schemas.microsoft.com/office/powerpoint/2010/main" val="8462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dsholder til indhold 7">
            <a:extLst>
              <a:ext uri="{FF2B5EF4-FFF2-40B4-BE49-F238E27FC236}">
                <a16:creationId xmlns:a16="http://schemas.microsoft.com/office/drawing/2014/main" id="{07892872-27F5-59EC-FF91-51B4A99D03F0}"/>
              </a:ext>
            </a:extLst>
          </p:cNvPr>
          <p:cNvGraphicFramePr>
            <a:graphicFrameLocks noGrp="1"/>
          </p:cNvGraphicFramePr>
          <p:nvPr>
            <p:ph idx="1"/>
            <p:extLst>
              <p:ext uri="{D42A27DB-BD31-4B8C-83A1-F6EECF244321}">
                <p14:modId xmlns:p14="http://schemas.microsoft.com/office/powerpoint/2010/main" val="523978970"/>
              </p:ext>
            </p:extLst>
          </p:nvPr>
        </p:nvGraphicFramePr>
        <p:xfrm>
          <a:off x="479425" y="1268504"/>
          <a:ext cx="11233150" cy="47404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1">
            <a:extLst>
              <a:ext uri="{FF2B5EF4-FFF2-40B4-BE49-F238E27FC236}">
                <a16:creationId xmlns:a16="http://schemas.microsoft.com/office/drawing/2014/main" id="{93DFB090-F845-0EBC-52EB-233F5FE8EE09}"/>
              </a:ext>
            </a:extLst>
          </p:cNvPr>
          <p:cNvSpPr txBox="1">
            <a:spLocks/>
          </p:cNvSpPr>
          <p:nvPr/>
        </p:nvSpPr>
        <p:spPr>
          <a:xfrm>
            <a:off x="479425" y="593725"/>
            <a:ext cx="11233150" cy="511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dirty="0"/>
              <a:t>Involvering af nye målgrupper – hvorfor?</a:t>
            </a:r>
          </a:p>
        </p:txBody>
      </p:sp>
      <p:sp>
        <p:nvSpPr>
          <p:cNvPr id="9" name="Tekstfelt 8">
            <a:extLst>
              <a:ext uri="{FF2B5EF4-FFF2-40B4-BE49-F238E27FC236}">
                <a16:creationId xmlns:a16="http://schemas.microsoft.com/office/drawing/2014/main" id="{DCBC259B-61A1-DA57-308A-0E3422418FB0}"/>
              </a:ext>
            </a:extLst>
          </p:cNvPr>
          <p:cNvSpPr txBox="1"/>
          <p:nvPr/>
        </p:nvSpPr>
        <p:spPr>
          <a:xfrm>
            <a:off x="849086" y="5486400"/>
            <a:ext cx="9405257" cy="914400"/>
          </a:xfrm>
          <a:prstGeom prst="rect">
            <a:avLst/>
          </a:prstGeom>
          <a:noFill/>
        </p:spPr>
        <p:txBody>
          <a:bodyPr wrap="square" rtlCol="0">
            <a:spAutoFit/>
          </a:bodyPr>
          <a:lstStyle/>
          <a:p>
            <a:endParaRPr lang="da-DK" dirty="0"/>
          </a:p>
        </p:txBody>
      </p:sp>
    </p:spTree>
    <p:extLst>
      <p:ext uri="{BB962C8B-B14F-4D97-AF65-F5344CB8AC3E}">
        <p14:creationId xmlns:p14="http://schemas.microsoft.com/office/powerpoint/2010/main" val="3766310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492BC-DA29-FB03-C66D-6A7E470B01F4}"/>
              </a:ext>
            </a:extLst>
          </p:cNvPr>
          <p:cNvSpPr>
            <a:spLocks noGrp="1"/>
          </p:cNvSpPr>
          <p:nvPr>
            <p:ph type="title"/>
          </p:nvPr>
        </p:nvSpPr>
        <p:spPr/>
        <p:txBody>
          <a:bodyPr/>
          <a:lstStyle/>
          <a:p>
            <a:r>
              <a:rPr lang="da-DK" dirty="0"/>
              <a:t>Involvering af nye målgrupper – hvorfor?</a:t>
            </a:r>
          </a:p>
        </p:txBody>
      </p:sp>
      <p:sp>
        <p:nvSpPr>
          <p:cNvPr id="3" name="Pladsholder til indhold 2">
            <a:extLst>
              <a:ext uri="{FF2B5EF4-FFF2-40B4-BE49-F238E27FC236}">
                <a16:creationId xmlns:a16="http://schemas.microsoft.com/office/drawing/2014/main" id="{C128911B-8A12-50F7-4245-58116B4EB9A1}"/>
              </a:ext>
            </a:extLst>
          </p:cNvPr>
          <p:cNvSpPr>
            <a:spLocks noGrp="1"/>
          </p:cNvSpPr>
          <p:nvPr>
            <p:ph idx="1"/>
          </p:nvPr>
        </p:nvSpPr>
        <p:spPr/>
        <p:txBody>
          <a:bodyPr>
            <a:normAutofit fontScale="92500"/>
          </a:bodyPr>
          <a:lstStyle/>
          <a:p>
            <a:r>
              <a:rPr lang="da-DK" sz="2600" dirty="0">
                <a:solidFill>
                  <a:srgbClr val="7030A0"/>
                </a:solidFill>
              </a:rPr>
              <a:t>Ved at tiltrække nye/flere hold og deltagere, kan vi opnå mere af det vi vil.</a:t>
            </a:r>
            <a:br>
              <a:rPr lang="da-DK" sz="2600" dirty="0">
                <a:solidFill>
                  <a:srgbClr val="7030A0"/>
                </a:solidFill>
              </a:rPr>
            </a:br>
            <a:endParaRPr lang="da-DK" sz="2600" dirty="0">
              <a:solidFill>
                <a:srgbClr val="7030A0"/>
              </a:solidFill>
            </a:endParaRPr>
          </a:p>
          <a:p>
            <a:r>
              <a:rPr lang="da-DK" sz="2600" dirty="0">
                <a:solidFill>
                  <a:srgbClr val="7030A0"/>
                </a:solidFill>
              </a:rPr>
              <a:t>Holdene har forskellig levetid/”livscyklus”. </a:t>
            </a:r>
            <a:br>
              <a:rPr lang="da-DK" sz="2600" dirty="0">
                <a:solidFill>
                  <a:srgbClr val="7030A0"/>
                </a:solidFill>
              </a:rPr>
            </a:br>
            <a:r>
              <a:rPr lang="da-DK" sz="2600" dirty="0">
                <a:solidFill>
                  <a:srgbClr val="7030A0"/>
                </a:solidFill>
              </a:rPr>
              <a:t>Ved løbende at tiltrække nye deltagere, kan stafetten bestå i længden.</a:t>
            </a:r>
            <a:br>
              <a:rPr lang="da-DK" sz="2600" dirty="0">
                <a:solidFill>
                  <a:srgbClr val="7030A0"/>
                </a:solidFill>
              </a:rPr>
            </a:br>
            <a:endParaRPr lang="da-DK" sz="2600" dirty="0">
              <a:solidFill>
                <a:srgbClr val="7030A0"/>
              </a:solidFill>
            </a:endParaRPr>
          </a:p>
          <a:p>
            <a:r>
              <a:rPr lang="da-DK" sz="2600" dirty="0">
                <a:solidFill>
                  <a:srgbClr val="7030A0"/>
                </a:solidFill>
              </a:rPr>
              <a:t>”Det kommer ikke af sig selv”. </a:t>
            </a:r>
            <a:br>
              <a:rPr lang="da-DK" sz="2600" dirty="0">
                <a:solidFill>
                  <a:srgbClr val="7030A0"/>
                </a:solidFill>
              </a:rPr>
            </a:br>
            <a:r>
              <a:rPr lang="da-DK" sz="2600" dirty="0">
                <a:solidFill>
                  <a:srgbClr val="7030A0"/>
                </a:solidFill>
              </a:rPr>
              <a:t>En systematisk og proaktiv tilgang til holdrekruttering kan være en fordel. </a:t>
            </a:r>
          </a:p>
          <a:p>
            <a:endParaRPr lang="da-DK" dirty="0"/>
          </a:p>
        </p:txBody>
      </p:sp>
    </p:spTree>
    <p:extLst>
      <p:ext uri="{BB962C8B-B14F-4D97-AF65-F5344CB8AC3E}">
        <p14:creationId xmlns:p14="http://schemas.microsoft.com/office/powerpoint/2010/main" val="10251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BE263-FB79-E686-62F2-5985C886926A}"/>
              </a:ext>
            </a:extLst>
          </p:cNvPr>
          <p:cNvSpPr>
            <a:spLocks noGrp="1"/>
          </p:cNvSpPr>
          <p:nvPr>
            <p:ph type="title"/>
          </p:nvPr>
        </p:nvSpPr>
        <p:spPr/>
        <p:txBody>
          <a:bodyPr/>
          <a:lstStyle/>
          <a:p>
            <a:r>
              <a:rPr lang="da-DK" dirty="0"/>
              <a:t>Holdrekrutteringsmaterialet hvad er det?</a:t>
            </a:r>
          </a:p>
        </p:txBody>
      </p:sp>
      <p:sp>
        <p:nvSpPr>
          <p:cNvPr id="3" name="Pladsholder til indhold 2">
            <a:extLst>
              <a:ext uri="{FF2B5EF4-FFF2-40B4-BE49-F238E27FC236}">
                <a16:creationId xmlns:a16="http://schemas.microsoft.com/office/drawing/2014/main" id="{7BDE990A-1CAF-B331-2A86-7F908B35781E}"/>
              </a:ext>
            </a:extLst>
          </p:cNvPr>
          <p:cNvSpPr>
            <a:spLocks noGrp="1"/>
          </p:cNvSpPr>
          <p:nvPr>
            <p:ph idx="1"/>
          </p:nvPr>
        </p:nvSpPr>
        <p:spPr/>
        <p:txBody>
          <a:bodyPr>
            <a:normAutofit fontScale="92500" lnSpcReduction="20000"/>
          </a:bodyPr>
          <a:lstStyle/>
          <a:p>
            <a:r>
              <a:rPr lang="da-DK" sz="2400" dirty="0">
                <a:solidFill>
                  <a:srgbClr val="7030A0"/>
                </a:solidFill>
              </a:rPr>
              <a:t>Vi har allerede udarbejdet materiale for følgende 3 målgrupper:</a:t>
            </a:r>
          </a:p>
          <a:p>
            <a:pPr lvl="1"/>
            <a:r>
              <a:rPr lang="da-DK" sz="2400" dirty="0">
                <a:solidFill>
                  <a:srgbClr val="7030A0"/>
                </a:solidFill>
              </a:rPr>
              <a:t>Virksomheder</a:t>
            </a:r>
          </a:p>
          <a:p>
            <a:pPr lvl="1"/>
            <a:r>
              <a:rPr lang="da-DK" sz="2400" dirty="0">
                <a:solidFill>
                  <a:srgbClr val="7030A0"/>
                </a:solidFill>
              </a:rPr>
              <a:t>Plejehjem</a:t>
            </a:r>
          </a:p>
          <a:p>
            <a:pPr lvl="1"/>
            <a:r>
              <a:rPr lang="da-DK" sz="2400" dirty="0">
                <a:solidFill>
                  <a:srgbClr val="7030A0"/>
                </a:solidFill>
              </a:rPr>
              <a:t>Efterskoler</a:t>
            </a:r>
            <a:br>
              <a:rPr lang="da-DK" sz="2400" dirty="0">
                <a:solidFill>
                  <a:srgbClr val="7030A0"/>
                </a:solidFill>
              </a:rPr>
            </a:br>
            <a:endParaRPr lang="da-DK" sz="2400" dirty="0">
              <a:solidFill>
                <a:srgbClr val="7030A0"/>
              </a:solidFill>
            </a:endParaRPr>
          </a:p>
          <a:p>
            <a:r>
              <a:rPr lang="da-DK" sz="2500" dirty="0">
                <a:solidFill>
                  <a:srgbClr val="7030A0"/>
                </a:solidFill>
              </a:rPr>
              <a:t>Materialerne findes i holdværktøjskassen på </a:t>
            </a:r>
            <a:r>
              <a:rPr lang="da-DK" sz="2500" dirty="0">
                <a:solidFill>
                  <a:srgbClr val="7030A0"/>
                </a:solidFill>
                <a:hlinkClick r:id="rId3"/>
              </a:rPr>
              <a:t>www.frivillig.dk</a:t>
            </a:r>
            <a:br>
              <a:rPr lang="da-DK" sz="2500" dirty="0">
                <a:solidFill>
                  <a:srgbClr val="7030A0"/>
                </a:solidFill>
              </a:rPr>
            </a:br>
            <a:r>
              <a:rPr lang="da-DK" sz="2500" dirty="0">
                <a:solidFill>
                  <a:srgbClr val="7030A0"/>
                </a:solidFill>
              </a:rPr>
              <a:t>Her finder i også et inspirationskatalog til andre målgrupper. </a:t>
            </a:r>
            <a:br>
              <a:rPr lang="da-DK" sz="2500" dirty="0">
                <a:solidFill>
                  <a:srgbClr val="7030A0"/>
                </a:solidFill>
              </a:rPr>
            </a:br>
            <a:endParaRPr lang="da-DK" sz="2400" dirty="0">
              <a:solidFill>
                <a:srgbClr val="7030A0"/>
              </a:solidFill>
            </a:endParaRPr>
          </a:p>
          <a:p>
            <a:r>
              <a:rPr lang="da-DK" sz="2400" dirty="0">
                <a:solidFill>
                  <a:srgbClr val="7030A0"/>
                </a:solidFill>
              </a:rPr>
              <a:t>Hvilke målgrupper der er attraktive for en specifik stafet er kontekstafhængig. </a:t>
            </a:r>
          </a:p>
          <a:p>
            <a:endParaRPr lang="da-DK" sz="2400" dirty="0">
              <a:solidFill>
                <a:srgbClr val="7030A0"/>
              </a:solidFill>
            </a:endParaRPr>
          </a:p>
          <a:p>
            <a:r>
              <a:rPr lang="da-DK" sz="2400" dirty="0">
                <a:solidFill>
                  <a:srgbClr val="7030A0"/>
                </a:solidFill>
              </a:rPr>
              <a:t>Måden vi har gjort det har inspireret os til det I skal arbejde med nu:</a:t>
            </a:r>
          </a:p>
          <a:p>
            <a:endParaRPr lang="da-DK" dirty="0"/>
          </a:p>
          <a:p>
            <a:endParaRPr lang="da-DK" dirty="0"/>
          </a:p>
        </p:txBody>
      </p:sp>
    </p:spTree>
    <p:extLst>
      <p:ext uri="{BB962C8B-B14F-4D97-AF65-F5344CB8AC3E}">
        <p14:creationId xmlns:p14="http://schemas.microsoft.com/office/powerpoint/2010/main" val="620371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FD166017-4D80-C5C7-F0F9-9BB785FF7DBB}"/>
              </a:ext>
            </a:extLst>
          </p:cNvPr>
          <p:cNvPicPr>
            <a:picLocks noGrp="1" noChangeAspect="1"/>
          </p:cNvPicPr>
          <p:nvPr>
            <p:ph idx="1"/>
          </p:nvPr>
        </p:nvPicPr>
        <p:blipFill>
          <a:blip r:embed="rId3"/>
          <a:stretch>
            <a:fillRect/>
          </a:stretch>
        </p:blipFill>
        <p:spPr>
          <a:xfrm>
            <a:off x="478967" y="983182"/>
            <a:ext cx="9356869" cy="5263239"/>
          </a:xfrm>
          <a:prstGeom prst="rect">
            <a:avLst/>
          </a:prstGeom>
        </p:spPr>
      </p:pic>
      <p:sp>
        <p:nvSpPr>
          <p:cNvPr id="6" name="Titel 1">
            <a:extLst>
              <a:ext uri="{FF2B5EF4-FFF2-40B4-BE49-F238E27FC236}">
                <a16:creationId xmlns:a16="http://schemas.microsoft.com/office/drawing/2014/main" id="{098990F8-F17B-3EF3-6084-4A32BC16B1F2}"/>
              </a:ext>
            </a:extLst>
          </p:cNvPr>
          <p:cNvSpPr>
            <a:spLocks noGrp="1"/>
          </p:cNvSpPr>
          <p:nvPr>
            <p:ph type="title"/>
          </p:nvPr>
        </p:nvSpPr>
        <p:spPr>
          <a:xfrm>
            <a:off x="348797" y="260990"/>
            <a:ext cx="11233150" cy="511175"/>
          </a:xfrm>
        </p:spPr>
        <p:txBody>
          <a:bodyPr/>
          <a:lstStyle/>
          <a:p>
            <a:r>
              <a:rPr lang="da-DK" dirty="0"/>
              <a:t>Øvelse: Lav et mindmap</a:t>
            </a:r>
          </a:p>
        </p:txBody>
      </p:sp>
    </p:spTree>
    <p:extLst>
      <p:ext uri="{BB962C8B-B14F-4D97-AF65-F5344CB8AC3E}">
        <p14:creationId xmlns:p14="http://schemas.microsoft.com/office/powerpoint/2010/main" val="81801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34E260-F3B1-71AC-AC38-385790A85D3E}"/>
              </a:ext>
            </a:extLst>
          </p:cNvPr>
          <p:cNvSpPr>
            <a:spLocks noGrp="1"/>
          </p:cNvSpPr>
          <p:nvPr>
            <p:ph type="title"/>
          </p:nvPr>
        </p:nvSpPr>
        <p:spPr>
          <a:xfrm>
            <a:off x="479425" y="185737"/>
            <a:ext cx="11233150" cy="511175"/>
          </a:xfrm>
        </p:spPr>
        <p:txBody>
          <a:bodyPr/>
          <a:lstStyle/>
          <a:p>
            <a:r>
              <a:rPr lang="da-DK" dirty="0"/>
              <a:t>Holdrekruttering hvordan?</a:t>
            </a:r>
          </a:p>
        </p:txBody>
      </p:sp>
      <p:sp>
        <p:nvSpPr>
          <p:cNvPr id="3" name="Pladsholder til indhold 2">
            <a:extLst>
              <a:ext uri="{FF2B5EF4-FFF2-40B4-BE49-F238E27FC236}">
                <a16:creationId xmlns:a16="http://schemas.microsoft.com/office/drawing/2014/main" id="{19106F8A-6F9F-5E33-2221-B3D81DA09A9A}"/>
              </a:ext>
            </a:extLst>
          </p:cNvPr>
          <p:cNvSpPr>
            <a:spLocks noGrp="1"/>
          </p:cNvSpPr>
          <p:nvPr>
            <p:ph idx="1"/>
          </p:nvPr>
        </p:nvSpPr>
        <p:spPr>
          <a:xfrm>
            <a:off x="479425" y="1045030"/>
            <a:ext cx="10905053" cy="5201391"/>
          </a:xfrm>
        </p:spPr>
        <p:txBody>
          <a:bodyPr>
            <a:normAutofit lnSpcReduction="10000"/>
          </a:bodyPr>
          <a:lstStyle/>
          <a:p>
            <a:pPr marL="342900" lvl="0" indent="-342900" fontAlgn="base">
              <a:buSzPts val="1000"/>
              <a:buFont typeface="Symbol" panose="05050102010706020507" pitchFamily="18" charset="2"/>
              <a:buChar char=""/>
              <a:tabLst>
                <a:tab pos="457200" algn="l"/>
              </a:tabLst>
            </a:pPr>
            <a:r>
              <a:rPr lang="da-DK" sz="2600" dirty="0">
                <a:solidFill>
                  <a:srgbClr val="7030A0"/>
                </a:solidFill>
                <a:latin typeface="Fighter  "/>
                <a:ea typeface="Calibri" panose="020F0502020204030204" pitchFamily="34" charset="0"/>
              </a:rPr>
              <a:t>Bestem hvilke målgrupper I vil arbejde videre med</a:t>
            </a:r>
            <a:br>
              <a:rPr lang="da-DK" sz="2600" dirty="0">
                <a:solidFill>
                  <a:srgbClr val="7030A0"/>
                </a:solidFill>
                <a:latin typeface="Fighter  "/>
                <a:ea typeface="Calibri" panose="020F0502020204030204" pitchFamily="34" charset="0"/>
              </a:rPr>
            </a:br>
            <a:endParaRPr lang="da-DK" sz="2600" dirty="0">
              <a:solidFill>
                <a:srgbClr val="7030A0"/>
              </a:solidFill>
              <a:latin typeface="Fighter  "/>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2600" dirty="0">
                <a:solidFill>
                  <a:srgbClr val="7030A0"/>
                </a:solidFill>
                <a:latin typeface="Fighter  "/>
                <a:ea typeface="Calibri" panose="020F0502020204030204" pitchFamily="34" charset="0"/>
              </a:rPr>
              <a:t>Hvorfor netop disse grupper?</a:t>
            </a:r>
            <a:br>
              <a:rPr lang="da-DK" sz="2600" dirty="0">
                <a:solidFill>
                  <a:srgbClr val="7030A0"/>
                </a:solidFill>
                <a:latin typeface="Fighter  "/>
                <a:ea typeface="Calibri" panose="020F0502020204030204" pitchFamily="34" charset="0"/>
              </a:rPr>
            </a:br>
            <a:endParaRPr lang="da-DK" sz="2600" dirty="0">
              <a:solidFill>
                <a:srgbClr val="7030A0"/>
              </a:solidFill>
              <a:latin typeface="Fighter  "/>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2600" dirty="0">
                <a:solidFill>
                  <a:srgbClr val="7030A0"/>
                </a:solidFill>
                <a:latin typeface="Fighter  "/>
                <a:ea typeface="Calibri" panose="020F0502020204030204" pitchFamily="34" charset="0"/>
              </a:rPr>
              <a:t>Er er noget vi skal være særlig opmærksomme på i forhold til målgruppen?</a:t>
            </a:r>
            <a:br>
              <a:rPr lang="da-DK" sz="2600" dirty="0">
                <a:solidFill>
                  <a:srgbClr val="7030A0"/>
                </a:solidFill>
                <a:latin typeface="Fighter  "/>
                <a:ea typeface="Calibri" panose="020F0502020204030204" pitchFamily="34" charset="0"/>
              </a:rPr>
            </a:br>
            <a:endParaRPr lang="da-DK" sz="2600" dirty="0">
              <a:solidFill>
                <a:srgbClr val="7030A0"/>
              </a:solidFill>
              <a:latin typeface="Fighter  "/>
              <a:ea typeface="Calibri" panose="020F0502020204030204" pitchFamily="34" charset="0"/>
            </a:endParaRPr>
          </a:p>
          <a:p>
            <a:pPr marL="342900" indent="-342900" fontAlgn="base">
              <a:buSzPts val="1000"/>
              <a:buFont typeface="Symbol" panose="05050102010706020507" pitchFamily="18" charset="2"/>
              <a:buChar char=""/>
              <a:tabLst>
                <a:tab pos="457200" algn="l"/>
              </a:tabLst>
            </a:pPr>
            <a:r>
              <a:rPr lang="da-DK" sz="2600" dirty="0">
                <a:solidFill>
                  <a:srgbClr val="7030A0"/>
                </a:solidFill>
                <a:latin typeface="Fighter  "/>
                <a:ea typeface="Calibri" panose="020F0502020204030204" pitchFamily="34" charset="0"/>
              </a:rPr>
              <a:t>Hvad har vi?</a:t>
            </a:r>
            <a:br>
              <a:rPr lang="da-DK" sz="2600" dirty="0">
                <a:solidFill>
                  <a:srgbClr val="7030A0"/>
                </a:solidFill>
                <a:latin typeface="Fighter  "/>
                <a:ea typeface="Calibri" panose="020F0502020204030204" pitchFamily="34" charset="0"/>
              </a:rPr>
            </a:br>
            <a:endParaRPr lang="da-DK" sz="2600" dirty="0">
              <a:solidFill>
                <a:srgbClr val="7030A0"/>
              </a:solidFill>
              <a:latin typeface="Fighter  "/>
              <a:ea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da-DK" sz="2600" dirty="0">
                <a:solidFill>
                  <a:srgbClr val="7030A0"/>
                </a:solidFill>
                <a:latin typeface="Fighter  "/>
                <a:ea typeface="Calibri" panose="020F0502020204030204" pitchFamily="34" charset="0"/>
              </a:rPr>
              <a:t>Lav en plan og gå i gang</a:t>
            </a:r>
          </a:p>
          <a:p>
            <a:pPr marL="800100" lvl="1" indent="-342900" fontAlgn="base">
              <a:buSzPts val="1000"/>
              <a:buFont typeface="Symbol" panose="05050102010706020507" pitchFamily="18" charset="2"/>
              <a:buChar char=""/>
              <a:tabLst>
                <a:tab pos="457200" algn="l"/>
              </a:tabLst>
            </a:pPr>
            <a:r>
              <a:rPr lang="da-DK" sz="2600" dirty="0">
                <a:solidFill>
                  <a:srgbClr val="7030A0"/>
                </a:solidFill>
                <a:latin typeface="Fighter  "/>
                <a:ea typeface="Calibri" panose="020F0502020204030204" pitchFamily="34" charset="0"/>
              </a:rPr>
              <a:t>Hvad er der af opgaver?</a:t>
            </a:r>
          </a:p>
          <a:p>
            <a:pPr marL="800100" lvl="1" indent="-342900" fontAlgn="base">
              <a:buSzPts val="1000"/>
              <a:buFont typeface="Symbol" panose="05050102010706020507" pitchFamily="18" charset="2"/>
              <a:buChar char=""/>
              <a:tabLst>
                <a:tab pos="457200" algn="l"/>
              </a:tabLst>
            </a:pPr>
            <a:r>
              <a:rPr lang="da-DK" sz="2600" dirty="0">
                <a:solidFill>
                  <a:srgbClr val="7030A0"/>
                </a:solidFill>
                <a:latin typeface="Fighter  "/>
                <a:ea typeface="Calibri" panose="020F0502020204030204" pitchFamily="34" charset="0"/>
              </a:rPr>
              <a:t>Hvem gør det og hvornår?</a:t>
            </a:r>
          </a:p>
          <a:p>
            <a:endParaRPr lang="da-DK" dirty="0"/>
          </a:p>
        </p:txBody>
      </p:sp>
    </p:spTree>
    <p:extLst>
      <p:ext uri="{BB962C8B-B14F-4D97-AF65-F5344CB8AC3E}">
        <p14:creationId xmlns:p14="http://schemas.microsoft.com/office/powerpoint/2010/main" val="1077466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tekst, skitse, cirkel, design&#10;&#10;Automatisk genereret beskrivelse">
            <a:extLst>
              <a:ext uri="{FF2B5EF4-FFF2-40B4-BE49-F238E27FC236}">
                <a16:creationId xmlns:a16="http://schemas.microsoft.com/office/drawing/2014/main" id="{75AF669B-3912-E8AD-013F-46FBABF48893}"/>
              </a:ext>
            </a:extLst>
          </p:cNvPr>
          <p:cNvPicPr>
            <a:picLocks noGrp="1" noChangeAspect="1"/>
          </p:cNvPicPr>
          <p:nvPr>
            <p:ph idx="1"/>
          </p:nvPr>
        </p:nvPicPr>
        <p:blipFill>
          <a:blip r:embed="rId3"/>
          <a:stretch>
            <a:fillRect/>
          </a:stretch>
        </p:blipFill>
        <p:spPr>
          <a:xfrm>
            <a:off x="1033153" y="966096"/>
            <a:ext cx="9642764" cy="5424056"/>
          </a:xfrm>
        </p:spPr>
      </p:pic>
      <p:sp>
        <p:nvSpPr>
          <p:cNvPr id="7" name="Titel 1">
            <a:extLst>
              <a:ext uri="{FF2B5EF4-FFF2-40B4-BE49-F238E27FC236}">
                <a16:creationId xmlns:a16="http://schemas.microsoft.com/office/drawing/2014/main" id="{7CEFB015-544F-C1FB-1063-96CD97533547}"/>
              </a:ext>
            </a:extLst>
          </p:cNvPr>
          <p:cNvSpPr>
            <a:spLocks noGrp="1"/>
          </p:cNvSpPr>
          <p:nvPr>
            <p:ph type="title"/>
          </p:nvPr>
        </p:nvSpPr>
        <p:spPr>
          <a:xfrm>
            <a:off x="384423" y="212260"/>
            <a:ext cx="11233150" cy="511175"/>
          </a:xfrm>
        </p:spPr>
        <p:txBody>
          <a:bodyPr/>
          <a:lstStyle/>
          <a:p>
            <a:r>
              <a:rPr lang="da-DK" dirty="0"/>
              <a:t>Gruppearbejde: Lav en plan</a:t>
            </a:r>
          </a:p>
        </p:txBody>
      </p:sp>
    </p:spTree>
    <p:extLst>
      <p:ext uri="{BB962C8B-B14F-4D97-AF65-F5344CB8AC3E}">
        <p14:creationId xmlns:p14="http://schemas.microsoft.com/office/powerpoint/2010/main" val="214896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91977-E562-FFB3-AC73-2FE0B845A1B5}"/>
              </a:ext>
            </a:extLst>
          </p:cNvPr>
          <p:cNvSpPr>
            <a:spLocks noGrp="1"/>
          </p:cNvSpPr>
          <p:nvPr>
            <p:ph type="title"/>
          </p:nvPr>
        </p:nvSpPr>
        <p:spPr/>
        <p:txBody>
          <a:bodyPr/>
          <a:lstStyle/>
          <a:p>
            <a:r>
              <a:rPr lang="da-DK" dirty="0"/>
              <a:t>Opsamling</a:t>
            </a:r>
          </a:p>
        </p:txBody>
      </p:sp>
      <p:pic>
        <p:nvPicPr>
          <p:cNvPr id="6" name="Pladsholder til indhold 5" descr="Et billede, der indeholder tegning, clipart, illustration/afbildning, kunst&#10;&#10;Automatisk genereret beskrivelse">
            <a:extLst>
              <a:ext uri="{FF2B5EF4-FFF2-40B4-BE49-F238E27FC236}">
                <a16:creationId xmlns:a16="http://schemas.microsoft.com/office/drawing/2014/main" id="{D4668ACA-B2B5-F4FD-D3CE-027864DD4CE8}"/>
              </a:ext>
            </a:extLst>
          </p:cNvPr>
          <p:cNvPicPr>
            <a:picLocks noGrp="1" noChangeAspect="1"/>
          </p:cNvPicPr>
          <p:nvPr>
            <p:ph idx="1"/>
          </p:nvPr>
        </p:nvPicPr>
        <p:blipFill>
          <a:blip r:embed="rId2"/>
          <a:stretch>
            <a:fillRect/>
          </a:stretch>
        </p:blipFill>
        <p:spPr>
          <a:xfrm>
            <a:off x="3789485" y="1608138"/>
            <a:ext cx="4613030" cy="3748087"/>
          </a:xfrm>
        </p:spPr>
      </p:pic>
      <p:sp>
        <p:nvSpPr>
          <p:cNvPr id="4" name="Pladsholder til tekst 3">
            <a:extLst>
              <a:ext uri="{FF2B5EF4-FFF2-40B4-BE49-F238E27FC236}">
                <a16:creationId xmlns:a16="http://schemas.microsoft.com/office/drawing/2014/main" id="{2ED03F4C-FABD-91BF-AD65-B68FB0ABAD4D}"/>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33850929"/>
      </p:ext>
    </p:extLst>
  </p:cSld>
  <p:clrMapOvr>
    <a:masterClrMapping/>
  </p:clrMapOvr>
</p:sld>
</file>

<file path=ppt/theme/theme1.xml><?xml version="1.0" encoding="utf-8"?>
<a:theme xmlns:a="http://schemas.openxmlformats.org/drawingml/2006/main" name="Kraeftens Bekaempelse Skabelon">
  <a:themeElements>
    <a:clrScheme name="Stafet For Livet - Farver">
      <a:dk1>
        <a:srgbClr val="500778"/>
      </a:dk1>
      <a:lt1>
        <a:srgbClr val="FFFFFF"/>
      </a:lt1>
      <a:dk2>
        <a:srgbClr val="3C3C3C"/>
      </a:dk2>
      <a:lt2>
        <a:srgbClr val="FFFFFF"/>
      </a:lt2>
      <a:accent1>
        <a:srgbClr val="500778"/>
      </a:accent1>
      <a:accent2>
        <a:srgbClr val="DEDAD6"/>
      </a:accent2>
      <a:accent3>
        <a:srgbClr val="FEDD00"/>
      </a:accent3>
      <a:accent4>
        <a:srgbClr val="202243"/>
      </a:accent4>
      <a:accent5>
        <a:srgbClr val="320050"/>
      </a:accent5>
      <a:accent6>
        <a:srgbClr val="5F0AA0"/>
      </a:accent6>
      <a:hlink>
        <a:srgbClr val="500778"/>
      </a:hlink>
      <a:folHlink>
        <a:srgbClr val="3C3C3C"/>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0269_1020_KOM_Stafet_For_Livet_PowerPoint_V01" id="{BD5DADE4-B9AD-574D-98C8-77EC1D58874D}" vid="{C92F7E8B-69DC-224F-9FF3-9EE4E18AD0C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a6c9f93-3d3a-4771-b9c5-d57a0c45e634" xsi:nil="true"/>
    <lcf76f155ced4ddcb4097134ff3c332f xmlns="1f140cdb-cc4f-4315-8970-bed924af52ca">
      <Terms xmlns="http://schemas.microsoft.com/office/infopath/2007/PartnerControls"/>
    </lcf76f155ced4ddcb4097134ff3c332f>
  </documentManagement>
</p:properties>
</file>

<file path=customXml/item3.xml><?xml version="1.0" encoding="utf-8"?>
<?mso-contentType ?>
<SharedContentType xmlns="Microsoft.SharePoint.Taxonomy.ContentTypeSync" SourceId="22326893-d167-47d4-9a45-6c9c6b2efaff" ContentTypeId="0x0101" PreviousValue="false"/>
</file>

<file path=customXml/item4.xml><?xml version="1.0" encoding="utf-8"?>
<ct:contentTypeSchema xmlns:ct="http://schemas.microsoft.com/office/2006/metadata/contentType" xmlns:ma="http://schemas.microsoft.com/office/2006/metadata/properties/metaAttributes" ct:_="" ma:_="" ma:contentTypeName="Dokument" ma:contentTypeID="0x0101009294E57CFBDD404F8F062C02BE94149C" ma:contentTypeVersion="14" ma:contentTypeDescription="Opret et nyt dokument." ma:contentTypeScope="" ma:versionID="9e81db160abd0c2b667f0b72d6bf3578">
  <xsd:schema xmlns:xsd="http://www.w3.org/2001/XMLSchema" xmlns:xs="http://www.w3.org/2001/XMLSchema" xmlns:p="http://schemas.microsoft.com/office/2006/metadata/properties" xmlns:ns2="1f140cdb-cc4f-4315-8970-bed924af52ca" xmlns:ns3="2a6c9f93-3d3a-4771-b9c5-d57a0c45e634" targetNamespace="http://schemas.microsoft.com/office/2006/metadata/properties" ma:root="true" ma:fieldsID="8a3f68d306c6346f80e85b1b06e9fd27" ns2:_="" ns3:_="">
    <xsd:import namespace="1f140cdb-cc4f-4315-8970-bed924af52ca"/>
    <xsd:import namespace="2a6c9f93-3d3a-4771-b9c5-d57a0c45e6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40cdb-cc4f-4315-8970-bed924af5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2326893-d167-47d4-9a45-6c9c6b2efa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6c9f93-3d3a-4771-b9c5-d57a0c45e6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15140d-cf0c-4a0a-9a92-2615ffc4eaaa}" ma:internalName="TaxCatchAll" ma:showField="CatchAllData" ma:web="2a6c9f93-3d3a-4771-b9c5-d57a0c45e6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905348-D70C-48ED-BEA7-3FAE7EB979F7}">
  <ds:schemaRefs>
    <ds:schemaRef ds:uri="http://schemas.microsoft.com/sharepoint/v3/contenttype/forms"/>
  </ds:schemaRefs>
</ds:datastoreItem>
</file>

<file path=customXml/itemProps2.xml><?xml version="1.0" encoding="utf-8"?>
<ds:datastoreItem xmlns:ds="http://schemas.openxmlformats.org/officeDocument/2006/customXml" ds:itemID="{EBEDA053-0F9B-4F54-B9D6-C31506050C68}">
  <ds:schemaRefs>
    <ds:schemaRef ds:uri="http://schemas.microsoft.com/sharepoint/v3"/>
    <ds:schemaRef ds:uri="http://schemas.microsoft.com/office/2006/metadata/properties"/>
    <ds:schemaRef ds:uri="http://purl.org/dc/terms/"/>
    <ds:schemaRef ds:uri="http://schemas.microsoft.com/office/2006/documentManagement/types"/>
    <ds:schemaRef ds:uri="73e14474-1faa-4a75-ae4d-6de64302e6d3"/>
    <ds:schemaRef ds:uri="http://purl.org/dc/dcmitype/"/>
    <ds:schemaRef ds:uri="21f5b60c-ae28-4ed4-ba46-fa7605c32c82"/>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6446A4AA-9340-46B0-A84C-85F3B26138A6}">
  <ds:schemaRefs>
    <ds:schemaRef ds:uri="Microsoft.SharePoint.Taxonomy.ContentTypeSync"/>
  </ds:schemaRefs>
</ds:datastoreItem>
</file>

<file path=customXml/itemProps4.xml><?xml version="1.0" encoding="utf-8"?>
<ds:datastoreItem xmlns:ds="http://schemas.openxmlformats.org/officeDocument/2006/customXml" ds:itemID="{12D44273-D44E-456D-8F41-098D6A9EDA0D}"/>
</file>

<file path=docProps/app.xml><?xml version="1.0" encoding="utf-8"?>
<Properties xmlns="http://schemas.openxmlformats.org/officeDocument/2006/extended-properties" xmlns:vt="http://schemas.openxmlformats.org/officeDocument/2006/docPropsVTypes">
  <Template>SFL PowerPoint Skabelon DOWNLOAD FØR DU RETTER I PP (1)</Template>
  <TotalTime>7817</TotalTime>
  <Words>1263</Words>
  <Application>Microsoft Office PowerPoint</Application>
  <PresentationFormat>Widescreen</PresentationFormat>
  <Paragraphs>98</Paragraphs>
  <Slides>9</Slides>
  <Notes>8</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9</vt:i4>
      </vt:variant>
    </vt:vector>
  </HeadingPairs>
  <TitlesOfParts>
    <vt:vector size="17" baseType="lpstr">
      <vt:lpstr>Fighter</vt:lpstr>
      <vt:lpstr>Arial</vt:lpstr>
      <vt:lpstr>Calibri</vt:lpstr>
      <vt:lpstr>Fighter-Overskrift</vt:lpstr>
      <vt:lpstr>Fighter-Regular</vt:lpstr>
      <vt:lpstr>Fighter  </vt:lpstr>
      <vt:lpstr>Symbol</vt:lpstr>
      <vt:lpstr>Kraeftens Bekaempelse Skabelon</vt:lpstr>
      <vt:lpstr>Involvering af  nye målgrupper </vt:lpstr>
      <vt:lpstr>Involvering af nye målgrupper – hvorfor?</vt:lpstr>
      <vt:lpstr>PowerPoint-præsentation</vt:lpstr>
      <vt:lpstr>Involvering af nye målgrupper – hvorfor?</vt:lpstr>
      <vt:lpstr>Holdrekrutteringsmaterialet hvad er det?</vt:lpstr>
      <vt:lpstr>Øvelse: Lav et mindmap</vt:lpstr>
      <vt:lpstr>Holdrekruttering hvordan?</vt:lpstr>
      <vt:lpstr>Gruppearbejde: Lav en plan</vt:lpstr>
      <vt:lpstr>Opsamling</vt:lpstr>
    </vt:vector>
  </TitlesOfParts>
  <Manager/>
  <Company>Kræftens Bekæmpelse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Stafet For Livet PowerPoint-skabelon</dc:title>
  <dc:subject/>
  <dc:creator>Erik Overgaard Nielsen</dc:creator>
  <cp:keywords/>
  <dc:description/>
  <cp:lastModifiedBy>Erik Overgaard Nielsen</cp:lastModifiedBy>
  <cp:revision>13</cp:revision>
  <cp:lastPrinted>2024-01-18T11:23:15Z</cp:lastPrinted>
  <dcterms:created xsi:type="dcterms:W3CDTF">2020-11-16T13:57:32Z</dcterms:created>
  <dcterms:modified xsi:type="dcterms:W3CDTF">2024-01-20T11:47:02Z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0x0101009294E57CFBDD404F8F062C02BE94149C</vt:lpwstr>
  </property>
  <property fmtid="{D5CDD505-2E9C-101B-9397-08002B2CF9AE}" pid="3" name="MediaServiceImageTags">
    <vt:lpwstr/>
  </property>
</Properties>
</file>