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 id="2147483740" r:id="rId6"/>
  </p:sldMasterIdLst>
  <p:notesMasterIdLst>
    <p:notesMasterId r:id="rId25"/>
  </p:notesMasterIdLst>
  <p:sldIdLst>
    <p:sldId id="324" r:id="rId7"/>
    <p:sldId id="402" r:id="rId8"/>
    <p:sldId id="263" r:id="rId9"/>
    <p:sldId id="793" r:id="rId10"/>
    <p:sldId id="791" r:id="rId11"/>
    <p:sldId id="384" r:id="rId12"/>
    <p:sldId id="747" r:id="rId13"/>
    <p:sldId id="790" r:id="rId14"/>
    <p:sldId id="336" r:id="rId15"/>
    <p:sldId id="771" r:id="rId16"/>
    <p:sldId id="772" r:id="rId17"/>
    <p:sldId id="767" r:id="rId18"/>
    <p:sldId id="778" r:id="rId19"/>
    <p:sldId id="451" r:id="rId20"/>
    <p:sldId id="802" r:id="rId21"/>
    <p:sldId id="801" r:id="rId22"/>
    <p:sldId id="803" r:id="rId23"/>
    <p:sldId id="799" r:id="rId24"/>
  </p:sldIdLst>
  <p:sldSz cx="12192000" cy="6858000"/>
  <p:notesSz cx="6735763" cy="9866313"/>
  <p:embeddedFontLst>
    <p:embeddedFont>
      <p:font typeface="Fighter" panose="00000500000000000000" pitchFamily="50" charset="0"/>
      <p:regular r:id="rId26"/>
      <p:bold r:id="rId27"/>
      <p:italic r:id="rId28"/>
      <p:boldItalic r:id="rId29"/>
    </p:embeddedFont>
    <p:embeddedFont>
      <p:font typeface="Fighter Light" panose="00000400000000000000" pitchFamily="50" charset="0"/>
      <p:regular r:id="rId30"/>
    </p:embeddedFont>
    <p:embeddedFont>
      <p:font typeface="Fighter Overskrift" panose="00000600000000000000" pitchFamily="50" charset="0"/>
      <p:regular r:id="rId31"/>
    </p:embeddedFont>
    <p:embeddedFont>
      <p:font typeface="Fighter-Overskrift" panose="00000600000000000000" pitchFamily="50" charset="0"/>
      <p:regular r:id="rId32"/>
    </p:embeddedFont>
    <p:embeddedFont>
      <p:font typeface="Fighter-Regular" panose="00000500000000000000" pitchFamily="50" charset="0"/>
      <p:regular r:id="rId33"/>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ke-navngivet sektion" id="{9D611485-F4B4-4E3F-8C23-96D9382FE9EA}">
          <p14:sldIdLst>
            <p14:sldId id="324"/>
            <p14:sldId id="402"/>
            <p14:sldId id="263"/>
            <p14:sldId id="793"/>
            <p14:sldId id="791"/>
            <p14:sldId id="384"/>
            <p14:sldId id="747"/>
            <p14:sldId id="790"/>
            <p14:sldId id="336"/>
            <p14:sldId id="771"/>
            <p14:sldId id="772"/>
            <p14:sldId id="767"/>
            <p14:sldId id="778"/>
            <p14:sldId id="451"/>
            <p14:sldId id="802"/>
            <p14:sldId id="801"/>
            <p14:sldId id="803"/>
            <p14:sldId id="7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851D62-317D-D86B-1061-413FB47AD7D7}" name="Ditte Bonde Stanek" initials="DS" userId="S::ditsta@cancer.dk::231878d3-f53d-48b4-a8f0-6b61a845f943" providerId="AD"/>
  <p188:author id="{F9311DCB-9A14-3ED8-2DE2-615E2613F535}" name="Signe Eiland" initials="SE" userId="S::signee@CANCER.DK::64b66927-807a-4a00-834c-e029e9ce03d9" providerId="AD"/>
  <p188:author id="{74ACBAEC-AE18-500E-5756-80C77D407BC2}" name="Signe Eiland" initials="SE" userId="S::signee@cancer.dk::64b66927-807a-4a00-834c-e029e9ce03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0203F"/>
    <a:srgbClr val="20403E"/>
    <a:srgbClr val="D98297"/>
    <a:srgbClr val="82D989"/>
    <a:srgbClr val="D9D7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53" autoAdjust="0"/>
  </p:normalViewPr>
  <p:slideViewPr>
    <p:cSldViewPr snapToGrid="0">
      <p:cViewPr varScale="1">
        <p:scale>
          <a:sx n="108" d="100"/>
          <a:sy n="108" d="100"/>
        </p:scale>
        <p:origin x="6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Fighter" panose="00000500000000000000" pitchFamily="50" charset="0"/>
              </a:defRPr>
            </a:lvl1pPr>
          </a:lstStyle>
          <a:p>
            <a:endParaRPr lang="da-DK"/>
          </a:p>
        </p:txBody>
      </p:sp>
      <p:sp>
        <p:nvSpPr>
          <p:cNvPr id="3" name="Pladsholder til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Fighter" panose="00000500000000000000" pitchFamily="50" charset="0"/>
              </a:defRPr>
            </a:lvl1pPr>
          </a:lstStyle>
          <a:p>
            <a:fld id="{8E3DD730-CFB4-F348-81DE-70734850EDC4}" type="datetimeFigureOut">
              <a:rPr lang="da-DK" smtClean="0"/>
              <a:pPr/>
              <a:t>12-05-2026</a:t>
            </a:fld>
            <a:endParaRPr lang="da-DK"/>
          </a:p>
        </p:txBody>
      </p:sp>
      <p:sp>
        <p:nvSpPr>
          <p:cNvPr id="4" name="Pladsholder til slidebille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Fighter" panose="00000500000000000000" pitchFamily="50" charset="0"/>
              </a:defRPr>
            </a:lvl1pPr>
          </a:lstStyle>
          <a:p>
            <a:endParaRPr lang="da-DK"/>
          </a:p>
        </p:txBody>
      </p:sp>
      <p:sp>
        <p:nvSpPr>
          <p:cNvPr id="7" name="Pladsholder til sli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Fighter" panose="00000500000000000000" pitchFamily="50" charset="0"/>
              </a:defRPr>
            </a:lvl1pPr>
          </a:lstStyle>
          <a:p>
            <a:fld id="{6B7EE48D-0010-914E-B2E8-612C99007E8C}" type="slidenum">
              <a:rPr lang="da-DK" smtClean="0"/>
              <a:pPr/>
              <a:t>‹nr.›</a:t>
            </a:fld>
            <a:endParaRPr lang="da-DK"/>
          </a:p>
        </p:txBody>
      </p:sp>
    </p:spTree>
    <p:extLst>
      <p:ext uri="{BB962C8B-B14F-4D97-AF65-F5344CB8AC3E}">
        <p14:creationId xmlns:p14="http://schemas.microsoft.com/office/powerpoint/2010/main" val="329234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ghter" panose="00000500000000000000" pitchFamily="50" charset="0"/>
        <a:ea typeface="+mn-ea"/>
        <a:cs typeface="+mn-cs"/>
      </a:defRPr>
    </a:lvl1pPr>
    <a:lvl2pPr marL="457200" algn="l" defTabSz="914400" rtl="0" eaLnBrk="1" latinLnBrk="0" hangingPunct="1">
      <a:defRPr sz="1200" kern="1200">
        <a:solidFill>
          <a:schemeClr val="tx1"/>
        </a:solidFill>
        <a:latin typeface="Fighter" panose="00000500000000000000" pitchFamily="50" charset="0"/>
        <a:ea typeface="+mn-ea"/>
        <a:cs typeface="+mn-cs"/>
      </a:defRPr>
    </a:lvl2pPr>
    <a:lvl3pPr marL="914400" algn="l" defTabSz="914400" rtl="0" eaLnBrk="1" latinLnBrk="0" hangingPunct="1">
      <a:defRPr sz="1200" kern="1200">
        <a:solidFill>
          <a:schemeClr val="tx1"/>
        </a:solidFill>
        <a:latin typeface="Fighter" panose="00000500000000000000" pitchFamily="50" charset="0"/>
        <a:ea typeface="+mn-ea"/>
        <a:cs typeface="+mn-cs"/>
      </a:defRPr>
    </a:lvl3pPr>
    <a:lvl4pPr marL="1371600" algn="l" defTabSz="914400" rtl="0" eaLnBrk="1" latinLnBrk="0" hangingPunct="1">
      <a:defRPr sz="1200" kern="1200">
        <a:solidFill>
          <a:schemeClr val="tx1"/>
        </a:solidFill>
        <a:latin typeface="Fighter" panose="00000500000000000000" pitchFamily="50" charset="0"/>
        <a:ea typeface="+mn-ea"/>
        <a:cs typeface="+mn-cs"/>
      </a:defRPr>
    </a:lvl4pPr>
    <a:lvl5pPr marL="1828800" algn="l" defTabSz="914400" rtl="0" eaLnBrk="1" latinLnBrk="0" hangingPunct="1">
      <a:defRPr sz="1200" kern="1200">
        <a:solidFill>
          <a:schemeClr val="tx1"/>
        </a:solidFill>
        <a:latin typeface="Fighter"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1</a:t>
            </a:fld>
            <a:endParaRPr lang="da-DK"/>
          </a:p>
        </p:txBody>
      </p:sp>
    </p:spTree>
    <p:extLst>
      <p:ext uri="{BB962C8B-B14F-4D97-AF65-F5344CB8AC3E}">
        <p14:creationId xmlns:p14="http://schemas.microsoft.com/office/powerpoint/2010/main" val="1258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solidFill>
                  <a:srgbClr val="000000"/>
                </a:solidFill>
                <a:latin typeface="Fighter"/>
              </a:rPr>
              <a:t>Egen læge skal sikre opfølgning efter kræftforløb</a:t>
            </a:r>
          </a:p>
          <a:p>
            <a:pPr marL="171450" indent="-171450">
              <a:buFont typeface="Arial"/>
              <a:buChar char="•"/>
            </a:pPr>
            <a:r>
              <a:rPr lang="da-DK">
                <a:solidFill>
                  <a:srgbClr val="000000"/>
                </a:solidFill>
                <a:latin typeface="Fighter"/>
              </a:rPr>
              <a:t>Konkret vil regeringen give egen læge en styrket rolle for den opfølgende indsats, når kræftforløbet på sygehuset er afsluttet. Formålet er at sikre en systematisk opfølgning på fysiske og psykiske udfordringer, som kan opstå i tiden efter et kræftforløb.</a:t>
            </a:r>
          </a:p>
          <a:p>
            <a:pPr marL="171450" indent="-171450">
              <a:buFont typeface="Arial"/>
              <a:buChar char="•"/>
            </a:pPr>
            <a:r>
              <a:rPr lang="da-DK">
                <a:solidFill>
                  <a:srgbClr val="000000"/>
                </a:solidFill>
                <a:latin typeface="Fighter"/>
              </a:rPr>
              <a:t>Det indebærer, at egen læge skal indkalde til en opfølgende samtale og udarbejde en personlig opfølgningsplan sammen med borgeren (implementering fra 2027). </a:t>
            </a:r>
          </a:p>
          <a:p>
            <a:pPr marL="171450" indent="-171450">
              <a:buFont typeface="Arial"/>
              <a:buChar char="•"/>
            </a:pPr>
            <a:r>
              <a:rPr lang="da-DK">
                <a:solidFill>
                  <a:srgbClr val="000000"/>
                </a:solidFill>
                <a:latin typeface="Fighter"/>
              </a:rPr>
              <a:t>Regeringen vil give egen læge ansvaret for at følge særligt op på de borgere, som står i en ekstra sårbar situation under og efter deres kræftforløb.</a:t>
            </a:r>
            <a:endParaRPr lang="da-DK" b="1">
              <a:solidFill>
                <a:srgbClr val="000000"/>
              </a:solidFill>
              <a:latin typeface="Fighter"/>
            </a:endParaRPr>
          </a:p>
          <a:p>
            <a:endParaRPr lang="da-DK" b="1">
              <a:latin typeface="Fighter"/>
            </a:endParaRPr>
          </a:p>
          <a:p>
            <a:r>
              <a:rPr lang="da-DK" b="1">
                <a:solidFill>
                  <a:srgbClr val="000000"/>
                </a:solidFill>
                <a:latin typeface="Fighter"/>
              </a:rPr>
              <a:t>Rehabiliteringstilbud styrkes</a:t>
            </a:r>
          </a:p>
          <a:p>
            <a:pPr marL="171450" indent="-171450">
              <a:buFont typeface="Arial"/>
              <a:buChar char="•"/>
            </a:pPr>
            <a:r>
              <a:rPr lang="da-DK">
                <a:solidFill>
                  <a:srgbClr val="000000"/>
                </a:solidFill>
                <a:latin typeface="Fighter"/>
              </a:rPr>
              <a:t>Konkret vil regeringen forbedre de eksisterende rehabiliteringstilbud ved at styrke kapaciteten og lave nye og klare kvalitetskrav til de lokale tilbud. Det skal understøtte at kræftpatienter får de nødvendige tilbud, uanset hvor i landet de bor - i dag er der stor variation i, hvad de forskellige kommuner tilbyder og i praksis kan patienterne kun henvises én gang. Det vil regeringen lave om på (ansvaret overgår til regionerne, men tilbuddene kan stadig forankres i kommunerne). </a:t>
            </a:r>
            <a:endParaRPr lang="da-DK">
              <a:solidFill>
                <a:srgbClr val="000000"/>
              </a:solidFill>
            </a:endParaRPr>
          </a:p>
          <a:p>
            <a:pPr marL="171450" indent="-171450">
              <a:buFont typeface="Arial"/>
              <a:buChar char="•"/>
            </a:pPr>
            <a:r>
              <a:rPr lang="da-DK">
                <a:solidFill>
                  <a:srgbClr val="000000"/>
                </a:solidFill>
                <a:latin typeface="Fighter"/>
              </a:rPr>
              <a:t>De nye kvalitetskrav skal sikre, at indsatserne differentieres og dermed tilrettelægges ud fra den enkeltes behov og forudsætninger. Samtidig skal fleksibiliteten i tilbuddene øges.</a:t>
            </a:r>
            <a:endParaRPr lang="da-DK">
              <a:solidFill>
                <a:srgbClr val="000000"/>
              </a:solidFill>
            </a:endParaRPr>
          </a:p>
          <a:p>
            <a:pPr marL="171450" indent="-171450">
              <a:buFont typeface="Arial"/>
              <a:buChar char="•"/>
            </a:pPr>
            <a:endParaRPr lang="da-DK" dirty="0">
              <a:solidFill>
                <a:srgbClr val="000000"/>
              </a:solidFill>
            </a:endParaRPr>
          </a:p>
          <a:p>
            <a:pPr marL="171450" indent="-171450">
              <a:buFont typeface="Arial"/>
              <a:buChar char="•"/>
            </a:pPr>
            <a:r>
              <a:rPr lang="da-DK" b="1"/>
              <a:t>Klar rollefordeling på senfølgeområdet</a:t>
            </a:r>
            <a:endParaRPr lang="da-DK" dirty="0">
              <a:solidFill>
                <a:srgbClr val="444444"/>
              </a:solidFill>
            </a:endParaRPr>
          </a:p>
          <a:p>
            <a:pPr marL="171450" indent="-171450">
              <a:buFont typeface="Arial"/>
              <a:buChar char="•"/>
            </a:pPr>
            <a:r>
              <a:rPr lang="da-DK"/>
              <a:t>Regeringen vil sikre retningslinjer for senfølgeindsatsen, som tydeliggør, hvem der har ansvaret for at hjælpe patienterne med deres senfølger. </a:t>
            </a:r>
            <a:endParaRPr lang="en-US">
              <a:solidFill>
                <a:srgbClr val="444444"/>
              </a:solidFill>
            </a:endParaRPr>
          </a:p>
          <a:p>
            <a:pPr marL="171450" indent="-171450">
              <a:buFont typeface="Arial"/>
              <a:buChar char="•"/>
            </a:pPr>
            <a:r>
              <a:rPr lang="da-DK"/>
              <a:t>Med de nye retningslinjer vil de regionale senfølgeklinikker få ansvaret for at hjælpe patienter med mere komplekse generelle senfølger efter kræft, som kan kræve hjælp fra flere fagpersoner samtidig. De mildere senfølger skal fremover håndteres uden for sygehusene og tættere på patienternes hverdag (fx hos egen læge eller via rehabiliteringstilbud)</a:t>
            </a:r>
            <a:endParaRPr lang="da-DK" dirty="0">
              <a:solidFill>
                <a:srgbClr val="444444"/>
              </a:solidFill>
            </a:endParaRPr>
          </a:p>
          <a:p>
            <a:pPr marL="171450" indent="-171450">
              <a:buFont typeface="Arial"/>
              <a:buChar char="•"/>
            </a:pPr>
            <a:r>
              <a:rPr lang="da-DK"/>
              <a:t>Det skal samtidig undersøttes, at sygehusene kan bruge deres ressourcer på de patienter, der har mere komplekse senfølger.</a:t>
            </a:r>
            <a:endParaRPr lang="en-US">
              <a:solidFill>
                <a:srgbClr val="444444"/>
              </a:solidFill>
            </a:endParaRPr>
          </a:p>
          <a:p>
            <a:pPr marL="171450" indent="-171450">
              <a:buFont typeface="Arial"/>
              <a:buChar char="•"/>
            </a:pPr>
            <a:r>
              <a:rPr lang="da-DK"/>
              <a:t>Patienter med mere specifikke senfølger, som er knyttet til en bestemt kræftform, vil fortsat få hjælp og behandling på de relevante afdelinger på sygehusene. Det skal fremadrettet understøttes af retningslinjer for, hvordan sygehusene bedst muligt hjælper patienter med specifikke senfølger.</a:t>
            </a:r>
            <a:endParaRPr lang="en-US">
              <a:solidFill>
                <a:srgbClr val="444444"/>
              </a:solidFill>
            </a:endParaRPr>
          </a:p>
          <a:p>
            <a:pPr marL="171450" indent="-171450">
              <a:buFont typeface="Arial"/>
              <a:buChar char="•"/>
            </a:pPr>
            <a:endParaRPr lang="da-DK" dirty="0">
              <a:solidFill>
                <a:srgbClr val="444444"/>
              </a:solidFill>
            </a:endParaRPr>
          </a:p>
          <a:p>
            <a:pPr marL="171450" indent="-171450">
              <a:buFont typeface="Arial"/>
              <a:buChar char="•"/>
            </a:pPr>
            <a:r>
              <a:rPr lang="da-DK"/>
              <a:t>Sundhedsstyrelsen udarbejdede i 2025 retningslinjerne (endnu ikke offentliggjort).</a:t>
            </a:r>
          </a:p>
          <a:p>
            <a:endParaRPr lang="da-DK" b="1"/>
          </a:p>
          <a:p>
            <a:r>
              <a:rPr lang="da-DK" b="1">
                <a:latin typeface="Fighter"/>
              </a:rPr>
              <a:t>Senfølgeklinikker </a:t>
            </a:r>
            <a:r>
              <a:rPr lang="da-DK" b="0">
                <a:latin typeface="Fighter"/>
              </a:rPr>
              <a:t>i hele landet </a:t>
            </a:r>
            <a:endParaRPr lang="da-DK" b="0"/>
          </a:p>
          <a:p>
            <a:pPr marL="171450" indent="-171450">
              <a:buFont typeface="Arial"/>
              <a:buChar char="•"/>
            </a:pPr>
            <a:r>
              <a:rPr lang="da-DK">
                <a:solidFill>
                  <a:srgbClr val="000000"/>
                </a:solidFill>
                <a:latin typeface="Fighter"/>
              </a:rPr>
              <a:t>Konkret vil regeringen etablere ensartede senfølgetilbud, i alle regioner, der skal kunne hjælpe patienter med senfølger efter kræft af mere generel og kompleks karakter. </a:t>
            </a:r>
          </a:p>
          <a:p>
            <a:pPr marL="171450" indent="-171450">
              <a:buFont typeface="Arial"/>
              <a:buChar char="•"/>
            </a:pPr>
            <a:r>
              <a:rPr lang="da-DK">
                <a:solidFill>
                  <a:srgbClr val="000000"/>
                </a:solidFill>
                <a:latin typeface="Fighter"/>
              </a:rPr>
              <a:t>Senfølgeklinikkerne skal samtidig være videnscentre og kunne rådgive det almenmedicinske tilbud og relevant sundhedspersonale i regioner og kommuner om senfølger efter kræft.  </a:t>
            </a:r>
            <a:endParaRPr lang="da-DK"/>
          </a:p>
          <a:p>
            <a:endParaRPr lang="da-DK" b="1">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a:solidFill>
                  <a:srgbClr val="000000"/>
                </a:solidFill>
                <a:latin typeface="Fighter"/>
              </a:rPr>
              <a:t>Hjælp til tandproblemer efter kræftbehandling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solidFill>
                  <a:srgbClr val="000000"/>
                </a:solidFill>
                <a:latin typeface="Fighter"/>
              </a:rPr>
              <a:t>Regeringen afsætter midler til, at bl.a. flere kræftpatienter, der som følge af deres sygdom har eller må forventes at få betydelige tandproblemer, får mulighed for at søge økonomisk tilskud til tandbehandlingen.</a:t>
            </a:r>
            <a:endParaRPr lang="da-DK">
              <a:solidFill>
                <a:srgbClr val="000000"/>
              </a:solidFill>
            </a:endParaRPr>
          </a:p>
          <a:p>
            <a:pPr marL="171450" indent="-171450">
              <a:buFont typeface="Arial" panose="020B0604020202020204" pitchFamily="34" charset="0"/>
              <a:buChar char="•"/>
            </a:pPr>
            <a:endParaRPr lang="da-DK" dirty="0">
              <a:solidFill>
                <a:srgbClr val="000000"/>
              </a:solidFill>
            </a:endParaRPr>
          </a:p>
          <a:p>
            <a:r>
              <a:rPr lang="da-DK" b="1">
                <a:latin typeface="Fighter"/>
              </a:rPr>
              <a:t>Videreudvikling af kræftpakkerne</a:t>
            </a:r>
            <a:endParaRPr lang="da-DK" b="1" dirty="0"/>
          </a:p>
          <a:p>
            <a:pPr marL="171450" indent="-171450">
              <a:buFont typeface="Arial"/>
              <a:buChar char="•"/>
            </a:pPr>
            <a:r>
              <a:rPr lang="da-DK">
                <a:latin typeface="Fighter"/>
              </a:rPr>
              <a:t>Regeringen vil videreudvikle kræftpakkerne, så de i endnu højere grad tager højde for patienternes helbred, behandlingsmuligheder og ønsker for forløbet (præhabilitering mv) - individuelt tilrettelagte forløb i stedet for "one size fits all".</a:t>
            </a:r>
            <a:endParaRPr lang="da-DK" dirty="0"/>
          </a:p>
          <a:p>
            <a:pPr marL="171450" indent="-171450">
              <a:buFont typeface="Arial"/>
              <a:buChar char="•"/>
            </a:pPr>
            <a:r>
              <a:rPr lang="da-DK">
                <a:latin typeface="Fighter"/>
              </a:rPr>
              <a:t>Videreudviklingen skal ske uden at gå på kompromis med reglerne om de maksimale ventetider.</a:t>
            </a:r>
            <a:endParaRPr lang="da-DK"/>
          </a:p>
          <a:p>
            <a:endParaRPr lang="da-DK"/>
          </a:p>
          <a:p>
            <a:endParaRPr lang="da-DK">
              <a:highlight>
                <a:srgbClr val="FFFF00"/>
              </a:highlight>
            </a:endParaRPr>
          </a:p>
          <a:p>
            <a:endParaRPr lang="da-DK">
              <a:highlight>
                <a:srgbClr val="FFFF00"/>
              </a:highlight>
            </a:endParaRPr>
          </a:p>
        </p:txBody>
      </p:sp>
      <p:sp>
        <p:nvSpPr>
          <p:cNvPr id="4" name="Pladsholder til slidenummer 3"/>
          <p:cNvSpPr>
            <a:spLocks noGrp="1"/>
          </p:cNvSpPr>
          <p:nvPr>
            <p:ph type="sldNum" sz="quarter" idx="5"/>
          </p:nvPr>
        </p:nvSpPr>
        <p:spPr/>
        <p:txBody>
          <a:bodyPr/>
          <a:lstStyle/>
          <a:p>
            <a:fld id="{6B7EE48D-0010-914E-B2E8-612C99007E8C}" type="slidenum">
              <a:rPr lang="da-DK" smtClean="0"/>
              <a:pPr/>
              <a:t>10</a:t>
            </a:fld>
            <a:endParaRPr lang="da-DK"/>
          </a:p>
        </p:txBody>
      </p:sp>
    </p:spTree>
    <p:extLst>
      <p:ext uri="{BB962C8B-B14F-4D97-AF65-F5344CB8AC3E}">
        <p14:creationId xmlns:p14="http://schemas.microsoft.com/office/powerpoint/2010/main" val="165400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27843-0A99-7FE3-6414-70B428F1B07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285BE6B-7CD1-74BA-2057-C44250688248}"/>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A478E1E7-E916-2AD9-E511-6EBE98A7F1C1}"/>
              </a:ext>
            </a:extLst>
          </p:cNvPr>
          <p:cNvSpPr>
            <a:spLocks noGrp="1"/>
          </p:cNvSpPr>
          <p:nvPr>
            <p:ph type="body" idx="1"/>
          </p:nvPr>
        </p:nvSpPr>
        <p:spPr/>
        <p:txBody>
          <a:bodyPr/>
          <a:lstStyle/>
          <a:p>
            <a:pPr marL="0" indent="0">
              <a:buNone/>
            </a:pPr>
            <a:endParaRPr lang="da-DK" sz="1200">
              <a:solidFill>
                <a:srgbClr val="000000"/>
              </a:solidFill>
            </a:endParaRPr>
          </a:p>
        </p:txBody>
      </p:sp>
      <p:sp>
        <p:nvSpPr>
          <p:cNvPr id="4" name="Pladsholder til slidenummer 3">
            <a:extLst>
              <a:ext uri="{FF2B5EF4-FFF2-40B4-BE49-F238E27FC236}">
                <a16:creationId xmlns:a16="http://schemas.microsoft.com/office/drawing/2014/main" id="{2635EF54-3C6B-3FDA-667B-A227489B06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4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B8E4-1782-DEC8-D46F-51A48F67779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8B21F17-D35C-4447-097E-CA07533598F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26F6276-C610-079B-6DB3-F37800A028C3}"/>
              </a:ext>
            </a:extLst>
          </p:cNvPr>
          <p:cNvSpPr>
            <a:spLocks noGrp="1"/>
          </p:cNvSpPr>
          <p:nvPr>
            <p:ph type="body" idx="1"/>
          </p:nvPr>
        </p:nvSpPr>
        <p:spPr/>
        <p:txBody>
          <a:bodyPr/>
          <a:lstStyle/>
          <a:p>
            <a:pPr>
              <a:defRPr/>
            </a:pPr>
            <a:endParaRPr lang="da-DK" sz="1200"/>
          </a:p>
          <a:p>
            <a:r>
              <a:rPr lang="da-DK" sz="1200" b="1"/>
              <a:t>Ansvar og organisering af senfølgeindsatsen</a:t>
            </a:r>
          </a:p>
          <a:p>
            <a:pPr marL="285750" indent="-285750">
              <a:buFont typeface="Arial"/>
              <a:buChar char="•"/>
            </a:pPr>
            <a:r>
              <a:rPr lang="da-DK" sz="1200" err="1">
                <a:latin typeface="Fighter"/>
              </a:rPr>
              <a:t>Stepped-care</a:t>
            </a:r>
            <a:r>
              <a:rPr lang="da-DK" sz="1200">
                <a:latin typeface="Fighter"/>
              </a:rPr>
              <a:t> tilgang afhænger af både typen og sværhedsgraden af senfølger.</a:t>
            </a:r>
            <a:endParaRPr lang="da-DK">
              <a:latin typeface="Fighter"/>
            </a:endParaRPr>
          </a:p>
          <a:p>
            <a:pPr marL="285750" indent="-285750">
              <a:buFont typeface="Arial"/>
              <a:buChar char="•"/>
            </a:pPr>
            <a:r>
              <a:rPr lang="da-DK" sz="1200">
                <a:latin typeface="Fighter"/>
              </a:rPr>
              <a:t>Grundprincippet i </a:t>
            </a:r>
            <a:r>
              <a:rPr lang="da-DK" sz="1200" err="1">
                <a:latin typeface="Fighter"/>
              </a:rPr>
              <a:t>stepped-care</a:t>
            </a:r>
            <a:r>
              <a:rPr lang="da-DK" sz="1200">
                <a:latin typeface="Fighter"/>
              </a:rPr>
              <a:t> tilgangen er, at indsatser på det laveste relevante trin, som udgangspunkt skal være afprøvet, før henvisning til det næste indsatstrin overvejes – undtagen hvis der vurderes at være behov for direkte henvisning til højere indsatstrin</a:t>
            </a:r>
            <a:endParaRPr lang="da-DK">
              <a:latin typeface="Fighter"/>
            </a:endParaRPr>
          </a:p>
          <a:p>
            <a:pPr marL="285750" indent="-285750">
              <a:buFont typeface="Arial"/>
              <a:buChar char="•"/>
            </a:pPr>
            <a:r>
              <a:rPr lang="da-DK">
                <a:latin typeface="Fighter"/>
              </a:rPr>
              <a:t>Størstedelen af patienter med generelle senfølger vil kunne håndteres i det almenmedicinske tilbud (egen læge), det patientrettede forebyggelsestilbud</a:t>
            </a:r>
            <a:r>
              <a:rPr lang="da-DK" dirty="0">
                <a:latin typeface="Fighter"/>
              </a:rPr>
              <a:t> </a:t>
            </a:r>
            <a:r>
              <a:rPr lang="da-DK">
                <a:latin typeface="Fighter"/>
              </a:rPr>
              <a:t>og gennem genoptræning.</a:t>
            </a:r>
            <a:endParaRPr lang="da-DK" sz="1200">
              <a:latin typeface="Fighter"/>
            </a:endParaRPr>
          </a:p>
          <a:p>
            <a:pPr marL="285750" indent="-285750">
              <a:buFont typeface="Arial"/>
              <a:buChar char="•"/>
            </a:pPr>
            <a:r>
              <a:rPr lang="da-DK" sz="1200"/>
              <a:t>En patient kan godt modtage flere indsatser på forskellige trin på samme tid - fx patientrettede forebyggelsestilbud og samtidig forløb med opfølgende undersøgelser på den behandlende sygehusafdeling, mens det almenmedicinske tilbud fortsat har en koordinerende rolle.</a:t>
            </a:r>
            <a:endParaRPr lang="da-DK"/>
          </a:p>
          <a:p>
            <a:pPr marL="285750" indent="-285750">
              <a:buFont typeface="Arial"/>
              <a:buChar char="•"/>
            </a:pPr>
            <a:r>
              <a:rPr lang="da-DK" sz="1200"/>
              <a:t>Patienter kan henvises til relevante tilbud mere end én gang, uanset hvornår senfølgerne opstår</a:t>
            </a:r>
          </a:p>
          <a:p>
            <a:pPr marL="285750" indent="-285750">
              <a:buFont typeface="Arial"/>
              <a:buChar char="•"/>
            </a:pPr>
            <a:r>
              <a:rPr lang="da-DK" sz="1200"/>
              <a:t>De regionale senfølgeklinikker for komplekse generelle senfølger skal også fungere som videnscentre, der yder rådgivning til fx almenmedicinske tilbud.</a:t>
            </a:r>
          </a:p>
          <a:p>
            <a:pPr marL="285750" indent="-285750">
              <a:buFont typeface="Arial"/>
              <a:buChar char="•"/>
            </a:pPr>
            <a:endParaRPr lang="da-DK" sz="120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da-DK" sz="1200" kern="1200">
              <a:solidFill>
                <a:schemeClr val="tx1"/>
              </a:solidFill>
              <a:effectLst/>
            </a:endParaRPr>
          </a:p>
          <a:p>
            <a:pPr marL="0" indent="0">
              <a:buFontTx/>
              <a:buNone/>
            </a:pPr>
            <a:endParaRPr lang="da-DK" sz="1200"/>
          </a:p>
        </p:txBody>
      </p:sp>
      <p:sp>
        <p:nvSpPr>
          <p:cNvPr id="4" name="Pladsholder til slidenummer 3">
            <a:extLst>
              <a:ext uri="{FF2B5EF4-FFF2-40B4-BE49-F238E27FC236}">
                <a16:creationId xmlns:a16="http://schemas.microsoft.com/office/drawing/2014/main" id="{E8C782D6-C09E-F797-DE5E-AD522068D7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93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kern="1200" dirty="0">
              <a:effectLst/>
              <a:latin typeface="Fighter"/>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80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B7EE48D-0010-914E-B2E8-612C99007E8C}" type="slidenum">
              <a:rPr lang="da-DK" smtClean="0"/>
              <a:pPr/>
              <a:t>14</a:t>
            </a:fld>
            <a:endParaRPr lang="da-DK"/>
          </a:p>
        </p:txBody>
      </p:sp>
    </p:spTree>
    <p:extLst>
      <p:ext uri="{BB962C8B-B14F-4D97-AF65-F5344CB8AC3E}">
        <p14:creationId xmlns:p14="http://schemas.microsoft.com/office/powerpoint/2010/main" val="210109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da-DK" dirty="0">
                <a:solidFill>
                  <a:srgbClr val="3B3B3B"/>
                </a:solidFill>
              </a:rPr>
              <a:t>Eksempler på væsentlige indsatser, der kan gøre en forskel:</a:t>
            </a:r>
            <a:endParaRPr lang="da-DK" dirty="0">
              <a:solidFill>
                <a:srgbClr val="F0001D"/>
              </a:solidFill>
            </a:endParaRPr>
          </a:p>
          <a:p>
            <a:endParaRPr lang="da-DK" dirty="0">
              <a:solidFill>
                <a:srgbClr val="3B3B3B"/>
              </a:solidFill>
              <a:latin typeface="Fighter"/>
            </a:endParaRPr>
          </a:p>
          <a:p>
            <a:pPr marL="742950" lvl="1" indent="-285750">
              <a:buFont typeface="Arial,Sans-Serif"/>
              <a:buChar char="•"/>
            </a:pPr>
            <a:r>
              <a:rPr lang="da-DK" dirty="0">
                <a:solidFill>
                  <a:srgbClr val="3B3B3B"/>
                </a:solidFill>
                <a:latin typeface="Fighter"/>
              </a:rPr>
              <a:t>Skab kendskab til og viden om senfølger blandt fagfolk og mennesker, der lever med og efter kræft – </a:t>
            </a:r>
            <a:r>
              <a:rPr lang="da-DK" sz="1200" kern="1200" dirty="0">
                <a:solidFill>
                  <a:schemeClr val="tx1"/>
                </a:solidFill>
                <a:effectLst/>
                <a:latin typeface="Fighter" panose="00000500000000000000" pitchFamily="50" charset="0"/>
                <a:ea typeface="+mn-ea"/>
                <a:cs typeface="+mn-cs"/>
              </a:rPr>
              <a:t>f.eks. ved at arrangere foredrag og temaaftener med fagfolk og borgere, der lever med senfølger - dele artikler, patientfortællinger og </a:t>
            </a:r>
            <a:r>
              <a:rPr lang="da-DK" sz="1200" kern="1200" dirty="0" err="1">
                <a:solidFill>
                  <a:schemeClr val="tx1"/>
                </a:solidFill>
                <a:effectLst/>
                <a:latin typeface="Fighter" panose="00000500000000000000" pitchFamily="50" charset="0"/>
                <a:ea typeface="+mn-ea"/>
                <a:cs typeface="+mn-cs"/>
              </a:rPr>
              <a:t>faktaark</a:t>
            </a:r>
            <a:r>
              <a:rPr lang="da-DK" sz="1200" kern="1200" dirty="0">
                <a:solidFill>
                  <a:schemeClr val="tx1"/>
                </a:solidFill>
                <a:effectLst/>
                <a:latin typeface="Fighter" panose="00000500000000000000" pitchFamily="50" charset="0"/>
                <a:ea typeface="+mn-ea"/>
                <a:cs typeface="+mn-cs"/>
              </a:rPr>
              <a:t> med relevante medarbejdere i kommunen, som møder borgere med og efter kræft – dele på sociale medier, i lokalaviser m.m. </a:t>
            </a:r>
            <a:endParaRPr lang="da-DK" dirty="0">
              <a:solidFill>
                <a:srgbClr val="F0001D"/>
              </a:solidFill>
              <a:latin typeface="Fighter"/>
            </a:endParaRPr>
          </a:p>
          <a:p>
            <a:pPr lvl="1"/>
            <a:endParaRPr lang="da-DK" dirty="0">
              <a:solidFill>
                <a:srgbClr val="F0001D"/>
              </a:solidFill>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lang="da-DK" dirty="0">
                <a:solidFill>
                  <a:srgbClr val="3B3B3B"/>
                </a:solidFill>
              </a:rPr>
              <a:t>Gå i dialog med kommunen for at undersøge deres rehabiliteringstilbud til borgere, der lever med senfølger efter kræft - </a:t>
            </a:r>
            <a:r>
              <a:rPr lang="da-DK" sz="1200" kern="1200" dirty="0">
                <a:solidFill>
                  <a:schemeClr val="tx1"/>
                </a:solidFill>
                <a:effectLst/>
                <a:latin typeface="Fighter" panose="00000500000000000000" pitchFamily="50" charset="0"/>
                <a:ea typeface="+mn-ea"/>
                <a:cs typeface="+mn-cs"/>
              </a:rPr>
              <a:t>Denne undersøgelse kan omfatte: hvem der driver dem, indholdet af tilbuddene, hvordan sårbare borgere nås samt samarbejdet mellem kommunen, praktiserende læger og sygehuse.</a:t>
            </a:r>
            <a:endParaRPr lang="da-DK" dirty="0">
              <a:solidFill>
                <a:srgbClr val="F0001D"/>
              </a:solidFill>
            </a:endParaRPr>
          </a:p>
          <a:p>
            <a:pPr lvl="1"/>
            <a:endParaRPr lang="da-DK" dirty="0">
              <a:solidFill>
                <a:srgbClr val="F0001D"/>
              </a:solidFill>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lang="da-DK" dirty="0">
                <a:solidFill>
                  <a:srgbClr val="3B3B3B"/>
                </a:solidFill>
              </a:rPr>
              <a:t>Gå i dialog med regionen for at undersøge, hvilken betydning deres overtagelse af ansvaret for kræftrehabiliteringen har for borgerne - </a:t>
            </a:r>
            <a:r>
              <a:rPr lang="da-DK" sz="1200" kern="1200" dirty="0">
                <a:solidFill>
                  <a:schemeClr val="tx1"/>
                </a:solidFill>
                <a:effectLst/>
                <a:latin typeface="Fighter" panose="00000500000000000000" pitchFamily="50" charset="0"/>
                <a:ea typeface="+mn-ea"/>
                <a:cs typeface="+mn-cs"/>
              </a:rPr>
              <a:t>Denne undersøgelse kan omfatte hvor og af hvem rehabilitering tilbydes, indholdet af tilbuddene samt hvordan samarbejdet mellem kommune, praktiserende læger og region fungerer.</a:t>
            </a:r>
            <a:endParaRPr lang="en-US" sz="1200" kern="1200" dirty="0">
              <a:solidFill>
                <a:schemeClr val="tx1"/>
              </a:solidFill>
              <a:effectLst/>
              <a:latin typeface="Fighter" panose="00000500000000000000" pitchFamily="50"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Sans-Serif"/>
              <a:buNone/>
              <a:tabLst/>
              <a:defRPr/>
            </a:pPr>
            <a:endParaRPr lang="en-US" sz="1200" kern="1200" dirty="0">
              <a:solidFill>
                <a:schemeClr val="tx1"/>
              </a:solidFill>
              <a:effectLst/>
              <a:latin typeface="Fighter" panose="00000500000000000000" pitchFamily="50" charset="0"/>
              <a:ea typeface="+mn-ea"/>
              <a:cs typeface="+mn-cs"/>
            </a:endParaRPr>
          </a:p>
        </p:txBody>
      </p:sp>
      <p:sp>
        <p:nvSpPr>
          <p:cNvPr id="4" name="Slide Number Placeholder 3"/>
          <p:cNvSpPr>
            <a:spLocks noGrp="1"/>
          </p:cNvSpPr>
          <p:nvPr>
            <p:ph type="sldNum" sz="quarter" idx="5"/>
          </p:nvPr>
        </p:nvSpPr>
        <p:spPr/>
        <p:txBody>
          <a:bodyPr/>
          <a:lstStyle/>
          <a:p>
            <a:fld id="{6B7EE48D-0010-914E-B2E8-612C99007E8C}" type="slidenum">
              <a:rPr lang="da-DK" smtClean="0"/>
              <a:pPr/>
              <a:t>16</a:t>
            </a:fld>
            <a:endParaRPr lang="da-DK"/>
          </a:p>
        </p:txBody>
      </p:sp>
    </p:spTree>
    <p:extLst>
      <p:ext uri="{BB962C8B-B14F-4D97-AF65-F5344CB8AC3E}">
        <p14:creationId xmlns:p14="http://schemas.microsoft.com/office/powerpoint/2010/main" val="24675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C1DE-8B62-527F-6BAE-6C5D95CE2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936C9-D259-CE14-708D-55EB3FD2B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75407-B11F-8B3F-1989-09FD5E9F9CC2}"/>
              </a:ext>
            </a:extLst>
          </p:cNvPr>
          <p:cNvSpPr>
            <a:spLocks noGrp="1"/>
          </p:cNvSpPr>
          <p:nvPr>
            <p:ph type="body" idx="1"/>
          </p:nvPr>
        </p:nvSpPr>
        <p:spPr/>
        <p:txBody>
          <a:bodyPr/>
          <a:lstStyle/>
          <a:p>
            <a:endParaRPr lang="en-US" dirty="0">
              <a:latin typeface="Fighter"/>
            </a:endParaRPr>
          </a:p>
        </p:txBody>
      </p:sp>
      <p:sp>
        <p:nvSpPr>
          <p:cNvPr id="4" name="Slide Number Placeholder 3">
            <a:extLst>
              <a:ext uri="{FF2B5EF4-FFF2-40B4-BE49-F238E27FC236}">
                <a16:creationId xmlns:a16="http://schemas.microsoft.com/office/drawing/2014/main" id="{DF49CA71-0C7B-C89D-7F74-620A72A96776}"/>
              </a:ext>
            </a:extLst>
          </p:cNvPr>
          <p:cNvSpPr>
            <a:spLocks noGrp="1"/>
          </p:cNvSpPr>
          <p:nvPr>
            <p:ph type="sldNum" sz="quarter" idx="5"/>
          </p:nvPr>
        </p:nvSpPr>
        <p:spPr/>
        <p:txBody>
          <a:bodyPr/>
          <a:lstStyle/>
          <a:p>
            <a:fld id="{6B7EE48D-0010-914E-B2E8-612C99007E8C}" type="slidenum">
              <a:rPr lang="da-DK" smtClean="0"/>
              <a:pPr/>
              <a:t>17</a:t>
            </a:fld>
            <a:endParaRPr lang="da-DK"/>
          </a:p>
        </p:txBody>
      </p:sp>
    </p:spTree>
    <p:extLst>
      <p:ext uri="{BB962C8B-B14F-4D97-AF65-F5344CB8AC3E}">
        <p14:creationId xmlns:p14="http://schemas.microsoft.com/office/powerpoint/2010/main" val="314089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sz="1000" baseline="0">
              <a:latin typeface="+mn-lt"/>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90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Video</a:t>
            </a:r>
            <a:r>
              <a:rPr lang="da-DK" sz="1200" b="0" i="0" kern="1200" baseline="0" dirty="0">
                <a:solidFill>
                  <a:schemeClr val="tx1"/>
                </a:solidFill>
                <a:effectLst/>
                <a:latin typeface="+mn-lt"/>
                <a:ea typeface="+mn-ea"/>
                <a:cs typeface="+mn-cs"/>
              </a:rPr>
              <a:t> udviklet i forbindelse med Knæk Cancer: Nete er helbredt for</a:t>
            </a:r>
            <a:r>
              <a:rPr lang="da-DK" dirty="0"/>
              <a:t> </a:t>
            </a:r>
            <a:r>
              <a:rPr lang="da-DK" sz="1200" b="0" i="0" kern="1200" baseline="0" dirty="0">
                <a:solidFill>
                  <a:schemeClr val="tx1"/>
                </a:solidFill>
                <a:effectLst/>
                <a:latin typeface="+mn-lt"/>
                <a:ea typeface="+mn-ea"/>
                <a:cs typeface="+mn-cs"/>
              </a:rPr>
              <a:t>kræft, men lider af senfølger. </a:t>
            </a:r>
          </a:p>
          <a:p>
            <a:pPr marL="171450" indent="-171450">
              <a:buFont typeface="Arial" panose="020B0604020202020204" pitchFamily="34" charset="0"/>
              <a:buChar char="•"/>
            </a:pPr>
            <a:endParaRPr lang="da-DK" sz="1200" b="0" i="0" kern="1200" baseline="0" dirty="0">
              <a:solidFill>
                <a:schemeClr val="tx1"/>
              </a:solidFill>
              <a:effectLst/>
              <a:latin typeface="Fighter" panose="00000500000000000000" pitchFamily="50" charset="0"/>
              <a:ea typeface="+mn-ea"/>
              <a:cs typeface="+mn-cs"/>
            </a:endParaRPr>
          </a:p>
          <a:p>
            <a:pPr marL="171450" indent="-171450">
              <a:buFont typeface="Arial" panose="020B0604020202020204" pitchFamily="34" charset="0"/>
              <a:buChar char="•"/>
            </a:pPr>
            <a:r>
              <a:rPr lang="da-DK" sz="1200" b="0" i="0" kern="1200" baseline="0" dirty="0">
                <a:solidFill>
                  <a:schemeClr val="tx1"/>
                </a:solidFill>
                <a:effectLst/>
                <a:latin typeface="Fighter" panose="00000500000000000000" pitchFamily="50" charset="0"/>
                <a:ea typeface="+mn-ea"/>
                <a:cs typeface="+mn-cs"/>
              </a:rPr>
              <a:t>Brug følgende link: https://www.cancer.dk/nyheder-og-fortaellinger/2025/nete-har-kaempet-for-hjaelp-til-sine-senfoelger/ (varighed 1:31).</a:t>
            </a:r>
            <a:endParaRPr lang="da-DK" sz="1200" b="0" i="0" kern="1200" baseline="0" dirty="0">
              <a:solidFill>
                <a:schemeClr val="tx1"/>
              </a:solidFill>
              <a:effectLst/>
              <a:latin typeface="+mn-lt"/>
              <a:ea typeface="+mn-ea"/>
              <a:cs typeface="+mn-cs"/>
            </a:endParaRPr>
          </a:p>
          <a:p>
            <a:endParaRPr lang="da-DK"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baseline="0" dirty="0">
                <a:solidFill>
                  <a:schemeClr val="tx1"/>
                </a:solidFill>
                <a:effectLst/>
                <a:latin typeface="+mn-lt"/>
                <a:ea typeface="+mn-ea"/>
                <a:cs typeface="+mn-cs"/>
              </a:rPr>
              <a:t>Der skal være internetforbindelse</a:t>
            </a:r>
            <a:r>
              <a:rPr lang="da-DK" dirty="0"/>
              <a:t>,</a:t>
            </a:r>
            <a:r>
              <a:rPr lang="da-DK" sz="1200" b="0" i="0" kern="1200" baseline="0" dirty="0">
                <a:solidFill>
                  <a:schemeClr val="tx1"/>
                </a:solidFill>
                <a:effectLst/>
                <a:latin typeface="+mn-lt"/>
                <a:ea typeface="+mn-ea"/>
                <a:cs typeface="+mn-cs"/>
              </a:rPr>
              <a:t> du kommer ind på cancer.dk scrol ned på siden og tryk på videoen. </a:t>
            </a:r>
            <a:endParaRPr lang="da-DK" sz="1200" b="0" i="0" kern="1200" dirty="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da-DK" dirty="0"/>
              <a:t>58-årige Nete</a:t>
            </a:r>
            <a:r>
              <a:rPr lang="da-DK" sz="1200" b="0" i="0" kern="1200" dirty="0">
                <a:solidFill>
                  <a:schemeClr val="tx1"/>
                </a:solidFill>
                <a:effectLst/>
                <a:latin typeface="+mn-lt"/>
                <a:ea typeface="+mn-ea"/>
                <a:cs typeface="+mn-cs"/>
              </a:rPr>
              <a:t> </a:t>
            </a:r>
            <a:r>
              <a:rPr lang="da-DK" dirty="0"/>
              <a:t>blev erklæret kræftfri for 6 år siden efter et tarmkræftforløb. Videoen giver et indblik i Netes udfordringer med senfølger i hverdagen.</a:t>
            </a:r>
          </a:p>
          <a:p>
            <a:endParaRPr lang="da-DK" sz="1200" b="0" i="0" kern="1200" baseline="0" dirty="0">
              <a:solidFill>
                <a:schemeClr val="tx1"/>
              </a:solidFill>
              <a:effectLst/>
              <a:latin typeface="+mn-lt"/>
              <a:ea typeface="+mn-ea"/>
              <a:cs typeface="+mn-cs"/>
            </a:endParaRPr>
          </a:p>
          <a:p>
            <a:endParaRPr lang="da-DK" b="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D83CCF-BA74-46F7-B03B-E0E69979837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4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ighter"/>
            </a:endParaRPr>
          </a:p>
        </p:txBody>
      </p:sp>
      <p:sp>
        <p:nvSpPr>
          <p:cNvPr id="4" name="Slide Number Placeholder 3"/>
          <p:cNvSpPr>
            <a:spLocks noGrp="1"/>
          </p:cNvSpPr>
          <p:nvPr>
            <p:ph type="sldNum" sz="quarter" idx="5"/>
          </p:nvPr>
        </p:nvSpPr>
        <p:spPr/>
        <p:txBody>
          <a:bodyPr/>
          <a:lstStyle/>
          <a:p>
            <a:fld id="{6B7EE48D-0010-914E-B2E8-612C99007E8C}" type="slidenum">
              <a:rPr lang="da-DK" smtClean="0"/>
              <a:pPr/>
              <a:t>4</a:t>
            </a:fld>
            <a:endParaRPr lang="da-DK"/>
          </a:p>
        </p:txBody>
      </p:sp>
    </p:spTree>
    <p:extLst>
      <p:ext uri="{BB962C8B-B14F-4D97-AF65-F5344CB8AC3E}">
        <p14:creationId xmlns:p14="http://schemas.microsoft.com/office/powerpoint/2010/main" val="374841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7B42D-B197-F0BB-8A4D-FE0B1B637D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467638E-1AC8-73C3-6E36-AFF892CFFDB6}"/>
              </a:ext>
            </a:extLst>
          </p:cNvPr>
          <p:cNvSpPr>
            <a:spLocks noGrp="1" noRot="1" noChangeAspect="1"/>
          </p:cNvSpPr>
          <p:nvPr>
            <p:ph type="sldImg"/>
          </p:nvPr>
        </p:nvSpPr>
        <p:spPr/>
        <p:txBody>
          <a:bodyPr/>
          <a:lstStyle/>
          <a:p>
            <a:endParaRPr lang="da-DK"/>
          </a:p>
        </p:txBody>
      </p:sp>
      <p:sp>
        <p:nvSpPr>
          <p:cNvPr id="3" name="Pladsholder til noter 2">
            <a:extLst>
              <a:ext uri="{FF2B5EF4-FFF2-40B4-BE49-F238E27FC236}">
                <a16:creationId xmlns:a16="http://schemas.microsoft.com/office/drawing/2014/main" id="{0B05F4EC-C189-DCB1-E345-C6A2BD690B8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4E51147-CCCB-0391-BF75-AF60613F0A30}"/>
              </a:ext>
            </a:extLst>
          </p:cNvPr>
          <p:cNvSpPr>
            <a:spLocks noGrp="1"/>
          </p:cNvSpPr>
          <p:nvPr>
            <p:ph type="sldNum" sz="quarter" idx="10"/>
          </p:nvPr>
        </p:nvSpPr>
        <p:spPr/>
        <p:txBody>
          <a:bodyPr/>
          <a:lstStyle/>
          <a:p>
            <a:fld id="{6B7EE48D-0010-914E-B2E8-612C99007E8C}" type="slidenum">
              <a:rPr lang="da-DK" smtClean="0"/>
              <a:pPr/>
              <a:t>5</a:t>
            </a:fld>
            <a:endParaRPr lang="da-DK"/>
          </a:p>
        </p:txBody>
      </p:sp>
    </p:spTree>
    <p:extLst>
      <p:ext uri="{BB962C8B-B14F-4D97-AF65-F5344CB8AC3E}">
        <p14:creationId xmlns:p14="http://schemas.microsoft.com/office/powerpoint/2010/main" val="275734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da-DK"/>
          </a:p>
        </p:txBody>
      </p:sp>
      <p:sp>
        <p:nvSpPr>
          <p:cNvPr id="3" name="Pladsholder til noter 2"/>
          <p:cNvSpPr>
            <a:spLocks noGrp="1"/>
          </p:cNvSpPr>
          <p:nvPr>
            <p:ph type="body" idx="1"/>
          </p:nvPr>
        </p:nvSpPr>
        <p:spPr/>
        <p:txBody>
          <a:bodyPr/>
          <a:lstStyle/>
          <a:p>
            <a:endParaRPr lang="da-DK" sz="1000">
              <a:latin typeface="+mn-lt"/>
            </a:endParaRPr>
          </a:p>
        </p:txBody>
      </p:sp>
      <p:sp>
        <p:nvSpPr>
          <p:cNvPr id="4" name="Pladsholder til slidenummer 3"/>
          <p:cNvSpPr>
            <a:spLocks noGrp="1"/>
          </p:cNvSpPr>
          <p:nvPr>
            <p:ph type="sldNum" sz="quarter" idx="10"/>
          </p:nvPr>
        </p:nvSpPr>
        <p:spPr/>
        <p:txBody>
          <a:bodyPr/>
          <a:lstStyle/>
          <a:p>
            <a:fld id="{10909CB6-8647-4BA3-89E5-020C9BCF2E35}" type="slidenum">
              <a:rPr lang="da-DK" smtClean="0"/>
              <a:t>6</a:t>
            </a:fld>
            <a:endParaRPr lang="da-DK"/>
          </a:p>
        </p:txBody>
      </p:sp>
    </p:spTree>
    <p:extLst>
      <p:ext uri="{BB962C8B-B14F-4D97-AF65-F5344CB8AC3E}">
        <p14:creationId xmlns:p14="http://schemas.microsoft.com/office/powerpoint/2010/main" val="299190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B7EE48D-0010-914E-B2E8-612C99007E8C}" type="slidenum">
              <a:rPr lang="da-DK" smtClean="0"/>
              <a:pPr/>
              <a:t>7</a:t>
            </a:fld>
            <a:endParaRPr lang="da-DK"/>
          </a:p>
        </p:txBody>
      </p:sp>
    </p:spTree>
    <p:extLst>
      <p:ext uri="{BB962C8B-B14F-4D97-AF65-F5344CB8AC3E}">
        <p14:creationId xmlns:p14="http://schemas.microsoft.com/office/powerpoint/2010/main" val="191032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6B7EE48D-0010-914E-B2E8-612C99007E8C}" type="slidenum">
              <a:rPr lang="da-DK" smtClean="0"/>
              <a:pPr/>
              <a:t>8</a:t>
            </a:fld>
            <a:endParaRPr lang="da-DK"/>
          </a:p>
        </p:txBody>
      </p:sp>
    </p:spTree>
    <p:extLst>
      <p:ext uri="{BB962C8B-B14F-4D97-AF65-F5344CB8AC3E}">
        <p14:creationId xmlns:p14="http://schemas.microsoft.com/office/powerpoint/2010/main" val="386669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r>
              <a:rPr lang="da-DK" sz="1200" kern="1200">
                <a:solidFill>
                  <a:schemeClr val="tx1"/>
                </a:solidFill>
                <a:effectLst/>
                <a:latin typeface="Fighter"/>
              </a:rPr>
              <a:t>Sundhedsreform, </a:t>
            </a:r>
            <a:r>
              <a:rPr lang="da-DK" sz="1200" kern="1200" err="1">
                <a:solidFill>
                  <a:schemeClr val="tx1"/>
                </a:solidFill>
                <a:effectLst/>
                <a:latin typeface="Fighter"/>
              </a:rPr>
              <a:t>nov</a:t>
            </a:r>
            <a:r>
              <a:rPr lang="da-DK" sz="1200" kern="1200">
                <a:solidFill>
                  <a:schemeClr val="tx1"/>
                </a:solidFill>
                <a:effectLst/>
                <a:latin typeface="Fighter"/>
              </a:rPr>
              <a:t> 2024</a:t>
            </a:r>
          </a:p>
          <a:p>
            <a:pPr lvl="2"/>
            <a:r>
              <a:rPr lang="da-DK" sz="1200" kern="1200">
                <a:solidFill>
                  <a:schemeClr val="tx1"/>
                </a:solidFill>
                <a:effectLst/>
                <a:latin typeface="Fighter"/>
              </a:rPr>
              <a:t>En </a:t>
            </a:r>
            <a:r>
              <a:rPr lang="da-DK" sz="1200" b="1" kern="1200">
                <a:solidFill>
                  <a:schemeClr val="tx1"/>
                </a:solidFill>
                <a:effectLst/>
                <a:latin typeface="Fighter"/>
              </a:rPr>
              <a:t>folkesundhedslov</a:t>
            </a:r>
            <a:r>
              <a:rPr lang="da-DK" sz="1200" kern="1200">
                <a:solidFill>
                  <a:schemeClr val="tx1"/>
                </a:solidFill>
                <a:effectLst/>
                <a:latin typeface="Fighter"/>
              </a:rPr>
              <a:t> (lovforslag </a:t>
            </a:r>
            <a:r>
              <a:rPr lang="da-DK" sz="1200" kern="1200" err="1">
                <a:solidFill>
                  <a:schemeClr val="tx1"/>
                </a:solidFill>
                <a:effectLst/>
                <a:latin typeface="Fighter"/>
              </a:rPr>
              <a:t>forv</a:t>
            </a:r>
            <a:r>
              <a:rPr lang="da-DK" sz="1200" kern="1200">
                <a:solidFill>
                  <a:schemeClr val="tx1"/>
                </a:solidFill>
                <a:effectLst/>
                <a:latin typeface="Fighter"/>
              </a:rPr>
              <a:t>. 2026)</a:t>
            </a:r>
          </a:p>
          <a:p>
            <a:pPr lvl="2"/>
            <a:r>
              <a:rPr lang="da-DK" sz="1200" b="1" kern="1200">
                <a:solidFill>
                  <a:schemeClr val="tx1"/>
                </a:solidFill>
                <a:effectLst/>
                <a:latin typeface="Fighter"/>
              </a:rPr>
              <a:t>National sundhedsplan</a:t>
            </a:r>
            <a:r>
              <a:rPr lang="da-DK" sz="1200" kern="1200">
                <a:solidFill>
                  <a:schemeClr val="tx1"/>
                </a:solidFill>
                <a:effectLst/>
                <a:latin typeface="Fighter"/>
              </a:rPr>
              <a:t> (SST udarbejder udkast, aftale mellem regeringen, kommuner og regioner 2026, </a:t>
            </a:r>
            <a:r>
              <a:rPr lang="da-DK">
                <a:latin typeface="Fighter"/>
              </a:rPr>
              <a:t>forventes</a:t>
            </a:r>
            <a:r>
              <a:rPr lang="da-DK" sz="1200" kern="1200">
                <a:solidFill>
                  <a:schemeClr val="tx1"/>
                </a:solidFill>
                <a:effectLst/>
                <a:latin typeface="Fighter"/>
              </a:rPr>
              <a:t> at gælde fra 2027)</a:t>
            </a:r>
          </a:p>
          <a:p>
            <a:pPr lvl="2"/>
            <a:r>
              <a:rPr lang="da-DK" b="1">
                <a:latin typeface="Fighter"/>
              </a:rPr>
              <a:t>National opgavebeskrivelse</a:t>
            </a:r>
            <a:r>
              <a:rPr lang="da-DK" sz="1200" b="1" kern="1200">
                <a:solidFill>
                  <a:schemeClr val="tx1"/>
                </a:solidFill>
                <a:effectLst/>
                <a:latin typeface="Fighter"/>
              </a:rPr>
              <a:t> </a:t>
            </a:r>
            <a:r>
              <a:rPr lang="da-DK" b="1">
                <a:latin typeface="Fighter"/>
              </a:rPr>
              <a:t>Almen medicinske tilbud</a:t>
            </a:r>
            <a:r>
              <a:rPr lang="da-DK" sz="1200" kern="1200" dirty="0">
                <a:solidFill>
                  <a:schemeClr val="tx1"/>
                </a:solidFill>
                <a:effectLst/>
                <a:latin typeface="Fighter"/>
              </a:rPr>
              <a:t> (</a:t>
            </a:r>
            <a:r>
              <a:rPr lang="da-DK" sz="1200" kern="1200" dirty="0" err="1">
                <a:solidFill>
                  <a:schemeClr val="tx1"/>
                </a:solidFill>
                <a:effectLst/>
                <a:latin typeface="Fighter"/>
              </a:rPr>
              <a:t>feb</a:t>
            </a:r>
            <a:r>
              <a:rPr lang="da-DK" sz="1200" kern="1200" dirty="0">
                <a:solidFill>
                  <a:schemeClr val="tx1"/>
                </a:solidFill>
                <a:effectLst/>
                <a:latin typeface="Fighter"/>
              </a:rPr>
              <a:t> 2026)</a:t>
            </a:r>
          </a:p>
          <a:p>
            <a:pPr lvl="2"/>
            <a:r>
              <a:rPr lang="da-DK" sz="1200" kern="1200" dirty="0">
                <a:solidFill>
                  <a:schemeClr val="tx1"/>
                </a:solidFill>
                <a:effectLst/>
                <a:latin typeface="Fighter"/>
              </a:rPr>
              <a:t>Flytning af opgaver fra kommuner til regioner, herunder </a:t>
            </a:r>
            <a:r>
              <a:rPr lang="da-DK" dirty="0">
                <a:latin typeface="Fighter"/>
              </a:rPr>
              <a:t>patienrettet</a:t>
            </a:r>
            <a:r>
              <a:rPr lang="da-DK" sz="1200" kern="1200">
                <a:solidFill>
                  <a:schemeClr val="tx1"/>
                </a:solidFill>
                <a:effectLst/>
                <a:latin typeface="Fighter"/>
              </a:rPr>
              <a:t> forebyggelse og dele af genoptræning (lovforslag, træder i kraft jan 2027)</a:t>
            </a:r>
          </a:p>
          <a:p>
            <a:pPr lvl="2"/>
            <a:r>
              <a:rPr lang="da-DK" sz="1200" b="1" kern="1200">
                <a:solidFill>
                  <a:schemeClr val="tx1"/>
                </a:solidFill>
                <a:effectLst/>
                <a:latin typeface="Fighter" panose="00000500000000000000" pitchFamily="50" charset="0"/>
                <a:ea typeface="+mn-ea"/>
                <a:cs typeface="+mn-cs"/>
              </a:rPr>
              <a:t>Kronikerpakkerne </a:t>
            </a:r>
            <a:r>
              <a:rPr lang="da-DK" sz="1200" kern="1200">
                <a:solidFill>
                  <a:schemeClr val="tx1"/>
                </a:solidFill>
                <a:effectLst/>
                <a:latin typeface="Fighter" panose="00000500000000000000" pitchFamily="50" charset="0"/>
                <a:ea typeface="+mn-ea"/>
                <a:cs typeface="+mn-cs"/>
              </a:rPr>
              <a:t>– (§ ISM jan 2026)</a:t>
            </a:r>
          </a:p>
          <a:p>
            <a:pPr lvl="3"/>
            <a:r>
              <a:rPr lang="da-DK" sz="1200" kern="1200">
                <a:solidFill>
                  <a:schemeClr val="tx1"/>
                </a:solidFill>
                <a:effectLst/>
                <a:latin typeface="Fighter" panose="00000500000000000000" pitchFamily="50" charset="0"/>
                <a:ea typeface="+mn-ea"/>
                <a:cs typeface="+mn-cs"/>
              </a:rPr>
              <a:t>Pakkeforløb for kronisk syge skal sikre bedre sammenhæng, ensartet behandling og personlige behandlingsplaner.</a:t>
            </a:r>
          </a:p>
          <a:p>
            <a:pPr lvl="3"/>
            <a:r>
              <a:rPr lang="da-DK" sz="1200" b="1" kern="1200">
                <a:solidFill>
                  <a:schemeClr val="tx1"/>
                </a:solidFill>
                <a:effectLst/>
                <a:latin typeface="Fighter" panose="00000500000000000000" pitchFamily="50" charset="0"/>
                <a:ea typeface="+mn-ea"/>
                <a:cs typeface="+mn-cs"/>
              </a:rPr>
              <a:t>Nye patientrettigheder</a:t>
            </a:r>
            <a:r>
              <a:rPr lang="da-DK" sz="1200" kern="1200">
                <a:solidFill>
                  <a:schemeClr val="tx1"/>
                </a:solidFill>
                <a:effectLst/>
                <a:latin typeface="Fighter" panose="00000500000000000000" pitchFamily="50" charset="0"/>
                <a:ea typeface="+mn-ea"/>
                <a:cs typeface="+mn-cs"/>
              </a:rPr>
              <a:t>:</a:t>
            </a:r>
          </a:p>
          <a:p>
            <a:pPr lvl="4"/>
            <a:r>
              <a:rPr lang="da-DK" sz="1200" kern="1200">
                <a:solidFill>
                  <a:schemeClr val="tx1"/>
                </a:solidFill>
                <a:effectLst/>
                <a:latin typeface="Fighter" panose="00000500000000000000" pitchFamily="50" charset="0"/>
                <a:ea typeface="+mn-ea"/>
                <a:cs typeface="+mn-cs"/>
              </a:rPr>
              <a:t>Fra januar 2026 får mennesker med kronisk sygdom ret til en personlig behandlingsplan inden for 30 dage  samt opstart af patientrettede forebyggelsestilbud inden for 21 dage efter henvisning fra egen læge, fx kostvejledning, træning, kurser i sygdomsmestring, rygestop mv.</a:t>
            </a:r>
          </a:p>
          <a:p>
            <a:pPr lvl="3"/>
            <a:r>
              <a:rPr lang="da-DK" sz="1200" b="1" kern="1200">
                <a:solidFill>
                  <a:schemeClr val="tx1"/>
                </a:solidFill>
                <a:effectLst/>
                <a:latin typeface="Fighter" panose="00000500000000000000" pitchFamily="50" charset="0"/>
                <a:ea typeface="+mn-ea"/>
                <a:cs typeface="+mn-cs"/>
              </a:rPr>
              <a:t>Generisk model SST, jan 2026</a:t>
            </a:r>
            <a:endParaRPr lang="da-DK" sz="1200" kern="1200">
              <a:solidFill>
                <a:schemeClr val="tx1"/>
              </a:solidFill>
              <a:effectLst/>
              <a:latin typeface="Fighter" panose="00000500000000000000" pitchFamily="50" charset="0"/>
              <a:ea typeface="+mn-ea"/>
              <a:cs typeface="+mn-cs"/>
            </a:endParaRPr>
          </a:p>
          <a:p>
            <a:pPr lvl="4"/>
            <a:r>
              <a:rPr lang="da-DK" sz="1200" kern="1200">
                <a:solidFill>
                  <a:schemeClr val="tx1"/>
                </a:solidFill>
                <a:effectLst/>
                <a:latin typeface="Fighter"/>
              </a:rPr>
              <a:t>Pakkeforløbene forankres i almen praksis, hvor den praktiserende </a:t>
            </a:r>
            <a:r>
              <a:rPr lang="da-DK">
                <a:latin typeface="Fighter"/>
              </a:rPr>
              <a:t>læge</a:t>
            </a:r>
            <a:r>
              <a:rPr lang="da-DK" sz="1200" kern="1200">
                <a:solidFill>
                  <a:schemeClr val="tx1"/>
                </a:solidFill>
                <a:effectLst/>
                <a:latin typeface="Fighter"/>
              </a:rPr>
              <a:t> har ansvaret for at koordinere og følge op. Pakkeforløbet påbegyndes ved diagnosticering og har særligt fokus på den første tid efter diagnosen. Pakkeforløbet er varigt.</a:t>
            </a:r>
          </a:p>
          <a:p>
            <a:pPr lvl="4"/>
            <a:r>
              <a:rPr lang="da-DK" sz="1200" kern="1200">
                <a:solidFill>
                  <a:schemeClr val="tx1"/>
                </a:solidFill>
                <a:effectLst/>
                <a:latin typeface="Fighter" panose="00000500000000000000" pitchFamily="50" charset="0"/>
                <a:ea typeface="+mn-ea"/>
                <a:cs typeface="+mn-cs"/>
              </a:rPr>
              <a:t> Pakkeforløbene tager udgangspunkt i den enkelte patients tilstand, livssituation, ressourcer og motivation, og patientinddragelse er et centralt element. Formålet er at støtte den enkelte bedst muligt i at leve et godt og meningsfuldt liv med kronisk sygdom - både på kort og lang sigt.</a:t>
            </a:r>
          </a:p>
          <a:p>
            <a:pPr lvl="3"/>
            <a:r>
              <a:rPr lang="da-DK" sz="1200" b="1" kern="1200">
                <a:solidFill>
                  <a:schemeClr val="tx1"/>
                </a:solidFill>
                <a:effectLst/>
                <a:latin typeface="Fighter" panose="00000500000000000000" pitchFamily="50" charset="0"/>
                <a:ea typeface="+mn-ea"/>
                <a:cs typeface="+mn-cs"/>
              </a:rPr>
              <a:t>Implementeringen</a:t>
            </a:r>
            <a:r>
              <a:rPr lang="da-DK" sz="1200" kern="1200">
                <a:solidFill>
                  <a:schemeClr val="tx1"/>
                </a:solidFill>
                <a:effectLst/>
                <a:latin typeface="Fighter" panose="00000500000000000000" pitchFamily="50" charset="0"/>
                <a:ea typeface="+mn-ea"/>
                <a:cs typeface="+mn-cs"/>
              </a:rPr>
              <a:t> af pakkerne indfases over en årrække startende med KOL og lænderyg-smerter i 2027, diabetes i 2028, hjertesygdomme i 2029 og kompleks multisygdom i 2031. </a:t>
            </a:r>
          </a:p>
        </p:txBody>
      </p:sp>
      <p:sp>
        <p:nvSpPr>
          <p:cNvPr id="4" name="Pladsholder til slidenummer 3"/>
          <p:cNvSpPr>
            <a:spLocks noGrp="1"/>
          </p:cNvSpPr>
          <p:nvPr>
            <p:ph type="sldNum" sz="quarter" idx="5"/>
          </p:nvPr>
        </p:nvSpPr>
        <p:spPr/>
        <p:txBody>
          <a:bodyPr/>
          <a:lstStyle/>
          <a:p>
            <a:fld id="{6B7EE48D-0010-914E-B2E8-612C99007E8C}" type="slidenum">
              <a:rPr lang="da-DK" smtClean="0"/>
              <a:pPr/>
              <a:t>9</a:t>
            </a:fld>
            <a:endParaRPr lang="da-DK"/>
          </a:p>
        </p:txBody>
      </p:sp>
    </p:spTree>
    <p:extLst>
      <p:ext uri="{BB962C8B-B14F-4D97-AF65-F5344CB8AC3E}">
        <p14:creationId xmlns:p14="http://schemas.microsoft.com/office/powerpoint/2010/main" val="1109994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p>
        </p:txBody>
      </p:sp>
      <p:pic>
        <p:nvPicPr>
          <p:cNvPr id="10" name="Billede 9">
            <a:extLst>
              <a:ext uri="{FF2B5EF4-FFF2-40B4-BE49-F238E27FC236}">
                <a16:creationId xmlns:a16="http://schemas.microsoft.com/office/drawing/2014/main" id="{88041B52-9456-EA41-A83A-FBDC01FC03C7}"/>
              </a:ext>
            </a:extLst>
          </p:cNvPr>
          <p:cNvPicPr>
            <a:picLocks noChangeAspect="1"/>
          </p:cNvPicPr>
          <p:nvPr userDrawn="1"/>
        </p:nvPicPr>
        <p:blipFill>
          <a:blip r:embed="rId4"/>
          <a:srcRect/>
          <a:stretch/>
        </p:blipFill>
        <p:spPr>
          <a:xfrm>
            <a:off x="333960" y="6140503"/>
            <a:ext cx="3327750" cy="504000"/>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5"/>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034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 billede</a:t>
            </a:r>
            <a:br>
              <a:rPr lang="da-DK"/>
            </a:br>
            <a:r>
              <a:rPr lang="da-DK"/>
              <a:t>eller ved at trække og slippe </a:t>
            </a:r>
            <a:br>
              <a:rPr lang="da-DK"/>
            </a:br>
            <a:r>
              <a:rPr lang="da-DK"/>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endParaRPr lang="da-DK"/>
          </a:p>
          <a:p>
            <a:endParaRPr lang="da-DK"/>
          </a:p>
          <a:p>
            <a:endParaRPr lang="da-DK"/>
          </a:p>
          <a:p>
            <a:endParaRPr lang="da-DK"/>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titeltypografien i masteren</a:t>
            </a:r>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a:t>Klik for at skrive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lacinia</a:t>
            </a:r>
            <a:r>
              <a:rPr lang="da-DK"/>
              <a:t> </a:t>
            </a:r>
            <a:r>
              <a:rPr lang="da-DK" err="1"/>
              <a:t>vehicula</a:t>
            </a:r>
            <a:r>
              <a:rPr lang="da-DK"/>
              <a:t> </a:t>
            </a:r>
            <a:r>
              <a:rPr lang="da-DK" err="1"/>
              <a:t>orci</a:t>
            </a:r>
            <a:r>
              <a:rPr lang="da-DK"/>
              <a:t> </a:t>
            </a:r>
            <a:r>
              <a:rPr lang="da-DK" err="1"/>
              <a:t>cras</a:t>
            </a:r>
            <a:r>
              <a:rPr lang="da-DK"/>
              <a:t> </a:t>
            </a:r>
            <a:r>
              <a:rPr lang="da-DK" err="1"/>
              <a:t>pretium</a:t>
            </a:r>
            <a:r>
              <a:rPr lang="da-DK"/>
              <a:t>, </a:t>
            </a:r>
            <a:r>
              <a:rPr lang="da-DK" err="1"/>
              <a:t>lobortis</a:t>
            </a:r>
            <a:r>
              <a:rPr lang="da-DK"/>
              <a:t> </a:t>
            </a:r>
            <a:r>
              <a:rPr lang="da-DK" err="1"/>
              <a:t>risus</a:t>
            </a:r>
            <a:r>
              <a:rPr lang="da-DK"/>
              <a:t> </a:t>
            </a:r>
            <a:r>
              <a:rPr lang="da-DK" err="1"/>
              <a:t>lacus</a:t>
            </a:r>
            <a:endParaRPr lang="da-DK"/>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02689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 billede</a:t>
            </a:r>
            <a:br>
              <a:rPr lang="da-DK"/>
            </a:br>
            <a:r>
              <a:rPr lang="da-DK"/>
              <a:t>eller ved at trække og slippe </a:t>
            </a:r>
            <a:br>
              <a:rPr lang="da-DK"/>
            </a:br>
            <a:r>
              <a:rPr lang="da-DK"/>
              <a:t>billedet ind på slidet</a:t>
            </a:r>
          </a:p>
          <a:p>
            <a:endParaRPr lang="da-DK"/>
          </a:p>
          <a:p>
            <a:endParaRPr lang="da-DK"/>
          </a:p>
          <a:p>
            <a:endParaRPr lang="da-DK"/>
          </a:p>
          <a:p>
            <a:endParaRPr lang="da-DK"/>
          </a:p>
          <a:p>
            <a:endParaRPr lang="da-DK"/>
          </a:p>
          <a:p>
            <a:endParaRPr lang="da-DK"/>
          </a:p>
          <a:p>
            <a:endParaRPr lang="da-DK"/>
          </a:p>
          <a:p>
            <a:endParaRPr lang="da-DK"/>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titeltypografien i masteren</a:t>
            </a:r>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a:t>Klik for at skrive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lacinia</a:t>
            </a:r>
            <a:r>
              <a:rPr lang="da-DK"/>
              <a:t> </a:t>
            </a:r>
            <a:r>
              <a:rPr lang="da-DK" err="1"/>
              <a:t>vehicula</a:t>
            </a:r>
            <a:r>
              <a:rPr lang="da-DK"/>
              <a:t> </a:t>
            </a:r>
            <a:r>
              <a:rPr lang="da-DK" err="1"/>
              <a:t>orci</a:t>
            </a:r>
            <a:r>
              <a:rPr lang="da-DK"/>
              <a:t> </a:t>
            </a:r>
            <a:r>
              <a:rPr lang="da-DK" err="1"/>
              <a:t>cras</a:t>
            </a:r>
            <a:r>
              <a:rPr lang="da-DK"/>
              <a:t> </a:t>
            </a:r>
            <a:r>
              <a:rPr lang="da-DK" err="1"/>
              <a:t>pretium</a:t>
            </a:r>
            <a:r>
              <a:rPr lang="da-DK"/>
              <a:t>, </a:t>
            </a:r>
            <a:r>
              <a:rPr lang="da-DK" err="1"/>
              <a:t>lobortis</a:t>
            </a:r>
            <a:r>
              <a:rPr lang="da-DK"/>
              <a:t> </a:t>
            </a:r>
            <a:r>
              <a:rPr lang="da-DK" err="1"/>
              <a:t>risus</a:t>
            </a:r>
            <a:r>
              <a:rPr lang="da-DK"/>
              <a:t> </a:t>
            </a:r>
            <a:r>
              <a:rPr lang="da-DK" err="1"/>
              <a:t>lacus</a:t>
            </a:r>
            <a:r>
              <a:rPr lang="da-DK"/>
              <a:t>, </a:t>
            </a:r>
            <a:r>
              <a:rPr lang="da-DK" err="1"/>
              <a:t>tellus</a:t>
            </a:r>
            <a:r>
              <a:rPr lang="da-DK"/>
              <a:t> </a:t>
            </a:r>
            <a:r>
              <a:rPr lang="da-DK" err="1"/>
              <a:t>aliquam</a:t>
            </a:r>
            <a:r>
              <a:rPr lang="da-DK"/>
              <a:t> </a:t>
            </a:r>
            <a:r>
              <a:rPr lang="da-DK" err="1"/>
              <a:t>blandit</a:t>
            </a:r>
            <a:r>
              <a:rPr lang="da-DK"/>
              <a:t> </a:t>
            </a:r>
            <a:r>
              <a:rPr lang="da-DK" err="1"/>
              <a:t>sapien</a:t>
            </a:r>
            <a:r>
              <a:rPr lang="da-DK"/>
              <a:t> nec </a:t>
            </a:r>
            <a:r>
              <a:rPr lang="da-DK" err="1"/>
              <a:t>aptent</a:t>
            </a:r>
            <a:r>
              <a:rPr lang="da-DK"/>
              <a:t> </a:t>
            </a:r>
            <a:r>
              <a:rPr lang="da-DK" err="1"/>
              <a:t>cras</a:t>
            </a:r>
            <a:r>
              <a:rPr lang="da-DK"/>
              <a:t>, </a:t>
            </a:r>
            <a:r>
              <a:rPr lang="da-DK" err="1"/>
              <a:t>egestas</a:t>
            </a:r>
            <a:r>
              <a:rPr lang="da-DK"/>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1381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a:t>
            </a:r>
            <a:br>
              <a:rPr lang="da-DK"/>
            </a:br>
            <a:r>
              <a:rPr lang="da-DK"/>
              <a:t>et billede i det grafiske element</a:t>
            </a:r>
            <a:br>
              <a:rPr lang="da-DK"/>
            </a:br>
            <a:r>
              <a:rPr lang="da-DK"/>
              <a:t>eller ved at trække og slippe </a:t>
            </a:r>
            <a:br>
              <a:rPr lang="da-DK"/>
            </a:br>
            <a:r>
              <a:rPr lang="da-DK"/>
              <a:t>billedet ind på slidet</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titeltypografien i masteren</a:t>
            </a:r>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a:t>Klik for at skrive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lacinia</a:t>
            </a:r>
            <a:r>
              <a:rPr lang="da-DK"/>
              <a:t> </a:t>
            </a:r>
            <a:r>
              <a:rPr lang="da-DK" err="1"/>
              <a:t>vehicula</a:t>
            </a:r>
            <a:r>
              <a:rPr lang="da-DK"/>
              <a:t> </a:t>
            </a:r>
            <a:r>
              <a:rPr lang="da-DK" err="1"/>
              <a:t>orci</a:t>
            </a:r>
            <a:r>
              <a:rPr lang="da-DK"/>
              <a:t> </a:t>
            </a:r>
            <a:r>
              <a:rPr lang="da-DK" err="1"/>
              <a:t>cras</a:t>
            </a:r>
            <a:r>
              <a:rPr lang="da-DK"/>
              <a:t> </a:t>
            </a:r>
            <a:r>
              <a:rPr lang="da-DK" err="1"/>
              <a:t>pretium</a:t>
            </a:r>
            <a:r>
              <a:rPr lang="da-DK"/>
              <a:t>, </a:t>
            </a:r>
            <a:r>
              <a:rPr lang="da-DK" err="1"/>
              <a:t>lobortis</a:t>
            </a:r>
            <a:r>
              <a:rPr lang="da-DK"/>
              <a:t> </a:t>
            </a:r>
            <a:r>
              <a:rPr lang="da-DK" err="1"/>
              <a:t>risus</a:t>
            </a:r>
            <a:r>
              <a:rPr lang="da-DK"/>
              <a:t> </a:t>
            </a:r>
            <a:r>
              <a:rPr lang="da-DK" err="1"/>
              <a:t>lacus</a:t>
            </a:r>
            <a:endParaRPr lang="da-DK"/>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563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a:t>
            </a:r>
            <a:br>
              <a:rPr lang="da-DK"/>
            </a:br>
            <a:r>
              <a:rPr lang="da-DK"/>
              <a:t>et billede i det grafiske element</a:t>
            </a:r>
            <a:br>
              <a:rPr lang="da-DK"/>
            </a:br>
            <a:r>
              <a:rPr lang="da-DK"/>
              <a:t>eller ved at trække og slippe </a:t>
            </a:r>
            <a:br>
              <a:rPr lang="da-DK"/>
            </a:br>
            <a:r>
              <a:rPr lang="da-DK"/>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titeltypografien i masteren</a:t>
            </a:r>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a:t>Klik for at skrive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lacinia</a:t>
            </a:r>
            <a:r>
              <a:rPr lang="da-DK"/>
              <a:t> </a:t>
            </a:r>
            <a:r>
              <a:rPr lang="da-DK" err="1"/>
              <a:t>vehicula</a:t>
            </a:r>
            <a:r>
              <a:rPr lang="da-DK"/>
              <a:t> </a:t>
            </a:r>
            <a:r>
              <a:rPr lang="da-DK" err="1"/>
              <a:t>orci</a:t>
            </a:r>
            <a:r>
              <a:rPr lang="da-DK"/>
              <a:t> </a:t>
            </a:r>
            <a:r>
              <a:rPr lang="da-DK" err="1"/>
              <a:t>cras</a:t>
            </a:r>
            <a:r>
              <a:rPr lang="da-DK"/>
              <a:t> </a:t>
            </a:r>
            <a:r>
              <a:rPr lang="da-DK" err="1"/>
              <a:t>pretium</a:t>
            </a:r>
            <a:r>
              <a:rPr lang="da-DK"/>
              <a:t>, </a:t>
            </a:r>
            <a:r>
              <a:rPr lang="da-DK" err="1"/>
              <a:t>lobortis</a:t>
            </a:r>
            <a:r>
              <a:rPr lang="da-DK"/>
              <a:t> </a:t>
            </a:r>
            <a:r>
              <a:rPr lang="da-DK" err="1"/>
              <a:t>risus</a:t>
            </a:r>
            <a:r>
              <a:rPr lang="da-DK"/>
              <a:t> </a:t>
            </a:r>
            <a:r>
              <a:rPr lang="da-DK" err="1"/>
              <a:t>lacus</a:t>
            </a:r>
            <a:endParaRPr lang="da-DK"/>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20407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5500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endParaRPr lang="da-DK"/>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Klik på ikonet for at </a:t>
            </a:r>
            <a:br>
              <a:rPr lang="da-DK"/>
            </a:br>
            <a:r>
              <a:rPr lang="da-DK"/>
              <a:t>indsætte et billede/ikon</a:t>
            </a:r>
          </a:p>
          <a:p>
            <a:endParaRPr lang="da-DK"/>
          </a:p>
          <a:p>
            <a:endParaRPr lang="da-DK"/>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endParaRPr lang="da-DK"/>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Klik på ikonet for at </a:t>
            </a:r>
            <a:br>
              <a:rPr lang="da-DK"/>
            </a:br>
            <a:r>
              <a:rPr lang="da-DK"/>
              <a:t>indsætte et billede/ikon</a:t>
            </a:r>
          </a:p>
          <a:p>
            <a:endParaRPr lang="da-DK"/>
          </a:p>
          <a:p>
            <a:endParaRPr lang="da-DK"/>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endParaRPr lang="da-DK"/>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Klik på ikonet for at </a:t>
            </a:r>
            <a:br>
              <a:rPr lang="da-DK"/>
            </a:br>
            <a:r>
              <a:rPr lang="da-DK"/>
              <a:t>indsætte et billede/ikon</a:t>
            </a:r>
          </a:p>
          <a:p>
            <a:endParaRPr lang="da-DK"/>
          </a:p>
          <a:p>
            <a:endParaRPr lang="da-DK"/>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endParaRPr lang="da-DK"/>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Klik på ikonet for at </a:t>
            </a:r>
            <a:br>
              <a:rPr lang="da-DK"/>
            </a:br>
            <a:r>
              <a:rPr lang="da-DK"/>
              <a:t>indsætte et billede/ikon</a:t>
            </a:r>
          </a:p>
          <a:p>
            <a:endParaRPr lang="da-DK"/>
          </a:p>
          <a:p>
            <a:endParaRPr lang="da-DK"/>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470133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58104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consectetuer</a:t>
            </a:r>
            <a:r>
              <a:rPr lang="da-DK"/>
              <a:t> </a:t>
            </a:r>
            <a:r>
              <a:rPr lang="da-DK" err="1"/>
              <a:t>adipiscing</a:t>
            </a:r>
            <a:r>
              <a:rPr lang="da-DK"/>
              <a:t> </a:t>
            </a:r>
            <a:r>
              <a:rPr lang="da-DK" err="1"/>
              <a:t>elit</a:t>
            </a:r>
            <a:r>
              <a:rPr lang="da-DK"/>
              <a:t>. </a:t>
            </a:r>
            <a:r>
              <a:rPr lang="da-DK" err="1"/>
              <a:t>Maecenas</a:t>
            </a:r>
            <a:r>
              <a:rPr lang="da-DK"/>
              <a:t> </a:t>
            </a:r>
            <a:r>
              <a:rPr lang="da-DK" err="1"/>
              <a:t>porttitor</a:t>
            </a:r>
            <a:r>
              <a:rPr lang="da-DK"/>
              <a:t> </a:t>
            </a:r>
            <a:r>
              <a:rPr lang="da-DK" err="1"/>
              <a:t>congue</a:t>
            </a:r>
            <a:r>
              <a:rPr lang="da-DK"/>
              <a:t> </a:t>
            </a:r>
            <a:r>
              <a:rPr lang="da-DK" err="1"/>
              <a:t>massa</a:t>
            </a:r>
            <a:r>
              <a:rPr lang="da-DK"/>
              <a:t>. </a:t>
            </a:r>
            <a:r>
              <a:rPr lang="da-DK" err="1"/>
              <a:t>Fusce</a:t>
            </a:r>
            <a:r>
              <a:rPr lang="da-DK"/>
              <a:t> </a:t>
            </a:r>
            <a:r>
              <a:rPr lang="da-DK" err="1"/>
              <a:t>posuere</a:t>
            </a:r>
            <a:r>
              <a:rPr lang="da-DK"/>
              <a:t>, </a:t>
            </a:r>
            <a:r>
              <a:rPr lang="da-DK" err="1"/>
              <a:t>magna</a:t>
            </a:r>
            <a:r>
              <a:rPr lang="da-DK"/>
              <a:t> </a:t>
            </a:r>
            <a:r>
              <a:rPr lang="da-DK" err="1"/>
              <a:t>sed</a:t>
            </a:r>
            <a:r>
              <a:rPr lang="da-DK"/>
              <a:t> </a:t>
            </a:r>
            <a:r>
              <a:rPr lang="da-DK" err="1"/>
              <a:t>pulvinar</a:t>
            </a:r>
            <a:r>
              <a:rPr lang="da-DK"/>
              <a:t> </a:t>
            </a:r>
            <a:r>
              <a:rPr lang="da-DK" err="1"/>
              <a:t>ultricies</a:t>
            </a:r>
            <a:r>
              <a:rPr lang="da-DK"/>
              <a:t>, </a:t>
            </a:r>
            <a:r>
              <a:rPr lang="da-DK" err="1"/>
              <a:t>purus</a:t>
            </a:r>
            <a:r>
              <a:rPr lang="da-DK"/>
              <a:t> </a:t>
            </a:r>
            <a:r>
              <a:rPr lang="da-DK" err="1"/>
              <a:t>lectus</a:t>
            </a:r>
            <a:r>
              <a:rPr lang="da-DK"/>
              <a:t> </a:t>
            </a:r>
            <a:r>
              <a:rPr lang="da-DK" err="1"/>
              <a:t>malesuada</a:t>
            </a:r>
            <a:endParaRPr lang="da-DK"/>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a:t>Indsæt overskrift her</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98360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endParaRPr lang="da-DK"/>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a:t>Jan-</a:t>
            </a:r>
            <a:r>
              <a:rPr lang="da-DK" err="1"/>
              <a:t>feb</a:t>
            </a:r>
            <a:endParaRPr lang="da-DK"/>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endParaRPr lang="da-DK"/>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endParaRPr lang="da-DK"/>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err="1"/>
              <a:t>Sep-Okt</a:t>
            </a:r>
            <a:endParaRPr lang="da-DK"/>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endParaRPr lang="da-DK"/>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a:t>Mar-</a:t>
            </a:r>
            <a:r>
              <a:rPr lang="da-DK" err="1"/>
              <a:t>Apr</a:t>
            </a:r>
            <a:endParaRPr lang="da-DK"/>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endParaRPr lang="da-DK"/>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a:t>Jul-</a:t>
            </a:r>
            <a:r>
              <a:rPr lang="da-DK" err="1"/>
              <a:t>Aug</a:t>
            </a:r>
            <a:endParaRPr lang="da-DK"/>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a:t>Klik for at indsætte tekst </a:t>
            </a:r>
            <a:r>
              <a:rPr lang="da-DK" err="1"/>
              <a:t>lorem</a:t>
            </a:r>
            <a:r>
              <a:rPr lang="da-DK"/>
              <a:t> </a:t>
            </a:r>
            <a:r>
              <a:rPr lang="da-DK" err="1"/>
              <a:t>ipsum</a:t>
            </a:r>
            <a:r>
              <a:rPr lang="da-DK"/>
              <a:t> </a:t>
            </a:r>
            <a:r>
              <a:rPr lang="da-DK" err="1"/>
              <a:t>dolor</a:t>
            </a:r>
            <a:r>
              <a:rPr lang="da-DK"/>
              <a:t> sit </a:t>
            </a:r>
            <a:r>
              <a:rPr lang="da-DK" err="1"/>
              <a:t>amet</a:t>
            </a:r>
            <a:endParaRPr lang="da-DK"/>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err="1"/>
              <a:t>Nov-Dec</a:t>
            </a:r>
            <a:endParaRPr lang="da-DK"/>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a:t>Indsæt billede/ikon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52129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a:t>
            </a:r>
            <a:br>
              <a:rPr lang="da-DK"/>
            </a:br>
            <a:r>
              <a:rPr lang="da-DK"/>
              <a:t>billede i det grafiske element eller ved at trække</a:t>
            </a:r>
            <a:br>
              <a:rPr lang="da-DK"/>
            </a:br>
            <a:r>
              <a:rPr lang="da-DK"/>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98009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titeltypografien i masteren</a:t>
            </a:r>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4449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a:t>
            </a:r>
            <a:br>
              <a:rPr lang="da-DK"/>
            </a:br>
            <a:r>
              <a:rPr lang="da-DK"/>
              <a:t>billede i det grafiske element eller ved at trække</a:t>
            </a:r>
            <a:br>
              <a:rPr lang="da-DK"/>
            </a:br>
            <a:r>
              <a:rPr lang="da-DK"/>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23436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a:t>
            </a:r>
            <a:br>
              <a:rPr lang="da-DK"/>
            </a:br>
            <a:r>
              <a:rPr lang="da-DK"/>
              <a:t>billede i det grafiske element eller ved at trække</a:t>
            </a:r>
            <a:br>
              <a:rPr lang="da-DK"/>
            </a:br>
            <a:r>
              <a:rPr lang="da-DK"/>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3849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a:t>
            </a:r>
            <a:br>
              <a:rPr lang="da-DK"/>
            </a:br>
            <a:r>
              <a:rPr lang="da-DK"/>
              <a:t>billede i det grafiske element eller ved at trække</a:t>
            </a:r>
            <a:br>
              <a:rPr lang="da-DK"/>
            </a:br>
            <a:r>
              <a:rPr lang="da-DK"/>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2644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udskab m illustration - Pa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78474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t budskab m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32101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udskab m illustration - Far og Datt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70679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sl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a:t>”Klik for at skrive citat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conseqtetuer</a:t>
            </a:r>
            <a:r>
              <a:rPr lang="da-DK"/>
              <a:t>”</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da-DK"/>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960812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slide - Akv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a:t>”Klik for at skrive citat </a:t>
            </a:r>
            <a:r>
              <a:rPr lang="da-DK" err="1"/>
              <a:t>lorem</a:t>
            </a:r>
            <a:r>
              <a:rPr lang="da-DK"/>
              <a:t> </a:t>
            </a:r>
            <a:r>
              <a:rPr lang="da-DK" err="1"/>
              <a:t>ipsum</a:t>
            </a:r>
            <a:r>
              <a:rPr lang="da-DK"/>
              <a:t> </a:t>
            </a:r>
            <a:r>
              <a:rPr lang="da-DK" err="1"/>
              <a:t>dolor</a:t>
            </a:r>
            <a:r>
              <a:rPr lang="da-DK"/>
              <a:t> sit </a:t>
            </a:r>
            <a:r>
              <a:rPr lang="da-DK" err="1"/>
              <a:t>amet</a:t>
            </a:r>
            <a:r>
              <a:rPr lang="da-DK"/>
              <a:t> </a:t>
            </a:r>
            <a:r>
              <a:rPr lang="da-DK" err="1"/>
              <a:t>conseqtetuer</a:t>
            </a:r>
            <a:r>
              <a:rPr lang="da-DK"/>
              <a:t>”</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da-DK"/>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8365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a:t>Indsæt et stort baggrundsbillede</a:t>
            </a:r>
            <a:br>
              <a:rPr lang="da-DK"/>
            </a:br>
            <a:r>
              <a:rPr lang="da-DK"/>
              <a:t>ved at klikke på ikonet eller </a:t>
            </a:r>
            <a:br>
              <a:rPr lang="da-DK"/>
            </a:br>
            <a:r>
              <a:rPr lang="da-DK"/>
              <a:t>ved at trække og slippe </a:t>
            </a:r>
            <a:br>
              <a:rPr lang="da-DK"/>
            </a:br>
            <a:r>
              <a:rPr lang="da-DK"/>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titeltypografien i masteren</a:t>
            </a:r>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188709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a:t>Indsæt et stort baggrundsbillede</a:t>
            </a:r>
            <a:br>
              <a:rPr lang="da-DK"/>
            </a:br>
            <a:r>
              <a:rPr lang="da-DK"/>
              <a:t>ved at klikke på ikonet eller </a:t>
            </a:r>
            <a:br>
              <a:rPr lang="da-DK"/>
            </a:br>
            <a:r>
              <a:rPr lang="da-DK"/>
              <a:t>ved at trække og slippe </a:t>
            </a:r>
            <a:br>
              <a:rPr lang="da-DK"/>
            </a:br>
            <a:r>
              <a:rPr lang="da-DK"/>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96957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Grå">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p>
        </p:txBody>
      </p:sp>
      <p:pic>
        <p:nvPicPr>
          <p:cNvPr id="8" name="Billede 7">
            <a:extLst>
              <a:ext uri="{FF2B5EF4-FFF2-40B4-BE49-F238E27FC236}">
                <a16:creationId xmlns:a16="http://schemas.microsoft.com/office/drawing/2014/main" id="{5BCC9C2A-BA56-0D4C-A01A-3EFB034305C2}"/>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2098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a:t>Indsæt et stort baggrundsbillede</a:t>
            </a:r>
            <a:br>
              <a:rPr lang="da-DK"/>
            </a:br>
            <a:r>
              <a:rPr lang="da-DK"/>
              <a:t>ved at klikke på ikonet eller </a:t>
            </a:r>
            <a:br>
              <a:rPr lang="da-DK"/>
            </a:br>
            <a:r>
              <a:rPr lang="da-DK"/>
              <a:t>ved at trække og slippe </a:t>
            </a:r>
            <a:br>
              <a:rPr lang="da-DK"/>
            </a:br>
            <a:r>
              <a:rPr lang="da-DK"/>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558091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a:t>Indsæt et stort baggrundsbillede</a:t>
            </a:r>
            <a:br>
              <a:rPr lang="da-DK"/>
            </a:br>
            <a:r>
              <a:rPr lang="da-DK"/>
              <a:t>ved at klikke på ikonet eller </a:t>
            </a:r>
            <a:br>
              <a:rPr lang="da-DK"/>
            </a:br>
            <a:r>
              <a:rPr lang="da-DK"/>
              <a:t>ved at trække og slippe </a:t>
            </a:r>
            <a:br>
              <a:rPr lang="da-DK"/>
            </a:br>
            <a:r>
              <a:rPr lang="da-DK"/>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788381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p:nvPr>
        </p:nvSpPr>
        <p:spPr>
          <a:xfrm>
            <a:off x="479424" y="1932973"/>
            <a:ext cx="8259462" cy="1203927"/>
          </a:xfrm>
        </p:spPr>
        <p:txBody>
          <a:bodyPr anchor="t"/>
          <a:lstStyle>
            <a:lvl1pPr>
              <a:defRPr sz="4800">
                <a:solidFill>
                  <a:schemeClr val="bg2"/>
                </a:solidFill>
              </a:defRPr>
            </a:lvl1pPr>
          </a:lstStyle>
          <a:p>
            <a:r>
              <a:rPr lang="da-DK"/>
              <a:t>Klik for at redigere titeltypografien i masteren</a:t>
            </a:r>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00A8AEFD-2CE0-0B45-9F21-4367272062A8}"/>
              </a:ext>
            </a:extLst>
          </p:cNvPr>
          <p:cNvPicPr>
            <a:picLocks noChangeAspect="1"/>
          </p:cNvPicPr>
          <p:nvPr userDrawn="1"/>
        </p:nvPicPr>
        <p:blipFill>
          <a:blip r:embed="rId4"/>
          <a:srcRect/>
          <a:stretch/>
        </p:blipFill>
        <p:spPr>
          <a:xfrm>
            <a:off x="333957" y="6140503"/>
            <a:ext cx="3327757" cy="504000"/>
          </a:xfrm>
          <a:prstGeom prst="rect">
            <a:avLst/>
          </a:prstGeom>
        </p:spPr>
      </p:pic>
    </p:spTree>
    <p:extLst>
      <p:ext uri="{BB962C8B-B14F-4D97-AF65-F5344CB8AC3E}">
        <p14:creationId xmlns:p14="http://schemas.microsoft.com/office/powerpoint/2010/main" val="439178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 Grå">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p:nvPr>
        </p:nvSpPr>
        <p:spPr>
          <a:xfrm>
            <a:off x="479424" y="1932973"/>
            <a:ext cx="8259462" cy="1203927"/>
          </a:xfrm>
        </p:spPr>
        <p:txBody>
          <a:bodyPr anchor="t"/>
          <a:lstStyle>
            <a:lvl1pPr>
              <a:defRPr sz="4800">
                <a:solidFill>
                  <a:schemeClr val="tx1"/>
                </a:solidFill>
              </a:defRPr>
            </a:lvl1pPr>
          </a:lstStyle>
          <a:p>
            <a:r>
              <a:rPr lang="da-DK"/>
              <a:t>Klik for at redigere titeltypografien i masteren</a:t>
            </a:r>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1476A460-0700-8645-8598-CC4DB6555589}"/>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1004786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tning slide">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8" name="Billede 7">
            <a:extLst>
              <a:ext uri="{FF2B5EF4-FFF2-40B4-BE49-F238E27FC236}">
                <a16:creationId xmlns:a16="http://schemas.microsoft.com/office/drawing/2014/main" id="{94D6A3EF-01ED-3E46-9B12-A095C92623AA}"/>
              </a:ext>
            </a:extLst>
          </p:cNvPr>
          <p:cNvPicPr>
            <a:picLocks noChangeAspect="1"/>
          </p:cNvPicPr>
          <p:nvPr userDrawn="1"/>
        </p:nvPicPr>
        <p:blipFill>
          <a:blip r:embed="rId3"/>
          <a:srcRect/>
          <a:stretch/>
        </p:blipFill>
        <p:spPr>
          <a:xfrm>
            <a:off x="3702050" y="2313189"/>
            <a:ext cx="4787900" cy="2231621"/>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0" name="Billede 9">
            <a:extLst>
              <a:ext uri="{FF2B5EF4-FFF2-40B4-BE49-F238E27FC236}">
                <a16:creationId xmlns:a16="http://schemas.microsoft.com/office/drawing/2014/main" id="{380E1D66-9513-E84B-8D36-F59570C735A5}"/>
              </a:ext>
            </a:extLst>
          </p:cNvPr>
          <p:cNvPicPr>
            <a:picLocks noChangeAspect="1"/>
          </p:cNvPicPr>
          <p:nvPr userDrawn="1"/>
        </p:nvPicPr>
        <p:blipFill>
          <a:blip r:embed="rId5"/>
          <a:srcRect/>
          <a:stretch/>
        </p:blipFill>
        <p:spPr>
          <a:xfrm>
            <a:off x="333957" y="6140503"/>
            <a:ext cx="3327757" cy="504000"/>
          </a:xfrm>
          <a:prstGeom prst="rect">
            <a:avLst/>
          </a:prstGeom>
        </p:spPr>
      </p:pic>
    </p:spTree>
    <p:extLst>
      <p:ext uri="{BB962C8B-B14F-4D97-AF65-F5344CB8AC3E}">
        <p14:creationId xmlns:p14="http://schemas.microsoft.com/office/powerpoint/2010/main" val="297439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tning slide - Grå">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da-DK"/>
          </a:p>
        </p:txBody>
      </p:sp>
      <p:pic>
        <p:nvPicPr>
          <p:cNvPr id="3" name="Billede 2" descr="Et billede, der indeholder tegning&#10;&#10;Automatisk genereret beskrivelse">
            <a:extLst>
              <a:ext uri="{FF2B5EF4-FFF2-40B4-BE49-F238E27FC236}">
                <a16:creationId xmlns:a16="http://schemas.microsoft.com/office/drawing/2014/main" id="{7F667635-566C-314E-9135-DFD4A3339696}"/>
              </a:ext>
            </a:extLst>
          </p:cNvPr>
          <p:cNvPicPr>
            <a:picLocks noChangeAspect="1"/>
          </p:cNvPicPr>
          <p:nvPr userDrawn="1"/>
        </p:nvPicPr>
        <p:blipFill>
          <a:blip r:embed="rId2"/>
          <a:stretch>
            <a:fillRect/>
          </a:stretch>
        </p:blipFill>
        <p:spPr>
          <a:xfrm>
            <a:off x="3702050" y="2313189"/>
            <a:ext cx="4787900" cy="2231622"/>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3ACC052C-711F-9E49-B09F-8BCA8E5C01DA}"/>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2006119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2A18392-4CEF-45F2-AC9C-F2B7EDA057B3}" type="datetimeFigureOut">
              <a:rPr lang="da-DK" smtClean="0"/>
              <a:t>12-05-2026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5593BCB-11CA-4753-8E8F-36173D55C422}" type="slidenum">
              <a:rPr lang="da-DK" smtClean="0"/>
              <a:t>‹nr.›</a:t>
            </a:fld>
            <a:endParaRPr lang="da-DK"/>
          </a:p>
        </p:txBody>
      </p:sp>
    </p:spTree>
    <p:extLst>
      <p:ext uri="{BB962C8B-B14F-4D97-AF65-F5344CB8AC3E}">
        <p14:creationId xmlns:p14="http://schemas.microsoft.com/office/powerpoint/2010/main" val="3939122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52A18392-4CEF-45F2-AC9C-F2B7EDA057B3}" type="datetimeFigureOut">
              <a:rPr lang="da-DK" smtClean="0"/>
              <a:t>12-05-2026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5593BCB-11CA-4753-8E8F-36173D55C422}" type="slidenum">
              <a:rPr lang="da-DK" smtClean="0"/>
              <a:t>‹nr.›</a:t>
            </a:fld>
            <a:endParaRPr lang="da-DK"/>
          </a:p>
        </p:txBody>
      </p:sp>
    </p:spTree>
    <p:extLst>
      <p:ext uri="{BB962C8B-B14F-4D97-AF65-F5344CB8AC3E}">
        <p14:creationId xmlns:p14="http://schemas.microsoft.com/office/powerpoint/2010/main" val="3625420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2A18392-4CEF-45F2-AC9C-F2B7EDA057B3}" type="datetimeFigureOut">
              <a:rPr lang="da-DK" smtClean="0"/>
              <a:t>12-05-2026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95593BCB-11CA-4753-8E8F-36173D55C422}" type="slidenum">
              <a:rPr lang="da-DK" smtClean="0"/>
              <a:t>‹nr.›</a:t>
            </a:fld>
            <a:endParaRPr lang="da-DK"/>
          </a:p>
        </p:txBody>
      </p:sp>
    </p:spTree>
    <p:extLst>
      <p:ext uri="{BB962C8B-B14F-4D97-AF65-F5344CB8AC3E}">
        <p14:creationId xmlns:p14="http://schemas.microsoft.com/office/powerpoint/2010/main" val="2763353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3" name="Content Placeholder 2"/>
          <p:cNvSpPr>
            <a:spLocks noGrp="1"/>
          </p:cNvSpPr>
          <p:nvPr>
            <p:ph idx="1"/>
          </p:nvPr>
        </p:nvSpPr>
        <p:spPr/>
        <p:txBody>
          <a:bodyPr/>
          <a:lstStyle/>
          <a:p>
            <a:pPr lvl="0"/>
            <a:r>
              <a:rPr lang="da-DK" noProof="0"/>
              <a:t>Edit Master </a:t>
            </a:r>
            <a:r>
              <a:rPr lang="da-DK" noProof="0" err="1"/>
              <a:t>text</a:t>
            </a:r>
            <a:r>
              <a:rPr lang="da-DK" noProof="0"/>
              <a:t> styles</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7" name="Date Placeholder 6"/>
          <p:cNvSpPr>
            <a:spLocks noGrp="1"/>
          </p:cNvSpPr>
          <p:nvPr>
            <p:ph type="dt" sz="half" idx="10"/>
          </p:nvPr>
        </p:nvSpPr>
        <p:spPr/>
        <p:txBody>
          <a:bodyPr/>
          <a:lstStyle/>
          <a:p>
            <a:fld id="{306A73BF-020B-417D-A09B-710E77019837}" type="datetime2">
              <a:rPr lang="da-DK" smtClean="0"/>
              <a:t>12. maj 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24C8C45C-947F-4981-8B3F-4F32E973C901}" type="slidenum">
              <a:rPr lang="da-DK" smtClean="0"/>
              <a:pPr/>
              <a:t>‹nr.›</a:t>
            </a:fld>
            <a:endParaRPr lang="da-DK"/>
          </a:p>
        </p:txBody>
      </p:sp>
      <p:sp>
        <p:nvSpPr>
          <p:cNvPr id="10" name="Content Placeholder 4"/>
          <p:cNvSpPr>
            <a:spLocks noGrp="1"/>
          </p:cNvSpPr>
          <p:nvPr>
            <p:ph sz="quarter" idx="17" hasCustomPrompt="1"/>
          </p:nvPr>
        </p:nvSpPr>
        <p:spPr>
          <a:xfrm>
            <a:off x="10864800" y="4204800"/>
            <a:ext cx="1116000" cy="1116000"/>
          </a:xfrm>
        </p:spPr>
        <p:txBody>
          <a:bodyPr/>
          <a:lstStyle>
            <a:lvl1pPr marL="0" indent="0">
              <a:buNone/>
              <a:defRPr sz="1400" b="1"/>
            </a:lvl1pPr>
          </a:lstStyle>
          <a:p>
            <a:pPr lvl="0"/>
            <a:r>
              <a:rPr lang="da-DK"/>
              <a:t>Klik på denne pladsholder og indsæt ikon via Skyfish</a:t>
            </a:r>
          </a:p>
        </p:txBody>
      </p:sp>
      <p:sp>
        <p:nvSpPr>
          <p:cNvPr id="11" name="TextBox 10"/>
          <p:cNvSpPr txBox="1"/>
          <p:nvPr userDrawn="1"/>
        </p:nvSpPr>
        <p:spPr>
          <a:xfrm>
            <a:off x="-1" y="-300028"/>
            <a:ext cx="11880000" cy="184666"/>
          </a:xfrm>
          <a:prstGeom prst="rect">
            <a:avLst/>
          </a:prstGeom>
          <a:noFill/>
        </p:spPr>
        <p:txBody>
          <a:bodyPr wrap="square" lIns="0" tIns="0" rIns="0" bIns="0" rtlCol="0">
            <a:spAutoFit/>
          </a:bodyPr>
          <a:lstStyle/>
          <a:p>
            <a:r>
              <a:rPr lang="da-DK" sz="1200" b="1"/>
              <a:t>Bemærk</a:t>
            </a:r>
            <a:r>
              <a:rPr lang="da-DK" sz="1200"/>
              <a:t>: På denne side kan man indsætte graﬁkelementer til højre for teksten. </a:t>
            </a:r>
          </a:p>
        </p:txBody>
      </p:sp>
    </p:spTree>
    <p:extLst>
      <p:ext uri="{BB962C8B-B14F-4D97-AF65-F5344CB8AC3E}">
        <p14:creationId xmlns:p14="http://schemas.microsoft.com/office/powerpoint/2010/main" val="328604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a:t>Indsæt et stort baggrundsbillede</a:t>
            </a:r>
            <a:br>
              <a:rPr lang="da-DK"/>
            </a:br>
            <a:r>
              <a:rPr lang="da-DK"/>
              <a:t>ved at klikke på ikonet eller </a:t>
            </a:r>
            <a:br>
              <a:rPr lang="da-DK"/>
            </a:br>
            <a:r>
              <a:rPr lang="da-DK"/>
              <a:t>ved at trække og slippe </a:t>
            </a:r>
            <a:br>
              <a:rPr lang="da-DK"/>
            </a:br>
            <a:r>
              <a:rPr lang="da-DK"/>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72637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5B9ED9E-98F7-43AA-81C4-0EC1D363E058}" type="datetimeFigureOut">
              <a:rPr lang="da-DK" smtClean="0"/>
              <a:t>12-05-2026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3835869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5B9ED9E-98F7-43AA-81C4-0EC1D363E058}" type="datetimeFigureOut">
              <a:rPr lang="da-DK" smtClean="0"/>
              <a:t>12-05-2026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1471533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25B9ED9E-98F7-43AA-81C4-0EC1D363E058}" type="datetimeFigureOut">
              <a:rPr lang="da-DK" smtClean="0"/>
              <a:t>12-05-2026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337316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5B9ED9E-98F7-43AA-81C4-0EC1D363E058}" type="datetimeFigureOut">
              <a:rPr lang="da-DK" smtClean="0"/>
              <a:t>12-05-2026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1024974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5B9ED9E-98F7-43AA-81C4-0EC1D363E058}" type="datetimeFigureOut">
              <a:rPr lang="da-DK" smtClean="0"/>
              <a:t>12-05-2026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2172158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25B9ED9E-98F7-43AA-81C4-0EC1D363E058}" type="datetimeFigureOut">
              <a:rPr lang="da-DK" smtClean="0"/>
              <a:t>12-05-2026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2296858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5B9ED9E-98F7-43AA-81C4-0EC1D363E058}" type="datetimeFigureOut">
              <a:rPr lang="da-DK" smtClean="0"/>
              <a:t>12-05-2026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2300846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5B9ED9E-98F7-43AA-81C4-0EC1D363E058}" type="datetimeFigureOut">
              <a:rPr lang="da-DK" smtClean="0"/>
              <a:t>12-05-2026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817857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5B9ED9E-98F7-43AA-81C4-0EC1D363E058}" type="datetimeFigureOut">
              <a:rPr lang="da-DK" smtClean="0"/>
              <a:t>12-05-2026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1061999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5B9ED9E-98F7-43AA-81C4-0EC1D363E058}" type="datetimeFigureOut">
              <a:rPr lang="da-DK" smtClean="0"/>
              <a:t>12-05-2026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34364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a:t>Indsæt et stort baggrundsbillede</a:t>
            </a:r>
            <a:br>
              <a:rPr lang="da-DK"/>
            </a:br>
            <a:r>
              <a:rPr lang="da-DK"/>
              <a:t>ved at klikke på ikonet eller </a:t>
            </a:r>
            <a:br>
              <a:rPr lang="da-DK"/>
            </a:br>
            <a:r>
              <a:rPr lang="da-DK"/>
              <a:t>ved at trække og slippe </a:t>
            </a:r>
            <a:br>
              <a:rPr lang="da-DK"/>
            </a:br>
            <a:r>
              <a:rPr lang="da-DK"/>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12-05-2026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316820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5B9ED9E-98F7-43AA-81C4-0EC1D363E058}" type="datetimeFigureOut">
              <a:rPr lang="da-DK" smtClean="0"/>
              <a:t>12-05-2026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B098CBA-93BD-418D-8B90-B704E852C6F5}" type="slidenum">
              <a:rPr lang="da-DK" smtClean="0"/>
              <a:t>‹nr.›</a:t>
            </a:fld>
            <a:endParaRPr lang="da-DK"/>
          </a:p>
        </p:txBody>
      </p:sp>
    </p:spTree>
    <p:extLst>
      <p:ext uri="{BB962C8B-B14F-4D97-AF65-F5344CB8AC3E}">
        <p14:creationId xmlns:p14="http://schemas.microsoft.com/office/powerpoint/2010/main" val="325151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4217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1476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 billede</a:t>
            </a:r>
            <a:br>
              <a:rPr lang="da-DK"/>
            </a:br>
            <a:r>
              <a:rPr lang="da-DK"/>
              <a:t>eller ved at trække og slippe </a:t>
            </a:r>
            <a:br>
              <a:rPr lang="da-DK"/>
            </a:br>
            <a:r>
              <a:rPr lang="da-DK"/>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endParaRPr lang="da-DK"/>
          </a:p>
          <a:p>
            <a:endParaRPr lang="da-DK"/>
          </a:p>
          <a:p>
            <a:endParaRPr lang="da-DK"/>
          </a:p>
          <a:p>
            <a:endParaRPr lang="da-DK"/>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titeltypografien i masteren</a:t>
            </a:r>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a:t>Klik for at skrive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lacinia</a:t>
            </a:r>
            <a:r>
              <a:rPr lang="da-DK"/>
              <a:t> </a:t>
            </a:r>
            <a:r>
              <a:rPr lang="da-DK" err="1"/>
              <a:t>vehicula</a:t>
            </a:r>
            <a:r>
              <a:rPr lang="da-DK"/>
              <a:t> </a:t>
            </a:r>
            <a:r>
              <a:rPr lang="da-DK" err="1"/>
              <a:t>orci</a:t>
            </a:r>
            <a:r>
              <a:rPr lang="da-DK"/>
              <a:t> </a:t>
            </a:r>
            <a:r>
              <a:rPr lang="da-DK" err="1"/>
              <a:t>cras</a:t>
            </a:r>
            <a:r>
              <a:rPr lang="da-DK"/>
              <a:t> </a:t>
            </a:r>
            <a:r>
              <a:rPr lang="da-DK" err="1"/>
              <a:t>pretium</a:t>
            </a:r>
            <a:r>
              <a:rPr lang="da-DK"/>
              <a:t>, </a:t>
            </a:r>
            <a:r>
              <a:rPr lang="da-DK" err="1"/>
              <a:t>lobortis</a:t>
            </a:r>
            <a:r>
              <a:rPr lang="da-DK"/>
              <a:t> </a:t>
            </a:r>
            <a:r>
              <a:rPr lang="da-DK" err="1"/>
              <a:t>risus</a:t>
            </a:r>
            <a:r>
              <a:rPr lang="da-DK"/>
              <a:t> </a:t>
            </a:r>
            <a:r>
              <a:rPr lang="da-DK" err="1"/>
              <a:t>lacus</a:t>
            </a:r>
            <a:endParaRPr lang="da-DK"/>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1828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12-05-2026</a:t>
            </a:fld>
            <a:endParaRPr lang="da-DK"/>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a:t>Klik for at skrive tekst </a:t>
            </a:r>
            <a:r>
              <a:rPr lang="da-DK" err="1"/>
              <a:t>lorem</a:t>
            </a:r>
            <a:r>
              <a:rPr lang="da-DK"/>
              <a:t> </a:t>
            </a:r>
            <a:r>
              <a:rPr lang="da-DK" err="1"/>
              <a:t>ipsum</a:t>
            </a:r>
            <a:r>
              <a:rPr lang="da-DK"/>
              <a:t> </a:t>
            </a:r>
            <a:r>
              <a:rPr lang="da-DK" err="1"/>
              <a:t>dolor</a:t>
            </a:r>
            <a:r>
              <a:rPr lang="da-DK"/>
              <a:t> sit </a:t>
            </a:r>
            <a:r>
              <a:rPr lang="da-DK" err="1"/>
              <a:t>amet</a:t>
            </a:r>
            <a:r>
              <a:rPr lang="da-DK"/>
              <a:t>, </a:t>
            </a:r>
            <a:r>
              <a:rPr lang="da-DK" err="1"/>
              <a:t>lacinia</a:t>
            </a:r>
            <a:r>
              <a:rPr lang="da-DK"/>
              <a:t> </a:t>
            </a:r>
            <a:r>
              <a:rPr lang="da-DK" err="1"/>
              <a:t>vehicula</a:t>
            </a:r>
            <a:r>
              <a:rPr lang="da-DK"/>
              <a:t> </a:t>
            </a:r>
            <a:r>
              <a:rPr lang="da-DK" err="1"/>
              <a:t>orci</a:t>
            </a:r>
            <a:r>
              <a:rPr lang="da-DK"/>
              <a:t> </a:t>
            </a:r>
            <a:r>
              <a:rPr lang="da-DK" err="1"/>
              <a:t>cras</a:t>
            </a:r>
            <a:r>
              <a:rPr lang="da-DK"/>
              <a:t> </a:t>
            </a:r>
            <a:r>
              <a:rPr lang="da-DK" err="1"/>
              <a:t>pretium</a:t>
            </a:r>
            <a:r>
              <a:rPr lang="da-DK"/>
              <a:t>, </a:t>
            </a:r>
            <a:r>
              <a:rPr lang="da-DK" err="1"/>
              <a:t>lobortis</a:t>
            </a:r>
            <a:r>
              <a:rPr lang="da-DK"/>
              <a:t> </a:t>
            </a:r>
            <a:r>
              <a:rPr lang="da-DK" err="1"/>
              <a:t>risus</a:t>
            </a:r>
            <a:r>
              <a:rPr lang="da-DK"/>
              <a:t> </a:t>
            </a:r>
            <a:r>
              <a:rPr lang="da-DK" err="1"/>
              <a:t>lacus</a:t>
            </a:r>
            <a:r>
              <a:rPr lang="da-DK"/>
              <a:t>, </a:t>
            </a:r>
            <a:r>
              <a:rPr lang="da-DK" err="1"/>
              <a:t>tellus</a:t>
            </a:r>
            <a:r>
              <a:rPr lang="da-DK"/>
              <a:t> </a:t>
            </a:r>
            <a:r>
              <a:rPr lang="da-DK" err="1"/>
              <a:t>aliquam</a:t>
            </a:r>
            <a:r>
              <a:rPr lang="da-DK"/>
              <a:t> </a:t>
            </a:r>
            <a:r>
              <a:rPr lang="da-DK" err="1"/>
              <a:t>blandit</a:t>
            </a:r>
            <a:r>
              <a:rPr lang="da-DK"/>
              <a:t> </a:t>
            </a:r>
            <a:r>
              <a:rPr lang="da-DK" err="1"/>
              <a:t>sapien</a:t>
            </a:r>
            <a:r>
              <a:rPr lang="da-DK"/>
              <a:t> nec </a:t>
            </a:r>
            <a:r>
              <a:rPr lang="da-DK" err="1"/>
              <a:t>aptent</a:t>
            </a:r>
            <a:r>
              <a:rPr lang="da-DK"/>
              <a:t> </a:t>
            </a:r>
            <a:r>
              <a:rPr lang="da-DK" err="1"/>
              <a:t>cras</a:t>
            </a:r>
            <a:r>
              <a:rPr lang="da-DK"/>
              <a:t>, </a:t>
            </a:r>
            <a:r>
              <a:rPr lang="da-DK" err="1"/>
              <a:t>egestas</a:t>
            </a:r>
            <a:r>
              <a:rPr lang="da-DK"/>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a:t>Klik på ikonet for at indsætte et billede</a:t>
            </a:r>
            <a:br>
              <a:rPr lang="da-DK"/>
            </a:br>
            <a:r>
              <a:rPr lang="da-DK"/>
              <a:t>eller ved at trække og slippe </a:t>
            </a:r>
            <a:br>
              <a:rPr lang="da-DK"/>
            </a:br>
            <a:r>
              <a:rPr lang="da-DK"/>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a:p>
          <a:p>
            <a:endParaRPr lang="da-DK"/>
          </a:p>
          <a:p>
            <a:endParaRPr lang="da-DK"/>
          </a:p>
          <a:p>
            <a:endParaRPr lang="da-DK"/>
          </a:p>
          <a:p>
            <a:endParaRPr lang="da-DK"/>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6099252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12-05-2026</a:t>
            </a:fld>
            <a:endParaRPr lang="da-DK"/>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a:p>
        </p:txBody>
      </p:sp>
    </p:spTree>
    <p:extLst>
      <p:ext uri="{BB962C8B-B14F-4D97-AF65-F5344CB8AC3E}">
        <p14:creationId xmlns:p14="http://schemas.microsoft.com/office/powerpoint/2010/main" val="1787529460"/>
      </p:ext>
    </p:extLst>
  </p:cSld>
  <p:clrMap bg1="lt1" tx1="dk1" bg2="lt2" tx2="dk2" accent1="accent1" accent2="accent2" accent3="accent3" accent4="accent4" accent5="accent5" accent6="accent6" hlink="hlink" folHlink="folHlink"/>
  <p:sldLayoutIdLst>
    <p:sldLayoutId id="2147483687" r:id="rId1"/>
    <p:sldLayoutId id="2147483649" r:id="rId2"/>
    <p:sldLayoutId id="2147483677" r:id="rId3"/>
    <p:sldLayoutId id="2147483684" r:id="rId4"/>
    <p:sldLayoutId id="2147483686" r:id="rId5"/>
    <p:sldLayoutId id="2147483650" r:id="rId6"/>
    <p:sldLayoutId id="2147483653" r:id="rId7"/>
    <p:sldLayoutId id="2147483654" r:id="rId8"/>
    <p:sldLayoutId id="2147483655" r:id="rId9"/>
    <p:sldLayoutId id="2147483656" r:id="rId10"/>
    <p:sldLayoutId id="2147483657" r:id="rId11"/>
    <p:sldLayoutId id="2147483664" r:id="rId12"/>
    <p:sldLayoutId id="2147483665" r:id="rId13"/>
    <p:sldLayoutId id="2147483660" r:id="rId14"/>
    <p:sldLayoutId id="2147483658" r:id="rId15"/>
    <p:sldLayoutId id="2147483661" r:id="rId16"/>
    <p:sldLayoutId id="2147483659" r:id="rId17"/>
    <p:sldLayoutId id="2147483698" r:id="rId18"/>
    <p:sldLayoutId id="2147483666" r:id="rId19"/>
    <p:sldLayoutId id="2147483667" r:id="rId20"/>
    <p:sldLayoutId id="2147483663" r:id="rId21"/>
    <p:sldLayoutId id="2147483668" r:id="rId22"/>
    <p:sldLayoutId id="2147483675" r:id="rId23"/>
    <p:sldLayoutId id="2147483674" r:id="rId24"/>
    <p:sldLayoutId id="2147483673" r:id="rId25"/>
    <p:sldLayoutId id="2147483682" r:id="rId26"/>
    <p:sldLayoutId id="2147483683" r:id="rId27"/>
    <p:sldLayoutId id="2147483692" r:id="rId28"/>
    <p:sldLayoutId id="2147483693" r:id="rId29"/>
    <p:sldLayoutId id="2147483694" r:id="rId30"/>
    <p:sldLayoutId id="2147483695" r:id="rId31"/>
    <p:sldLayoutId id="2147483689" r:id="rId32"/>
    <p:sldLayoutId id="2147483696" r:id="rId33"/>
    <p:sldLayoutId id="2147483688" r:id="rId34"/>
    <p:sldLayoutId id="2147483697" r:id="rId35"/>
    <p:sldLayoutId id="2147483699" r:id="rId36"/>
    <p:sldLayoutId id="2147483700" r:id="rId37"/>
    <p:sldLayoutId id="2147483703" r:id="rId38"/>
    <p:sldLayoutId id="2147483705" r:id="rId39"/>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378" userDrawn="1">
          <p15:clr>
            <a:srgbClr val="F26B43"/>
          </p15:clr>
        </p15:guide>
        <p15:guide id="3" pos="302" userDrawn="1">
          <p15:clr>
            <a:srgbClr val="F26B43"/>
          </p15:clr>
        </p15:guide>
        <p15:guide id="4" orient="horz" pos="4088" userDrawn="1">
          <p15:clr>
            <a:srgbClr val="F26B43"/>
          </p15:clr>
        </p15:guide>
        <p15:guide id="5" orient="horz" pos="278" userDrawn="1">
          <p15:clr>
            <a:srgbClr val="F26B43"/>
          </p15:clr>
        </p15:guide>
        <p15:guide id="6" pos="3749" userDrawn="1">
          <p15:clr>
            <a:srgbClr val="F26B43"/>
          </p15:clr>
        </p15:guide>
        <p15:guide id="7"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9ED9E-98F7-43AA-81C4-0EC1D363E058}" type="datetimeFigureOut">
              <a:rPr lang="da-DK" smtClean="0"/>
              <a:t>12-05-2026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98CBA-93BD-418D-8B90-B704E852C6F5}" type="slidenum">
              <a:rPr lang="da-DK" smtClean="0"/>
              <a:t>‹nr.›</a:t>
            </a:fld>
            <a:endParaRPr lang="da-DK"/>
          </a:p>
        </p:txBody>
      </p:sp>
    </p:spTree>
    <p:extLst>
      <p:ext uri="{BB962C8B-B14F-4D97-AF65-F5344CB8AC3E}">
        <p14:creationId xmlns:p14="http://schemas.microsoft.com/office/powerpoint/2010/main" val="392258226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29.sv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hyperlink" Target="https://www.ism.dk/Media/638998265658725107/Udm%C3%B8ntningsaftale%20om%20Kr%C3%A6ftplan%20V%20(2026%20og%20frem).pdf" TargetMode="External"/><Relationship Id="rId4" Type="http://schemas.openxmlformats.org/officeDocument/2006/relationships/image" Target="../media/image18.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B6582F7F-7F44-7846-B4ED-8A10382E216D}"/>
              </a:ext>
            </a:extLst>
          </p:cNvPr>
          <p:cNvSpPr>
            <a:spLocks noGrp="1"/>
          </p:cNvSpPr>
          <p:nvPr>
            <p:ph type="subTitle" idx="1"/>
          </p:nvPr>
        </p:nvSpPr>
        <p:spPr>
          <a:xfrm>
            <a:off x="479425" y="441325"/>
            <a:ext cx="10589628" cy="992839"/>
          </a:xfrm>
        </p:spPr>
        <p:txBody>
          <a:bodyPr vert="horz" lIns="0" tIns="0" rIns="0" bIns="0" rtlCol="0" anchor="t">
            <a:normAutofit/>
          </a:bodyPr>
          <a:lstStyle/>
          <a:p>
            <a:pPr algn="ctr"/>
            <a:r>
              <a:rPr lang="da-DK" sz="1800"/>
              <a:t>Repræsentantskabsmøde 2026</a:t>
            </a:r>
          </a:p>
        </p:txBody>
      </p:sp>
      <p:sp>
        <p:nvSpPr>
          <p:cNvPr id="3" name="Titel 2">
            <a:extLst>
              <a:ext uri="{FF2B5EF4-FFF2-40B4-BE49-F238E27FC236}">
                <a16:creationId xmlns:a16="http://schemas.microsoft.com/office/drawing/2014/main" id="{9271A27E-52C1-5D45-B674-F0DFA9109F61}"/>
              </a:ext>
            </a:extLst>
          </p:cNvPr>
          <p:cNvSpPr>
            <a:spLocks noGrp="1"/>
          </p:cNvSpPr>
          <p:nvPr>
            <p:ph type="title"/>
          </p:nvPr>
        </p:nvSpPr>
        <p:spPr>
          <a:xfrm>
            <a:off x="239712" y="1948262"/>
            <a:ext cx="11712576" cy="3334998"/>
          </a:xfrm>
        </p:spPr>
        <p:txBody>
          <a:bodyPr/>
          <a:lstStyle/>
          <a:p>
            <a:pPr algn="ctr"/>
            <a:r>
              <a:rPr lang="da-DK" sz="4000" b="1" dirty="0"/>
              <a:t>Værksted</a:t>
            </a:r>
            <a:br>
              <a:rPr lang="da-DK" b="1" dirty="0"/>
            </a:br>
            <a:br>
              <a:rPr lang="da-DK" b="1" dirty="0"/>
            </a:br>
            <a:r>
              <a:rPr lang="da-DK" b="1" dirty="0"/>
              <a:t>S</a:t>
            </a:r>
            <a:r>
              <a:rPr lang="da-DK" sz="4400" b="1" dirty="0"/>
              <a:t>enfølgeområdet styrkes – hvad betyder det? </a:t>
            </a:r>
            <a:br>
              <a:rPr lang="da-DK" sz="4400" b="1" dirty="0"/>
            </a:br>
            <a:br>
              <a:rPr lang="da-DK" sz="4400" b="1" dirty="0"/>
            </a:br>
            <a:br>
              <a:rPr lang="da-DK" sz="4400" dirty="0"/>
            </a:br>
            <a:br>
              <a:rPr lang="da-DK" sz="4400" dirty="0"/>
            </a:br>
            <a:endParaRPr lang="da-DK" dirty="0">
              <a:highlight>
                <a:srgbClr val="FFFF00"/>
              </a:highlight>
            </a:endParaRPr>
          </a:p>
        </p:txBody>
      </p:sp>
    </p:spTree>
    <p:extLst>
      <p:ext uri="{BB962C8B-B14F-4D97-AF65-F5344CB8AC3E}">
        <p14:creationId xmlns:p14="http://schemas.microsoft.com/office/powerpoint/2010/main" val="134060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F7B01-B260-3C02-B974-5413BABE4565}"/>
              </a:ext>
            </a:extLst>
          </p:cNvPr>
          <p:cNvSpPr>
            <a:spLocks noGrp="1"/>
          </p:cNvSpPr>
          <p:nvPr>
            <p:ph type="title"/>
          </p:nvPr>
        </p:nvSpPr>
        <p:spPr>
          <a:xfrm>
            <a:off x="479425" y="656985"/>
            <a:ext cx="11233150" cy="511175"/>
          </a:xfrm>
        </p:spPr>
        <p:txBody>
          <a:bodyPr/>
          <a:lstStyle/>
          <a:p>
            <a:r>
              <a:rPr lang="da-DK" sz="3400">
                <a:solidFill>
                  <a:srgbClr val="FF0000"/>
                </a:solidFill>
              </a:rPr>
              <a:t>Kræftplan V</a:t>
            </a:r>
            <a:r>
              <a:rPr lang="da-DK">
                <a:solidFill>
                  <a:srgbClr val="FF0000"/>
                </a:solidFill>
              </a:rPr>
              <a:t> – et  bedre liv med og efter kræft</a:t>
            </a:r>
            <a:endParaRPr lang="da-DK" sz="3400">
              <a:solidFill>
                <a:srgbClr val="000000"/>
              </a:solidFill>
              <a:highlight>
                <a:srgbClr val="FFFF00"/>
              </a:highlight>
            </a:endParaRPr>
          </a:p>
          <a:p>
            <a:endParaRPr lang="da-DK"/>
          </a:p>
        </p:txBody>
      </p:sp>
      <p:sp>
        <p:nvSpPr>
          <p:cNvPr id="8" name="Undertitel 6">
            <a:extLst>
              <a:ext uri="{FF2B5EF4-FFF2-40B4-BE49-F238E27FC236}">
                <a16:creationId xmlns:a16="http://schemas.microsoft.com/office/drawing/2014/main" id="{508F00A3-0AEF-D223-9394-9574226147E2}"/>
              </a:ext>
            </a:extLst>
          </p:cNvPr>
          <p:cNvSpPr txBox="1">
            <a:spLocks/>
          </p:cNvSpPr>
          <p:nvPr/>
        </p:nvSpPr>
        <p:spPr>
          <a:xfrm>
            <a:off x="718270" y="1632492"/>
            <a:ext cx="6358935" cy="3714976"/>
          </a:xfrm>
          <a:prstGeom prst="rect">
            <a:avLst/>
          </a:prstGeom>
        </p:spPr>
        <p:txBody>
          <a:bodyPr vert="horz" lIns="0" tIns="0" rIns="0" bIns="0" rtlCol="0" anchor="t">
            <a:normAutofit fontScale="85000" lnSpcReduction="20000"/>
          </a:bodyPr>
          <a:lstStyle>
            <a:lvl1pPr marL="0" indent="0" algn="ctr" defTabSz="914400" rtl="0" eaLnBrk="1" latinLnBrk="0" hangingPunct="1">
              <a:lnSpc>
                <a:spcPct val="100000"/>
              </a:lnSpc>
              <a:spcBef>
                <a:spcPts val="100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00000"/>
              </a:lnSpc>
              <a:spcBef>
                <a:spcPts val="500"/>
              </a:spcBef>
              <a:buClr>
                <a:schemeClr val="tx1"/>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Clr>
                <a:schemeClr val="tx1"/>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Clr>
                <a:schemeClr val="tx1"/>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Clr>
                <a:schemeClr val="tx1"/>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a-DK" sz="2000" dirty="0">
              <a:solidFill>
                <a:srgbClr val="FF0000"/>
              </a:solidFill>
              <a:latin typeface="Fighter Light"/>
            </a:endParaRPr>
          </a:p>
          <a:p>
            <a:pPr algn="l"/>
            <a:r>
              <a:rPr lang="da-DK" sz="2000">
                <a:latin typeface="Fighter "/>
              </a:rPr>
              <a:t>Konkrete senfølgeinitiativer:</a:t>
            </a:r>
            <a:endParaRPr lang="da-DK" sz="2000" dirty="0">
              <a:latin typeface="Fighter "/>
            </a:endParaRPr>
          </a:p>
          <a:p>
            <a:pPr marL="457200" indent="-457200" algn="l">
              <a:buFont typeface="Arial" panose="020B0604020202020204" pitchFamily="34" charset="0"/>
              <a:buChar char="•"/>
            </a:pPr>
            <a:r>
              <a:rPr lang="da-DK" sz="2000" b="1">
                <a:latin typeface="Fighter "/>
              </a:rPr>
              <a:t>Egen læge </a:t>
            </a:r>
            <a:r>
              <a:rPr lang="da-DK" sz="2000">
                <a:latin typeface="Fighter "/>
              </a:rPr>
              <a:t>skal sikre opfølgning efter kræftforløb</a:t>
            </a:r>
            <a:endParaRPr lang="da-DK"/>
          </a:p>
          <a:p>
            <a:pPr marL="457200" indent="-457200" algn="l">
              <a:buChar char="•"/>
            </a:pPr>
            <a:r>
              <a:rPr lang="da-DK" sz="2000" b="1">
                <a:latin typeface="Fighter "/>
              </a:rPr>
              <a:t>Rehabiliteringstilbud</a:t>
            </a:r>
            <a:r>
              <a:rPr lang="da-DK" sz="2000">
                <a:latin typeface="Fighter "/>
              </a:rPr>
              <a:t> af høj kvalitet med bedre og mere ensartet adgang (ansvaret samles i regionerne)</a:t>
            </a:r>
          </a:p>
          <a:p>
            <a:pPr marL="457200" indent="-457200" algn="l">
              <a:buFont typeface="Arial" panose="020B0604020202020204" pitchFamily="34" charset="0"/>
              <a:buChar char="•"/>
            </a:pPr>
            <a:r>
              <a:rPr lang="da-DK" sz="2000">
                <a:latin typeface="Fighter "/>
              </a:rPr>
              <a:t>Klar </a:t>
            </a:r>
            <a:r>
              <a:rPr lang="da-DK" sz="2000" b="1">
                <a:latin typeface="Fighter "/>
              </a:rPr>
              <a:t>rollefordeling</a:t>
            </a:r>
            <a:r>
              <a:rPr lang="da-DK" sz="2000">
                <a:latin typeface="Fighter "/>
              </a:rPr>
              <a:t> på senfølgeområdet</a:t>
            </a:r>
          </a:p>
          <a:p>
            <a:pPr marL="457200" indent="-457200" algn="l">
              <a:buChar char="•"/>
            </a:pPr>
            <a:r>
              <a:rPr lang="da-DK" sz="2000" b="1">
                <a:latin typeface="Fighter "/>
              </a:rPr>
              <a:t>Senfølgeklinikker</a:t>
            </a:r>
            <a:r>
              <a:rPr lang="da-DK" sz="2000">
                <a:latin typeface="Fighter "/>
              </a:rPr>
              <a:t> med ensartede tilbud i hele landet</a:t>
            </a:r>
          </a:p>
          <a:p>
            <a:pPr marL="457200" indent="-457200" algn="l">
              <a:buFont typeface="Arial" panose="020B0604020202020204" pitchFamily="34" charset="0"/>
              <a:buChar char="•"/>
            </a:pPr>
            <a:r>
              <a:rPr lang="da-DK" sz="2000">
                <a:latin typeface="Fighter "/>
              </a:rPr>
              <a:t>Hjælp til </a:t>
            </a:r>
            <a:r>
              <a:rPr lang="da-DK" sz="2000" b="1">
                <a:latin typeface="Fighter "/>
              </a:rPr>
              <a:t>tandproblemer</a:t>
            </a:r>
            <a:r>
              <a:rPr lang="da-DK" sz="2000">
                <a:latin typeface="Fighter "/>
              </a:rPr>
              <a:t> efter kræftbehandling</a:t>
            </a:r>
          </a:p>
          <a:p>
            <a:pPr marL="457200" indent="-457200" algn="l">
              <a:buFont typeface="Arial" panose="020B0604020202020204" pitchFamily="34" charset="0"/>
              <a:buChar char="•"/>
            </a:pPr>
            <a:endParaRPr lang="da-DK" sz="2000" dirty="0">
              <a:latin typeface="Fighter "/>
            </a:endParaRPr>
          </a:p>
          <a:p>
            <a:pPr marL="457200" indent="-457200" algn="l">
              <a:buFont typeface="Arial" panose="020B0604020202020204" pitchFamily="34" charset="0"/>
              <a:buChar char="•"/>
            </a:pPr>
            <a:r>
              <a:rPr lang="da-DK" sz="2100" b="1">
                <a:latin typeface="Fighter"/>
              </a:rPr>
              <a:t>Videreudvikling af kræftpakkerne</a:t>
            </a:r>
            <a:r>
              <a:rPr lang="da-DK" sz="2100">
                <a:latin typeface="Fighter"/>
              </a:rPr>
              <a:t> så de i endnu højere grad tager højde for patienternes individuelle behov og ønsker</a:t>
            </a:r>
            <a:endParaRPr lang="da-DK" sz="2000" dirty="0">
              <a:latin typeface="Fighter "/>
            </a:endParaRPr>
          </a:p>
        </p:txBody>
      </p:sp>
      <p:pic>
        <p:nvPicPr>
          <p:cNvPr id="10" name="Picture 8" descr="Screenshot 2026-02-03 123608.png">
            <a:extLst>
              <a:ext uri="{FF2B5EF4-FFF2-40B4-BE49-F238E27FC236}">
                <a16:creationId xmlns:a16="http://schemas.microsoft.com/office/drawing/2014/main" id="{BC9923CB-0BB8-96D2-D54A-C20E6E41B854}"/>
              </a:ext>
            </a:extLst>
          </p:cNvPr>
          <p:cNvPicPr>
            <a:picLocks noChangeAspect="1"/>
          </p:cNvPicPr>
          <p:nvPr/>
        </p:nvPicPr>
        <p:blipFill>
          <a:blip r:embed="rId3"/>
          <a:stretch>
            <a:fillRect/>
          </a:stretch>
        </p:blipFill>
        <p:spPr>
          <a:xfrm rot="296521">
            <a:off x="7602641" y="1756397"/>
            <a:ext cx="3058653" cy="4218521"/>
          </a:xfrm>
          <a:prstGeom prst="rect">
            <a:avLst/>
          </a:prstGeom>
          <a:effectLst>
            <a:outerShdw blurRad="50800" dist="38100" dir="18900000" algn="bl" rotWithShape="0">
              <a:prstClr val="black">
                <a:alpha val="40000"/>
              </a:prstClr>
            </a:outerShdw>
          </a:effectLst>
        </p:spPr>
      </p:pic>
      <p:sp>
        <p:nvSpPr>
          <p:cNvPr id="4" name="Tekstfelt 1">
            <a:extLst>
              <a:ext uri="{FF2B5EF4-FFF2-40B4-BE49-F238E27FC236}">
                <a16:creationId xmlns:a16="http://schemas.microsoft.com/office/drawing/2014/main" id="{3FBDFB29-60E5-8462-76C0-155330C3A97D}"/>
              </a:ext>
            </a:extLst>
          </p:cNvPr>
          <p:cNvSpPr txBox="1"/>
          <p:nvPr/>
        </p:nvSpPr>
        <p:spPr>
          <a:xfrm>
            <a:off x="89813" y="6312471"/>
            <a:ext cx="7057730" cy="430887"/>
          </a:xfrm>
          <a:prstGeom prst="rect">
            <a:avLst/>
          </a:prstGeom>
          <a:noFill/>
        </p:spPr>
        <p:txBody>
          <a:bodyPr wrap="square" lIns="91440" tIns="45720" rIns="91440" bIns="45720" rtlCol="0" anchor="t">
            <a:spAutoFit/>
          </a:bodyPr>
          <a:lstStyle/>
          <a:p>
            <a:r>
              <a:rPr lang="da-DK" sz="1100" i="1">
                <a:solidFill>
                  <a:schemeClr val="tx2"/>
                </a:solidFill>
              </a:rPr>
              <a:t>Indenrigs- og Sundhedsministeriet, Et bedre liv med og efter kræft - Kræftplan V, maj 2025 og Udmøntningsaftale om Kræftplan V (2026 og frem), 2025</a:t>
            </a:r>
          </a:p>
        </p:txBody>
      </p:sp>
    </p:spTree>
    <p:extLst>
      <p:ext uri="{BB962C8B-B14F-4D97-AF65-F5344CB8AC3E}">
        <p14:creationId xmlns:p14="http://schemas.microsoft.com/office/powerpoint/2010/main" val="23046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8AB53-152E-CA65-0B9B-6D5233B231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086C8E-4D31-160A-53F0-BAF5318BD490}"/>
              </a:ext>
            </a:extLst>
          </p:cNvPr>
          <p:cNvSpPr>
            <a:spLocks noGrp="1"/>
          </p:cNvSpPr>
          <p:nvPr>
            <p:ph type="title"/>
          </p:nvPr>
        </p:nvSpPr>
        <p:spPr>
          <a:xfrm>
            <a:off x="340023" y="324820"/>
            <a:ext cx="11372552" cy="605912"/>
          </a:xfrm>
        </p:spPr>
        <p:txBody>
          <a:bodyPr/>
          <a:lstStyle/>
          <a:p>
            <a:pPr algn="ctr"/>
            <a:r>
              <a:rPr lang="da-DK" sz="3200">
                <a:solidFill>
                  <a:srgbClr val="FF0000"/>
                </a:solidFill>
              </a:rPr>
              <a:t>Kliniske retningslinjer for 5 tværgående kræftsenfølger</a:t>
            </a:r>
          </a:p>
        </p:txBody>
      </p:sp>
      <p:pic>
        <p:nvPicPr>
          <p:cNvPr id="2050" name="Picture 2">
            <a:extLst>
              <a:ext uri="{FF2B5EF4-FFF2-40B4-BE49-F238E27FC236}">
                <a16:creationId xmlns:a16="http://schemas.microsoft.com/office/drawing/2014/main" id="{8806AB49-33D3-579D-7266-3A8D9DA0CBAE}"/>
              </a:ext>
            </a:extLst>
          </p:cNvPr>
          <p:cNvPicPr>
            <a:picLocks noChangeAspect="1" noChangeArrowheads="1"/>
          </p:cNvPicPr>
          <p:nvPr/>
        </p:nvPicPr>
        <p:blipFill>
          <a:blip r:embed="rId3"/>
          <a:srcRect/>
          <a:stretch/>
        </p:blipFill>
        <p:spPr bwMode="auto">
          <a:xfrm rot="21374537">
            <a:off x="505983" y="1427586"/>
            <a:ext cx="4597475" cy="5215376"/>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2FEBDD9A-0018-1E0D-CA1C-7DCC9BCFA5E1}"/>
              </a:ext>
            </a:extLst>
          </p:cNvPr>
          <p:cNvSpPr txBox="1"/>
          <p:nvPr/>
        </p:nvSpPr>
        <p:spPr>
          <a:xfrm>
            <a:off x="5804518" y="1502416"/>
            <a:ext cx="5773306" cy="4801314"/>
          </a:xfrm>
          <a:prstGeom prst="rect">
            <a:avLst/>
          </a:prstGeom>
          <a:noFill/>
        </p:spPr>
        <p:txBody>
          <a:bodyPr wrap="square" lIns="91440" tIns="45720" rIns="91440" bIns="45720" rtlCol="0" anchor="t">
            <a:spAutoFit/>
          </a:bodyPr>
          <a:lstStyle/>
          <a:p>
            <a:pPr marL="285750" indent="-285750">
              <a:buClr>
                <a:srgbClr val="F0001D"/>
              </a:buClr>
              <a:buFont typeface="Arial" panose="020B0604020202020204" pitchFamily="34" charset="0"/>
              <a:buChar char="•"/>
              <a:defRPr/>
            </a:pPr>
            <a:r>
              <a:rPr lang="da-DK">
                <a:solidFill>
                  <a:srgbClr val="3B3B3B"/>
                </a:solidFill>
              </a:rPr>
              <a:t>De 5 hyppigste senfølger på tværs af kræftsygdomme</a:t>
            </a:r>
          </a:p>
          <a:p>
            <a:pPr marL="285750" indent="-285750">
              <a:buClr>
                <a:srgbClr val="F0001D"/>
              </a:buClr>
              <a:buFont typeface="Arial" panose="020B0604020202020204" pitchFamily="34" charset="0"/>
              <a:buChar char="•"/>
              <a:defRPr/>
            </a:pPr>
            <a:endParaRPr lang="da-DK">
              <a:solidFill>
                <a:srgbClr val="3B3B3B"/>
              </a:solidFill>
            </a:endParaRPr>
          </a:p>
          <a:p>
            <a:pPr marL="285750" indent="-285750">
              <a:buClr>
                <a:srgbClr val="F0001D"/>
              </a:buClr>
              <a:buFont typeface="Arial" panose="020B0604020202020204" pitchFamily="34" charset="0"/>
              <a:buChar char="•"/>
              <a:defRPr/>
            </a:pPr>
            <a:r>
              <a:rPr lang="da-DK">
                <a:solidFill>
                  <a:srgbClr val="20403E"/>
                </a:solidFill>
              </a:rPr>
              <a:t>Fælles for de 5 senfølger er, at de kan påvirke livskvalitet, dagligdag og evnen til at passe et arbejde</a:t>
            </a:r>
          </a:p>
          <a:p>
            <a:pPr marL="285750" indent="-285750">
              <a:buClr>
                <a:srgbClr val="F0001D"/>
              </a:buClr>
              <a:buFont typeface="Arial" panose="020B0604020202020204" pitchFamily="34" charset="0"/>
              <a:buChar char="•"/>
              <a:defRPr/>
            </a:pPr>
            <a:endParaRPr lang="da-DK">
              <a:solidFill>
                <a:srgbClr val="3B3B3B"/>
              </a:solidFill>
            </a:endParaRPr>
          </a:p>
          <a:p>
            <a:pPr marL="285750" indent="-285750">
              <a:buClr>
                <a:srgbClr val="F0001D"/>
              </a:buClr>
              <a:buFont typeface="Arial" panose="020B0604020202020204" pitchFamily="34" charset="0"/>
              <a:buChar char="•"/>
              <a:defRPr/>
            </a:pPr>
            <a:r>
              <a:rPr lang="da-DK">
                <a:solidFill>
                  <a:srgbClr val="3B3B3B"/>
                </a:solidFill>
              </a:rPr>
              <a:t>Flere af de 5 senfølger optræder ofte samtidig og kan udløse, forstærke og vedligeholde hinanden</a:t>
            </a:r>
          </a:p>
          <a:p>
            <a:pPr marL="742950" lvl="1" indent="-285750">
              <a:buClr>
                <a:srgbClr val="F0001D"/>
              </a:buClr>
              <a:buFont typeface="Arial" panose="020B0604020202020204" pitchFamily="34" charset="0"/>
              <a:buChar char="•"/>
              <a:defRPr/>
            </a:pPr>
            <a:r>
              <a:rPr lang="da-DK">
                <a:solidFill>
                  <a:srgbClr val="3B3B3B"/>
                </a:solidFill>
              </a:rPr>
              <a:t>Eksempler </a:t>
            </a:r>
          </a:p>
          <a:p>
            <a:pPr marL="1200150" lvl="2" indent="-285750">
              <a:buClr>
                <a:srgbClr val="F0001D"/>
              </a:buClr>
              <a:buFont typeface="Arial" panose="020B0604020202020204" pitchFamily="34" charset="0"/>
              <a:buChar char="•"/>
              <a:defRPr/>
            </a:pPr>
            <a:r>
              <a:rPr lang="da-DK">
                <a:solidFill>
                  <a:srgbClr val="3B3B3B"/>
                </a:solidFill>
              </a:rPr>
              <a:t>Smerter kan forstyrre søvnen</a:t>
            </a:r>
          </a:p>
          <a:p>
            <a:pPr marL="1200150" lvl="2" indent="-285750">
              <a:buClr>
                <a:srgbClr val="F0001D"/>
              </a:buClr>
              <a:buFont typeface="Arial" panose="020B0604020202020204" pitchFamily="34" charset="0"/>
              <a:buChar char="•"/>
              <a:defRPr/>
            </a:pPr>
            <a:r>
              <a:rPr lang="da-DK">
                <a:solidFill>
                  <a:srgbClr val="3B3B3B"/>
                </a:solidFill>
              </a:rPr>
              <a:t>Søvnmangel påvirker hukommelse og koncentration</a:t>
            </a:r>
          </a:p>
          <a:p>
            <a:pPr marL="1200150" lvl="2" indent="-285750">
              <a:buClr>
                <a:srgbClr val="F0001D"/>
              </a:buClr>
              <a:buFont typeface="Arial" panose="020B0604020202020204" pitchFamily="34" charset="0"/>
              <a:buChar char="•"/>
              <a:defRPr/>
            </a:pPr>
            <a:r>
              <a:rPr lang="da-DK">
                <a:solidFill>
                  <a:srgbClr val="3B3B3B"/>
                </a:solidFill>
              </a:rPr>
              <a:t>Træthed kan forstærke angst, depression og frygt for tilbagefald</a:t>
            </a:r>
          </a:p>
          <a:p>
            <a:pPr lvl="1" algn="just">
              <a:buClr>
                <a:srgbClr val="F0001D"/>
              </a:buClr>
              <a:defRPr/>
            </a:pPr>
            <a:endParaRPr lang="da-DK">
              <a:solidFill>
                <a:srgbClr val="3B3B3B"/>
              </a:solidFill>
              <a:latin typeface="Fighter-Regular"/>
            </a:endParaRPr>
          </a:p>
        </p:txBody>
      </p:sp>
      <p:sp>
        <p:nvSpPr>
          <p:cNvPr id="4" name="Tekstfelt 3">
            <a:extLst>
              <a:ext uri="{FF2B5EF4-FFF2-40B4-BE49-F238E27FC236}">
                <a16:creationId xmlns:a16="http://schemas.microsoft.com/office/drawing/2014/main" id="{5788E667-DAE6-4B86-54FE-A6D0864C2DF0}"/>
              </a:ext>
            </a:extLst>
          </p:cNvPr>
          <p:cNvSpPr txBox="1"/>
          <p:nvPr/>
        </p:nvSpPr>
        <p:spPr>
          <a:xfrm>
            <a:off x="5711556" y="6339215"/>
            <a:ext cx="5327724" cy="261610"/>
          </a:xfrm>
          <a:prstGeom prst="rect">
            <a:avLst/>
          </a:prstGeom>
          <a:noFill/>
        </p:spPr>
        <p:txBody>
          <a:bodyPr wrap="square" lIns="91440" tIns="45720" rIns="91440" bIns="45720" anchor="t">
            <a:spAutoFit/>
          </a:bodyPr>
          <a:lstStyle/>
          <a:p>
            <a:r>
              <a:rPr lang="da-DK" sz="1100" i="1">
                <a:solidFill>
                  <a:srgbClr val="000000"/>
                </a:solidFill>
              </a:rPr>
              <a:t>Danske Multidisciplinære Cancer Grupper, Kliniske retningslinjer,  aug. 2025</a:t>
            </a:r>
            <a:endParaRPr lang="da-DK" sz="1100" b="0" i="1" kern="1200">
              <a:solidFill>
                <a:srgbClr val="000000"/>
              </a:solidFill>
              <a:effectLst/>
              <a:latin typeface="+mn-lt"/>
              <a:ea typeface="+mn-ea"/>
              <a:cs typeface="+mn-cs"/>
            </a:endParaRPr>
          </a:p>
        </p:txBody>
      </p:sp>
    </p:spTree>
    <p:extLst>
      <p:ext uri="{BB962C8B-B14F-4D97-AF65-F5344CB8AC3E}">
        <p14:creationId xmlns:p14="http://schemas.microsoft.com/office/powerpoint/2010/main" val="79162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4010-811A-88E0-3235-7FE70BE8A831}"/>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6C33C6B-3619-264F-EAF7-F2E2E0896DD2}"/>
              </a:ext>
            </a:extLst>
          </p:cNvPr>
          <p:cNvSpPr>
            <a:spLocks noGrp="1"/>
          </p:cNvSpPr>
          <p:nvPr>
            <p:ph idx="1"/>
          </p:nvPr>
        </p:nvSpPr>
        <p:spPr>
          <a:xfrm>
            <a:off x="547254" y="1148228"/>
            <a:ext cx="10515600" cy="4351338"/>
          </a:xfrm>
        </p:spPr>
        <p:txBody>
          <a:bodyPr/>
          <a:lstStyle/>
          <a:p>
            <a:endParaRPr lang="da-DK"/>
          </a:p>
          <a:p>
            <a:pPr marL="0" indent="0">
              <a:buNone/>
            </a:pPr>
            <a:endParaRPr lang="da-DK"/>
          </a:p>
        </p:txBody>
      </p:sp>
      <p:sp>
        <p:nvSpPr>
          <p:cNvPr id="10" name="Titel 5">
            <a:extLst>
              <a:ext uri="{FF2B5EF4-FFF2-40B4-BE49-F238E27FC236}">
                <a16:creationId xmlns:a16="http://schemas.microsoft.com/office/drawing/2014/main" id="{5FD684EB-B8FE-1053-2BE2-FDF2676837F2}"/>
              </a:ext>
            </a:extLst>
          </p:cNvPr>
          <p:cNvSpPr txBox="1">
            <a:spLocks/>
          </p:cNvSpPr>
          <p:nvPr/>
        </p:nvSpPr>
        <p:spPr>
          <a:xfrm>
            <a:off x="479425" y="441325"/>
            <a:ext cx="11233150" cy="511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3400">
                <a:solidFill>
                  <a:srgbClr val="FF0000"/>
                </a:solidFill>
                <a:latin typeface="Fighter Overskrift"/>
              </a:rPr>
              <a:t>Senfølger håndteres efter en </a:t>
            </a:r>
            <a:r>
              <a:rPr lang="da-DK" sz="3400" err="1">
                <a:solidFill>
                  <a:srgbClr val="FF0000"/>
                </a:solidFill>
                <a:latin typeface="Fighter Overskrift"/>
              </a:rPr>
              <a:t>stepped</a:t>
            </a:r>
            <a:r>
              <a:rPr lang="da-DK" sz="3400">
                <a:solidFill>
                  <a:srgbClr val="FF0000"/>
                </a:solidFill>
                <a:latin typeface="Fighter Overskrift"/>
              </a:rPr>
              <a:t> care-model</a:t>
            </a:r>
            <a:endParaRPr kumimoji="0" lang="da-DK" sz="3400" i="0" u="none" strike="noStrike" kern="1200" cap="none" spc="0" normalizeH="0" baseline="0" noProof="0">
              <a:ln>
                <a:noFill/>
              </a:ln>
              <a:solidFill>
                <a:srgbClr val="FF0000"/>
              </a:solidFill>
              <a:effectLst/>
              <a:uLnTx/>
              <a:uFillTx/>
              <a:latin typeface="Fighter Overskrift"/>
            </a:endParaRPr>
          </a:p>
        </p:txBody>
      </p:sp>
      <p:pic>
        <p:nvPicPr>
          <p:cNvPr id="14" name="Billede 13">
            <a:extLst>
              <a:ext uri="{FF2B5EF4-FFF2-40B4-BE49-F238E27FC236}">
                <a16:creationId xmlns:a16="http://schemas.microsoft.com/office/drawing/2014/main" id="{F28466FD-BE11-CF63-633A-9262430F6A39}"/>
              </a:ext>
            </a:extLst>
          </p:cNvPr>
          <p:cNvPicPr>
            <a:picLocks noChangeAspect="1"/>
          </p:cNvPicPr>
          <p:nvPr/>
        </p:nvPicPr>
        <p:blipFill>
          <a:blip r:embed="rId3"/>
          <a:stretch>
            <a:fillRect/>
          </a:stretch>
        </p:blipFill>
        <p:spPr>
          <a:xfrm>
            <a:off x="11192000" y="6172286"/>
            <a:ext cx="1000000" cy="685714"/>
          </a:xfrm>
          <a:prstGeom prst="rect">
            <a:avLst/>
          </a:prstGeom>
        </p:spPr>
      </p:pic>
      <p:sp>
        <p:nvSpPr>
          <p:cNvPr id="5" name="Tekstfelt 4">
            <a:extLst>
              <a:ext uri="{FF2B5EF4-FFF2-40B4-BE49-F238E27FC236}">
                <a16:creationId xmlns:a16="http://schemas.microsoft.com/office/drawing/2014/main" id="{598E37A7-B98B-EC90-0EC5-959DCC34A7D8}"/>
              </a:ext>
            </a:extLst>
          </p:cNvPr>
          <p:cNvSpPr txBox="1"/>
          <p:nvPr/>
        </p:nvSpPr>
        <p:spPr>
          <a:xfrm>
            <a:off x="6994414" y="1859282"/>
            <a:ext cx="4910667" cy="3785652"/>
          </a:xfrm>
          <a:prstGeom prst="rect">
            <a:avLst/>
          </a:prstGeom>
          <a:noFill/>
        </p:spPr>
        <p:txBody>
          <a:bodyPr wrap="square" lIns="91440" tIns="45720" rIns="91440" bIns="45720" rtlCol="0" anchor="t">
            <a:spAutoFit/>
          </a:bodyPr>
          <a:lstStyle/>
          <a:p>
            <a:endParaRPr lang="da-DK" sz="1600" b="1" dirty="0">
              <a:solidFill>
                <a:schemeClr val="tx2"/>
              </a:solidFill>
            </a:endParaRPr>
          </a:p>
          <a:p>
            <a:pPr marL="285750" indent="-285750">
              <a:buClr>
                <a:srgbClr val="FF0000"/>
              </a:buClr>
              <a:buFont typeface="Arial"/>
              <a:buChar char="•"/>
            </a:pPr>
            <a:r>
              <a:rPr lang="da-DK" sz="1600" dirty="0">
                <a:solidFill>
                  <a:schemeClr val="tx2"/>
                </a:solidFill>
              </a:rPr>
              <a:t>De fleste borgere håndteres af </a:t>
            </a:r>
          </a:p>
          <a:p>
            <a:pPr marL="742950" lvl="1" indent="-285750">
              <a:buClr>
                <a:srgbClr val="FF0000"/>
              </a:buClr>
              <a:buFont typeface="Arial" panose="020B0604020202020204" pitchFamily="34" charset="0"/>
              <a:buChar char="•"/>
            </a:pPr>
            <a:r>
              <a:rPr lang="da-DK" sz="1600" dirty="0">
                <a:solidFill>
                  <a:schemeClr val="tx2"/>
                </a:solidFill>
              </a:rPr>
              <a:t>egen læge </a:t>
            </a:r>
          </a:p>
          <a:p>
            <a:pPr marL="742950" lvl="1" indent="-285750">
              <a:buClr>
                <a:srgbClr val="FF0000"/>
              </a:buClr>
              <a:buFont typeface="Arial" panose="020B0604020202020204" pitchFamily="34" charset="0"/>
              <a:buChar char="•"/>
            </a:pPr>
            <a:r>
              <a:rPr lang="da-DK" sz="1600" dirty="0">
                <a:solidFill>
                  <a:schemeClr val="tx2"/>
                </a:solidFill>
              </a:rPr>
              <a:t>patientrettede forebyggelsestilbud</a:t>
            </a:r>
          </a:p>
          <a:p>
            <a:pPr marL="285750" indent="-285750">
              <a:buClr>
                <a:srgbClr val="FF0000"/>
              </a:buClr>
              <a:buFont typeface="Arial" panose="020B0604020202020204" pitchFamily="34" charset="0"/>
              <a:buChar char="•"/>
            </a:pPr>
            <a:endParaRPr lang="da-DK" sz="1600" dirty="0">
              <a:solidFill>
                <a:schemeClr val="tx2"/>
              </a:solidFill>
            </a:endParaRPr>
          </a:p>
          <a:p>
            <a:pPr marL="285750" indent="-285750">
              <a:buClr>
                <a:srgbClr val="FF0000"/>
              </a:buClr>
              <a:buFont typeface="Arial" panose="020B0604020202020204" pitchFamily="34" charset="0"/>
              <a:buChar char="•"/>
            </a:pPr>
            <a:r>
              <a:rPr lang="da-DK" sz="1600" dirty="0">
                <a:solidFill>
                  <a:schemeClr val="tx2"/>
                </a:solidFill>
              </a:rPr>
              <a:t>Borgere med et komplekst senfølgebillede kan henvises til de regionale senfølgeklinikker.</a:t>
            </a:r>
          </a:p>
          <a:p>
            <a:pPr marL="742950" lvl="1" indent="-285750">
              <a:buClr>
                <a:srgbClr val="FF0000"/>
              </a:buClr>
              <a:buFont typeface="Arial" panose="020B0604020202020204" pitchFamily="34" charset="0"/>
              <a:buChar char="•"/>
            </a:pPr>
            <a:r>
              <a:rPr lang="da-DK" sz="1600" dirty="0">
                <a:solidFill>
                  <a:schemeClr val="tx2"/>
                </a:solidFill>
              </a:rPr>
              <a:t>Komplekse senfølger er for eksempel hvis en borger har flere forskellige senfølger, som gensidigt forstærker hinanden</a:t>
            </a:r>
          </a:p>
          <a:p>
            <a:pPr marL="285750" indent="-285750">
              <a:buClr>
                <a:srgbClr val="FF0000"/>
              </a:buClr>
              <a:buFont typeface="Arial" panose="020B0604020202020204" pitchFamily="34" charset="0"/>
              <a:buChar char="•"/>
            </a:pPr>
            <a:endParaRPr lang="da-DK" sz="1600" dirty="0">
              <a:solidFill>
                <a:schemeClr val="tx2"/>
              </a:solidFill>
            </a:endParaRPr>
          </a:p>
          <a:p>
            <a:pPr marL="285750" indent="-285750">
              <a:buClr>
                <a:srgbClr val="FF0000"/>
              </a:buClr>
              <a:buFont typeface="Arial" panose="020B0604020202020204" pitchFamily="34" charset="0"/>
              <a:buChar char="•"/>
            </a:pPr>
            <a:r>
              <a:rPr lang="da-DK" sz="1600" dirty="0">
                <a:solidFill>
                  <a:schemeClr val="tx2"/>
                </a:solidFill>
              </a:rPr>
              <a:t>Borgere med svære organ- eller behandlingsspecifikke senfølger, kan henvises til fagspecifikke hospitalsafdelinger</a:t>
            </a:r>
            <a:endParaRPr lang="da-DK" dirty="0">
              <a:solidFill>
                <a:schemeClr val="tx2"/>
              </a:solidFill>
              <a:latin typeface="Fighter Overskrift" panose="00000600000000000000" pitchFamily="50" charset="0"/>
            </a:endParaRPr>
          </a:p>
        </p:txBody>
      </p:sp>
      <p:pic>
        <p:nvPicPr>
          <p:cNvPr id="2" name="Picture 1">
            <a:extLst>
              <a:ext uri="{FF2B5EF4-FFF2-40B4-BE49-F238E27FC236}">
                <a16:creationId xmlns:a16="http://schemas.microsoft.com/office/drawing/2014/main" id="{5D411B23-C263-4DFC-9851-ACC830519315}"/>
              </a:ext>
            </a:extLst>
          </p:cNvPr>
          <p:cNvPicPr>
            <a:picLocks noChangeAspect="1"/>
          </p:cNvPicPr>
          <p:nvPr/>
        </p:nvPicPr>
        <p:blipFill>
          <a:blip r:embed="rId4"/>
          <a:stretch>
            <a:fillRect/>
          </a:stretch>
        </p:blipFill>
        <p:spPr>
          <a:xfrm>
            <a:off x="-139255" y="789272"/>
            <a:ext cx="7387078" cy="5772241"/>
          </a:xfrm>
          <a:prstGeom prst="rect">
            <a:avLst/>
          </a:prstGeom>
        </p:spPr>
      </p:pic>
      <p:sp>
        <p:nvSpPr>
          <p:cNvPr id="4" name="TextBox 3">
            <a:extLst>
              <a:ext uri="{FF2B5EF4-FFF2-40B4-BE49-F238E27FC236}">
                <a16:creationId xmlns:a16="http://schemas.microsoft.com/office/drawing/2014/main" id="{75E196A3-F55E-B288-5FD8-CCB5B7389019}"/>
              </a:ext>
            </a:extLst>
          </p:cNvPr>
          <p:cNvSpPr txBox="1"/>
          <p:nvPr/>
        </p:nvSpPr>
        <p:spPr>
          <a:xfrm>
            <a:off x="546340" y="6307763"/>
            <a:ext cx="6318738" cy="5386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100" i="1" baseline="0">
                <a:solidFill>
                  <a:srgbClr val="20403E"/>
                </a:solidFill>
                <a:latin typeface="Fighter-Regular"/>
              </a:rPr>
              <a:t>Kræftens Bekæmpelses </a:t>
            </a:r>
            <a:r>
              <a:rPr lang="da-DK" sz="1100" i="1">
                <a:solidFill>
                  <a:srgbClr val="20403E"/>
                </a:solidFill>
                <a:latin typeface="Fighter-Regular"/>
              </a:rPr>
              <a:t>Holdningspapir om Senfølger efter kræft 2023</a:t>
            </a:r>
            <a:endParaRPr lang="en-US" sz="1100">
              <a:solidFill>
                <a:srgbClr val="20403E"/>
              </a:solidFill>
            </a:endParaRPr>
          </a:p>
          <a:p>
            <a:pPr algn="ctr"/>
            <a:endParaRPr lang="en-US">
              <a:solidFill>
                <a:srgbClr val="20403E"/>
              </a:solidFill>
            </a:endParaRPr>
          </a:p>
        </p:txBody>
      </p:sp>
    </p:spTree>
    <p:extLst>
      <p:ext uri="{BB962C8B-B14F-4D97-AF65-F5344CB8AC3E}">
        <p14:creationId xmlns:p14="http://schemas.microsoft.com/office/powerpoint/2010/main" val="148621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pe 56"/>
          <p:cNvGrpSpPr/>
          <p:nvPr/>
        </p:nvGrpSpPr>
        <p:grpSpPr>
          <a:xfrm>
            <a:off x="4139445" y="1089870"/>
            <a:ext cx="7766322" cy="5672222"/>
            <a:chOff x="27627" y="753264"/>
            <a:chExt cx="7766322" cy="5672222"/>
          </a:xfrm>
        </p:grpSpPr>
        <p:pic>
          <p:nvPicPr>
            <p:cNvPr id="11" name="Billede 1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19265" y="753264"/>
              <a:ext cx="4794800" cy="5672222"/>
            </a:xfrm>
            <a:prstGeom prst="rect">
              <a:avLst/>
            </a:prstGeom>
          </p:spPr>
        </p:pic>
        <p:sp>
          <p:nvSpPr>
            <p:cNvPr id="30" name="Rektangel 29"/>
            <p:cNvSpPr/>
            <p:nvPr/>
          </p:nvSpPr>
          <p:spPr>
            <a:xfrm>
              <a:off x="27627" y="2987936"/>
              <a:ext cx="1396998" cy="759716"/>
            </a:xfrm>
            <a:prstGeom prst="rect">
              <a:avLst/>
            </a:prstGeom>
            <a:solidFill>
              <a:srgbClr val="94D6D5"/>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Ligebenet trekant 30"/>
            <p:cNvSpPr/>
            <p:nvPr/>
          </p:nvSpPr>
          <p:spPr>
            <a:xfrm>
              <a:off x="40473" y="2729103"/>
              <a:ext cx="1396800" cy="251143"/>
            </a:xfrm>
            <a:prstGeom prst="triangle">
              <a:avLst/>
            </a:prstGeom>
            <a:solidFill>
              <a:srgbClr val="94D5D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Plus 31"/>
            <p:cNvSpPr/>
            <p:nvPr/>
          </p:nvSpPr>
          <p:spPr>
            <a:xfrm>
              <a:off x="7569770" y="2689856"/>
              <a:ext cx="224179" cy="2019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felt 32"/>
            <p:cNvSpPr txBox="1"/>
            <p:nvPr/>
          </p:nvSpPr>
          <p:spPr>
            <a:xfrm>
              <a:off x="66845" y="2972557"/>
              <a:ext cx="112470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Fighter" panose="00000500000000000000" pitchFamily="50" charset="0"/>
                  <a:ea typeface="+mn-ea"/>
                  <a:cs typeface="+mn-cs"/>
                </a:rPr>
                <a:t>Region Midtjylland </a:t>
              </a:r>
            </a:p>
          </p:txBody>
        </p:sp>
        <p:sp>
          <p:nvSpPr>
            <p:cNvPr id="34" name="Tekstfelt 33"/>
            <p:cNvSpPr txBox="1"/>
            <p:nvPr/>
          </p:nvSpPr>
          <p:spPr>
            <a:xfrm>
              <a:off x="65053" y="3090351"/>
              <a:ext cx="1396999" cy="6848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Nationalt forskningscenter:</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Kræft i bækkenorganerne, Aarhus Universitetshospital og Aalborg Universitetshospital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Nationalt forskningscenter: </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Brystkræft, Aarhus Universitetshospital</a:t>
              </a:r>
            </a:p>
          </p:txBody>
        </p:sp>
      </p:grpSp>
      <p:sp>
        <p:nvSpPr>
          <p:cNvPr id="75" name="Rektangel 74"/>
          <p:cNvSpPr/>
          <p:nvPr/>
        </p:nvSpPr>
        <p:spPr>
          <a:xfrm>
            <a:off x="10470154" y="3704400"/>
            <a:ext cx="1396999" cy="630942"/>
          </a:xfrm>
          <a:prstGeom prst="rect">
            <a:avLst/>
          </a:prstGeom>
          <a:solidFill>
            <a:srgbClr val="FCBA63"/>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felt 12"/>
          <p:cNvSpPr txBox="1"/>
          <p:nvPr/>
        </p:nvSpPr>
        <p:spPr>
          <a:xfrm>
            <a:off x="513385" y="1855112"/>
            <a:ext cx="37789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prstClr val="black"/>
                </a:solidFill>
                <a:effectLst/>
                <a:uLnTx/>
                <a:uFillTx/>
                <a:latin typeface="Fighter" panose="00000500000000000000" pitchFamily="50" charset="0"/>
                <a:ea typeface="+mn-ea"/>
                <a:cs typeface="+mn-cs"/>
              </a:rPr>
              <a:t> Forskningsfokuserede nationale centre</a:t>
            </a:r>
          </a:p>
        </p:txBody>
      </p:sp>
      <p:sp>
        <p:nvSpPr>
          <p:cNvPr id="14" name="Tekstfelt 13"/>
          <p:cNvSpPr txBox="1"/>
          <p:nvPr/>
        </p:nvSpPr>
        <p:spPr>
          <a:xfrm>
            <a:off x="541096" y="2207624"/>
            <a:ext cx="3474720"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prstClr val="black"/>
                </a:solidFill>
                <a:effectLst/>
                <a:uLnTx/>
                <a:uFillTx/>
                <a:latin typeface="Fighter"/>
                <a:ea typeface="+mn-ea"/>
                <a:cs typeface="+mn-cs"/>
              </a:rPr>
              <a:t>Organspecifikke senfølger</a:t>
            </a:r>
            <a:endParaRPr kumimoji="0" lang="da-DK" sz="1400" b="0" i="0" u="none" strike="noStrike" kern="1200" cap="none" spc="0" normalizeH="0" baseline="0" noProof="0">
              <a:ln>
                <a:noFill/>
              </a:ln>
              <a:solidFill>
                <a:prstClr val="black"/>
              </a:solidFill>
              <a:effectLst/>
              <a:uLnTx/>
              <a:uFillTx/>
              <a:latin typeface="Fighter" panose="00000500000000000000" pitchFamily="50" charset="0"/>
              <a:ea typeface="+mn-ea"/>
              <a:cs typeface="+mn-cs"/>
            </a:endParaRPr>
          </a:p>
        </p:txBody>
      </p:sp>
      <p:sp>
        <p:nvSpPr>
          <p:cNvPr id="15" name="Tekstfelt 14"/>
          <p:cNvSpPr txBox="1"/>
          <p:nvPr/>
        </p:nvSpPr>
        <p:spPr>
          <a:xfrm>
            <a:off x="541096" y="2560136"/>
            <a:ext cx="3474720"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prstClr val="black"/>
                </a:solidFill>
                <a:effectLst/>
                <a:uLnTx/>
                <a:uFillTx/>
                <a:latin typeface="Fighter"/>
                <a:ea typeface="+mn-ea"/>
                <a:cs typeface="+mn-cs"/>
              </a:rPr>
              <a:t>Generelle senfølger</a:t>
            </a:r>
            <a:endParaRPr kumimoji="0" lang="da-DK" sz="1400" b="0" i="0" u="none" strike="noStrike" kern="1200" cap="none" spc="0" normalizeH="0" baseline="0" noProof="0">
              <a:ln>
                <a:noFill/>
              </a:ln>
              <a:solidFill>
                <a:prstClr val="black"/>
              </a:solidFill>
              <a:effectLst/>
              <a:uLnTx/>
              <a:uFillTx/>
              <a:latin typeface="Fighter" panose="00000500000000000000" pitchFamily="50" charset="0"/>
              <a:ea typeface="+mn-ea"/>
              <a:cs typeface="+mn-cs"/>
            </a:endParaRPr>
          </a:p>
        </p:txBody>
      </p:sp>
      <p:sp>
        <p:nvSpPr>
          <p:cNvPr id="16" name="Rektangel 15"/>
          <p:cNvSpPr/>
          <p:nvPr/>
        </p:nvSpPr>
        <p:spPr>
          <a:xfrm>
            <a:off x="334908" y="1919353"/>
            <a:ext cx="179294" cy="179294"/>
          </a:xfrm>
          <a:prstGeom prst="rect">
            <a:avLst/>
          </a:prstGeom>
          <a:solidFill>
            <a:srgbClr val="94D5D7"/>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ktangel 16"/>
          <p:cNvSpPr/>
          <p:nvPr/>
        </p:nvSpPr>
        <p:spPr>
          <a:xfrm>
            <a:off x="334908" y="2271865"/>
            <a:ext cx="179294" cy="179294"/>
          </a:xfrm>
          <a:prstGeom prst="rect">
            <a:avLst/>
          </a:prstGeom>
          <a:solidFill>
            <a:srgbClr val="FCBA63"/>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ktangel 17"/>
          <p:cNvSpPr/>
          <p:nvPr/>
        </p:nvSpPr>
        <p:spPr>
          <a:xfrm>
            <a:off x="334908" y="2624377"/>
            <a:ext cx="179294" cy="179294"/>
          </a:xfrm>
          <a:prstGeom prst="rect">
            <a:avLst/>
          </a:prstGeom>
          <a:solidFill>
            <a:srgbClr val="8CC63E"/>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Billede 28"/>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7486086" y="2213264"/>
            <a:ext cx="375398" cy="294637"/>
          </a:xfrm>
          <a:prstGeom prst="rect">
            <a:avLst/>
          </a:prstGeom>
          <a:noFill/>
        </p:spPr>
      </p:pic>
      <p:grpSp>
        <p:nvGrpSpPr>
          <p:cNvPr id="56" name="Gruppe 55"/>
          <p:cNvGrpSpPr/>
          <p:nvPr/>
        </p:nvGrpSpPr>
        <p:grpSpPr>
          <a:xfrm>
            <a:off x="6772811" y="1733616"/>
            <a:ext cx="2938161" cy="854952"/>
            <a:chOff x="4859959" y="1343654"/>
            <a:chExt cx="2938161" cy="854952"/>
          </a:xfrm>
        </p:grpSpPr>
        <p:sp>
          <p:nvSpPr>
            <p:cNvPr id="35" name="Rektangel 34"/>
            <p:cNvSpPr/>
            <p:nvPr/>
          </p:nvSpPr>
          <p:spPr>
            <a:xfrm>
              <a:off x="6396152" y="1626392"/>
              <a:ext cx="1396998" cy="543582"/>
            </a:xfrm>
            <a:prstGeom prst="rect">
              <a:avLst/>
            </a:prstGeom>
            <a:solidFill>
              <a:srgbClr val="94D6D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Ligebenet trekant 35"/>
            <p:cNvSpPr/>
            <p:nvPr/>
          </p:nvSpPr>
          <p:spPr>
            <a:xfrm>
              <a:off x="6401122" y="1343654"/>
              <a:ext cx="1396998" cy="286996"/>
            </a:xfrm>
            <a:prstGeom prst="triangle">
              <a:avLst/>
            </a:prstGeom>
            <a:solidFill>
              <a:srgbClr val="94D5D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Plus 36"/>
            <p:cNvSpPr/>
            <p:nvPr/>
          </p:nvSpPr>
          <p:spPr>
            <a:xfrm>
              <a:off x="4859959" y="1586814"/>
              <a:ext cx="224179" cy="2019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kstfelt 37"/>
            <p:cNvSpPr txBox="1"/>
            <p:nvPr/>
          </p:nvSpPr>
          <p:spPr>
            <a:xfrm>
              <a:off x="6350815" y="1623275"/>
              <a:ext cx="112470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Fighter" panose="00000500000000000000" pitchFamily="50" charset="0"/>
                  <a:ea typeface="+mn-ea"/>
                  <a:cs typeface="+mn-cs"/>
                </a:rPr>
                <a:t>Region Nordjylland </a:t>
              </a:r>
            </a:p>
          </p:txBody>
        </p:sp>
        <p:sp>
          <p:nvSpPr>
            <p:cNvPr id="39" name="Tekstfelt 38"/>
            <p:cNvSpPr txBox="1"/>
            <p:nvPr/>
          </p:nvSpPr>
          <p:spPr>
            <a:xfrm>
              <a:off x="6345430" y="1767718"/>
              <a:ext cx="1392801" cy="430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Nationalt forskningscenter:</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Kræft i bækkenorganerne, Aarhus Universitetshospital og Aalborg Universitetshospital</a:t>
              </a:r>
            </a:p>
          </p:txBody>
        </p:sp>
      </p:grpSp>
      <p:sp>
        <p:nvSpPr>
          <p:cNvPr id="46" name="Rektangel 45"/>
          <p:cNvSpPr/>
          <p:nvPr/>
        </p:nvSpPr>
        <p:spPr>
          <a:xfrm>
            <a:off x="4213120" y="5256679"/>
            <a:ext cx="1439357" cy="958858"/>
          </a:xfrm>
          <a:prstGeom prst="rect">
            <a:avLst/>
          </a:prstGeom>
          <a:solidFill>
            <a:srgbClr val="8CC63E"/>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Ligebenet trekant 46"/>
          <p:cNvSpPr/>
          <p:nvPr/>
        </p:nvSpPr>
        <p:spPr>
          <a:xfrm>
            <a:off x="4206504" y="4974659"/>
            <a:ext cx="1439356" cy="277203"/>
          </a:xfrm>
          <a:prstGeom prst="triangle">
            <a:avLst/>
          </a:prstGeom>
          <a:solidFill>
            <a:srgbClr val="94D5D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Plus 47"/>
          <p:cNvSpPr/>
          <p:nvPr/>
        </p:nvSpPr>
        <p:spPr>
          <a:xfrm>
            <a:off x="4793138" y="5016617"/>
            <a:ext cx="224179" cy="2019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kstfelt 48"/>
          <p:cNvSpPr txBox="1"/>
          <p:nvPr/>
        </p:nvSpPr>
        <p:spPr>
          <a:xfrm>
            <a:off x="4184436" y="5255923"/>
            <a:ext cx="112470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Fighter" panose="00000500000000000000" pitchFamily="50" charset="0"/>
                <a:ea typeface="+mn-ea"/>
                <a:cs typeface="+mn-cs"/>
              </a:rPr>
              <a:t>Region Syddanmark</a:t>
            </a:r>
          </a:p>
        </p:txBody>
      </p:sp>
      <p:sp>
        <p:nvSpPr>
          <p:cNvPr id="50" name="Tekstfelt 49"/>
          <p:cNvSpPr txBox="1"/>
          <p:nvPr/>
        </p:nvSpPr>
        <p:spPr>
          <a:xfrm>
            <a:off x="4187946" y="5395034"/>
            <a:ext cx="1526424" cy="68480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Kræft generelt: </a:t>
            </a:r>
            <a:r>
              <a:rPr kumimoji="0" lang="da-DK" sz="550" b="0" i="0" u="none" strike="noStrike" kern="1200" cap="none" spc="0" normalizeH="0" baseline="0" noProof="0">
                <a:ln>
                  <a:noFill/>
                </a:ln>
                <a:solidFill>
                  <a:prstClr val="black"/>
                </a:solidFill>
                <a:effectLst/>
                <a:uLnTx/>
                <a:uFillTx/>
                <a:latin typeface="Fighter"/>
                <a:ea typeface="+mn-ea"/>
                <a:cs typeface="+mn-cs"/>
              </a:rPr>
              <a:t>Sygehus Lillebælt, Vejle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Kræft generelt: </a:t>
            </a:r>
            <a:r>
              <a:rPr kumimoji="0" lang="da-DK" sz="550" b="0" i="0" u="none" strike="noStrike" kern="1200" cap="none" spc="0" normalizeH="0" baseline="0" noProof="0">
                <a:ln>
                  <a:noFill/>
                </a:ln>
                <a:solidFill>
                  <a:prstClr val="black"/>
                </a:solidFill>
                <a:effectLst/>
                <a:uLnTx/>
                <a:uFillTx/>
                <a:latin typeface="Fighter"/>
                <a:ea typeface="+mn-ea"/>
                <a:cs typeface="+mn-cs"/>
              </a:rPr>
              <a:t>Odense Universitetshospital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Kræft generelt:</a:t>
            </a:r>
            <a:r>
              <a:rPr kumimoji="0" lang="da-DK" sz="550" b="0" i="0" u="none" strike="noStrike" kern="1200" cap="none" spc="0" normalizeH="0" baseline="0" noProof="0">
                <a:ln>
                  <a:noFill/>
                </a:ln>
                <a:solidFill>
                  <a:prstClr val="black"/>
                </a:solidFill>
                <a:effectLst/>
                <a:uLnTx/>
                <a:uFillTx/>
                <a:latin typeface="Fighter"/>
                <a:ea typeface="+mn-ea"/>
                <a:cs typeface="+mn-cs"/>
              </a:rPr>
              <a:t> Sydvestjysk Sygehus, Esbjerg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Kræft generelt: </a:t>
            </a:r>
            <a:r>
              <a:rPr kumimoji="0" lang="da-DK" sz="550" b="0" i="0" u="none" strike="noStrike" kern="1200" cap="none" spc="0" normalizeH="0" baseline="0" noProof="0">
                <a:ln>
                  <a:noFill/>
                </a:ln>
                <a:solidFill>
                  <a:prstClr val="black"/>
                </a:solidFill>
                <a:effectLst/>
                <a:uLnTx/>
                <a:uFillTx/>
                <a:latin typeface="Fighter"/>
                <a:ea typeface="+mn-ea"/>
                <a:cs typeface="+mn-cs"/>
              </a:rPr>
              <a:t>Sygehus Sønderjylland, Sønderborg </a:t>
            </a:r>
            <a:r>
              <a:rPr kumimoji="0" lang="da-DK" sz="550" b="1" i="0" u="none" strike="noStrike" kern="1200" cap="none" spc="0" normalizeH="0" baseline="0" noProof="0">
                <a:ln>
                  <a:noFill/>
                </a:ln>
                <a:solidFill>
                  <a:prstClr val="black"/>
                </a:solidFill>
                <a:effectLst/>
                <a:uLnTx/>
                <a:uFillTx/>
                <a:latin typeface="Fighter"/>
                <a:ea typeface="+mn-ea"/>
                <a:cs typeface="+mn-cs"/>
              </a:rPr>
              <a:t> </a:t>
            </a:r>
            <a:r>
              <a:rPr kumimoji="0" lang="da-DK" sz="550" b="0" i="0" u="none" strike="noStrike" kern="1200" cap="none" spc="0" normalizeH="0" baseline="0" noProof="0">
                <a:ln>
                  <a:noFill/>
                </a:ln>
                <a:solidFill>
                  <a:prstClr val="black"/>
                </a:solidFill>
                <a:effectLst/>
                <a:uLnTx/>
                <a:uFillTx/>
                <a:latin typeface="Fighte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Kompetencecenter for senfølger:</a:t>
            </a:r>
            <a:r>
              <a:rPr kumimoji="0" lang="da-DK" sz="550" b="0" i="0" u="none" strike="noStrike" kern="1200" cap="none" spc="0" normalizeH="0" baseline="0" noProof="0">
                <a:ln>
                  <a:noFill/>
                </a:ln>
                <a:solidFill>
                  <a:prstClr val="black"/>
                </a:solidFill>
                <a:effectLst/>
                <a:uLnTx/>
                <a:uFillTx/>
                <a:latin typeface="Fighter"/>
                <a:ea typeface="+mn-ea"/>
                <a:cs typeface="+mn-cs"/>
              </a:rPr>
              <a:t> Sygehus Lillebælt, Vejle </a:t>
            </a:r>
            <a:endPar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endParaRPr>
          </a:p>
        </p:txBody>
      </p:sp>
      <p:sp>
        <p:nvSpPr>
          <p:cNvPr id="51" name="Rektangel 50"/>
          <p:cNvSpPr/>
          <p:nvPr/>
        </p:nvSpPr>
        <p:spPr>
          <a:xfrm>
            <a:off x="10325397" y="5446244"/>
            <a:ext cx="1396998" cy="464652"/>
          </a:xfrm>
          <a:prstGeom prst="rect">
            <a:avLst/>
          </a:prstGeom>
          <a:solidFill>
            <a:srgbClr val="8CC63E"/>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Ligebenet trekant 51"/>
          <p:cNvSpPr/>
          <p:nvPr/>
        </p:nvSpPr>
        <p:spPr>
          <a:xfrm>
            <a:off x="10322840" y="5181640"/>
            <a:ext cx="1396800" cy="270853"/>
          </a:xfrm>
          <a:prstGeom prst="triangle">
            <a:avLst/>
          </a:prstGeom>
          <a:solidFill>
            <a:srgbClr val="94D5D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Plus 52"/>
          <p:cNvSpPr/>
          <p:nvPr/>
        </p:nvSpPr>
        <p:spPr>
          <a:xfrm>
            <a:off x="10909150" y="5240204"/>
            <a:ext cx="224179" cy="2019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kstfelt 53"/>
          <p:cNvSpPr txBox="1"/>
          <p:nvPr/>
        </p:nvSpPr>
        <p:spPr>
          <a:xfrm>
            <a:off x="10308079" y="5438726"/>
            <a:ext cx="112470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Fighter" panose="00000500000000000000" pitchFamily="50" charset="0"/>
                <a:ea typeface="+mn-ea"/>
                <a:cs typeface="+mn-cs"/>
              </a:rPr>
              <a:t>Region Sjælland </a:t>
            </a:r>
          </a:p>
        </p:txBody>
      </p:sp>
      <p:sp>
        <p:nvSpPr>
          <p:cNvPr id="55" name="Tekstfelt 54"/>
          <p:cNvSpPr txBox="1"/>
          <p:nvPr/>
        </p:nvSpPr>
        <p:spPr>
          <a:xfrm>
            <a:off x="10322641" y="5534263"/>
            <a:ext cx="1396999" cy="346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Kræft generelt:</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Sjællands Universitetshospital Roskilde</a:t>
            </a:r>
          </a:p>
        </p:txBody>
      </p:sp>
      <p:sp>
        <p:nvSpPr>
          <p:cNvPr id="73" name="Plus 72"/>
          <p:cNvSpPr/>
          <p:nvPr/>
        </p:nvSpPr>
        <p:spPr>
          <a:xfrm>
            <a:off x="4727372" y="3068958"/>
            <a:ext cx="224179" cy="2019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uppe 76"/>
          <p:cNvGrpSpPr/>
          <p:nvPr/>
        </p:nvGrpSpPr>
        <p:grpSpPr>
          <a:xfrm>
            <a:off x="10458821" y="3072928"/>
            <a:ext cx="1402346" cy="1269029"/>
            <a:chOff x="9881641" y="2346381"/>
            <a:chExt cx="1402346" cy="1269029"/>
          </a:xfrm>
        </p:grpSpPr>
        <p:sp>
          <p:nvSpPr>
            <p:cNvPr id="63" name="Rektangel 62"/>
            <p:cNvSpPr/>
            <p:nvPr/>
          </p:nvSpPr>
          <p:spPr>
            <a:xfrm>
              <a:off x="9886989" y="2608593"/>
              <a:ext cx="1396998" cy="380013"/>
            </a:xfrm>
            <a:prstGeom prst="rect">
              <a:avLst/>
            </a:prstGeom>
            <a:solidFill>
              <a:srgbClr val="94D6D5"/>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Ligebenet trekant 63"/>
            <p:cNvSpPr>
              <a:spLocks/>
            </p:cNvSpPr>
            <p:nvPr/>
          </p:nvSpPr>
          <p:spPr>
            <a:xfrm>
              <a:off x="9881860" y="2346381"/>
              <a:ext cx="1396800" cy="251143"/>
            </a:xfrm>
            <a:prstGeom prst="triangle">
              <a:avLst/>
            </a:prstGeom>
            <a:solidFill>
              <a:srgbClr val="94D5D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kstfelt 64"/>
            <p:cNvSpPr txBox="1">
              <a:spLocks/>
            </p:cNvSpPr>
            <p:nvPr/>
          </p:nvSpPr>
          <p:spPr>
            <a:xfrm>
              <a:off x="9881860" y="2596154"/>
              <a:ext cx="112470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Fighter" panose="00000500000000000000" pitchFamily="50" charset="0"/>
                  <a:ea typeface="+mn-ea"/>
                  <a:cs typeface="+mn-cs"/>
                </a:rPr>
                <a:t>Region Hovedstaden</a:t>
              </a:r>
            </a:p>
          </p:txBody>
        </p:sp>
        <p:sp>
          <p:nvSpPr>
            <p:cNvPr id="66" name="Tekstfelt 65"/>
            <p:cNvSpPr txBox="1">
              <a:spLocks/>
            </p:cNvSpPr>
            <p:nvPr/>
          </p:nvSpPr>
          <p:spPr>
            <a:xfrm>
              <a:off x="9881641" y="2733784"/>
              <a:ext cx="139699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Nationalt forskningscenter:</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Kræft generelt Rigshospitalet</a:t>
              </a:r>
            </a:p>
          </p:txBody>
        </p:sp>
        <p:sp>
          <p:nvSpPr>
            <p:cNvPr id="68" name="Plus 67"/>
            <p:cNvSpPr/>
            <p:nvPr/>
          </p:nvSpPr>
          <p:spPr>
            <a:xfrm>
              <a:off x="10470633" y="2390069"/>
              <a:ext cx="224179" cy="2019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kstfelt 73"/>
            <p:cNvSpPr txBox="1">
              <a:spLocks/>
            </p:cNvSpPr>
            <p:nvPr/>
          </p:nvSpPr>
          <p:spPr>
            <a:xfrm>
              <a:off x="9881840" y="2984468"/>
              <a:ext cx="1396800" cy="630942"/>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Mave-tarmkræft: </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Herlev Hospital</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Hovedhalskræft: </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Herlev Hospital</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Brystkræft: </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Herlev Hospital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Modermærkekræft behandlet med immunterapi: </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Herlev Hospital </a:t>
              </a:r>
            </a:p>
          </p:txBody>
        </p:sp>
      </p:grpSp>
      <p:pic>
        <p:nvPicPr>
          <p:cNvPr id="78" name="Billede 77"/>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9673699" y="4711221"/>
            <a:ext cx="402940" cy="349721"/>
          </a:xfrm>
          <a:prstGeom prst="rect">
            <a:avLst/>
          </a:prstGeom>
          <a:noFill/>
        </p:spPr>
      </p:pic>
      <p:pic>
        <p:nvPicPr>
          <p:cNvPr id="79" name="Billede 78"/>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10120578" y="4616656"/>
            <a:ext cx="402940" cy="349721"/>
          </a:xfrm>
          <a:prstGeom prst="rect">
            <a:avLst/>
          </a:prstGeom>
          <a:noFill/>
        </p:spPr>
      </p:pic>
      <p:pic>
        <p:nvPicPr>
          <p:cNvPr id="80" name="Billede 79"/>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10058210" y="4526794"/>
            <a:ext cx="402940" cy="349721"/>
          </a:xfrm>
          <a:prstGeom prst="rect">
            <a:avLst/>
          </a:prstGeom>
          <a:noFill/>
        </p:spPr>
      </p:pic>
      <p:pic>
        <p:nvPicPr>
          <p:cNvPr id="81" name="Billede 80"/>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7905777" y="5151745"/>
            <a:ext cx="402940" cy="349721"/>
          </a:xfrm>
          <a:prstGeom prst="rect">
            <a:avLst/>
          </a:prstGeom>
          <a:noFill/>
        </p:spPr>
      </p:pic>
      <p:pic>
        <p:nvPicPr>
          <p:cNvPr id="82" name="Billede 81"/>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6041478" y="4881880"/>
            <a:ext cx="402940" cy="349721"/>
          </a:xfrm>
          <a:prstGeom prst="rect">
            <a:avLst/>
          </a:prstGeom>
          <a:noFill/>
        </p:spPr>
      </p:pic>
      <p:pic>
        <p:nvPicPr>
          <p:cNvPr id="83" name="Billede 82"/>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7370159" y="5906005"/>
            <a:ext cx="402940" cy="349721"/>
          </a:xfrm>
          <a:prstGeom prst="rect">
            <a:avLst/>
          </a:prstGeom>
          <a:noFill/>
        </p:spPr>
      </p:pic>
      <p:pic>
        <p:nvPicPr>
          <p:cNvPr id="84" name="Billede 83"/>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7020007" y="4526300"/>
            <a:ext cx="402940" cy="349721"/>
          </a:xfrm>
          <a:prstGeom prst="rect">
            <a:avLst/>
          </a:prstGeom>
          <a:noFill/>
        </p:spPr>
      </p:pic>
      <p:pic>
        <p:nvPicPr>
          <p:cNvPr id="85" name="Billede 84"/>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7714802" y="3723368"/>
            <a:ext cx="402940" cy="349721"/>
          </a:xfrm>
          <a:prstGeom prst="rect">
            <a:avLst/>
          </a:prstGeom>
          <a:noFill/>
        </p:spPr>
      </p:pic>
      <p:sp>
        <p:nvSpPr>
          <p:cNvPr id="58" name="Tekstfelt 57"/>
          <p:cNvSpPr txBox="1"/>
          <p:nvPr/>
        </p:nvSpPr>
        <p:spPr>
          <a:xfrm>
            <a:off x="4137331" y="4089115"/>
            <a:ext cx="1396800" cy="346249"/>
          </a:xfrm>
          <a:prstGeom prst="rect">
            <a:avLst/>
          </a:prstGeom>
          <a:solidFill>
            <a:srgbClr val="FCBA63"/>
          </a:solidFill>
          <a:ln w="31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Klinik for senfølger efter kræft i bækkenorganerne: </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Aarhus Universitetshospital</a:t>
            </a:r>
          </a:p>
        </p:txBody>
      </p:sp>
      <p:sp>
        <p:nvSpPr>
          <p:cNvPr id="59" name="Tekstfelt 58"/>
          <p:cNvSpPr txBox="1"/>
          <p:nvPr/>
        </p:nvSpPr>
        <p:spPr>
          <a:xfrm>
            <a:off x="8304034" y="2559936"/>
            <a:ext cx="1396800" cy="346249"/>
          </a:xfrm>
          <a:prstGeom prst="rect">
            <a:avLst/>
          </a:prstGeom>
          <a:solidFill>
            <a:srgbClr val="FCBA63"/>
          </a:solidFill>
          <a:ln w="31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panose="00000500000000000000" pitchFamily="50" charset="0"/>
                <a:ea typeface="+mn-ea"/>
                <a:cs typeface="+mn-cs"/>
              </a:rPr>
              <a:t>Klinik for senfølger efter kræft i bækkenorganerne: </a:t>
            </a:r>
            <a:r>
              <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rPr>
              <a:t>Aalborg Universitetshospital</a:t>
            </a:r>
          </a:p>
        </p:txBody>
      </p:sp>
      <p:pic>
        <p:nvPicPr>
          <p:cNvPr id="3" name="Billede 2">
            <a:extLst>
              <a:ext uri="{FF2B5EF4-FFF2-40B4-BE49-F238E27FC236}">
                <a16:creationId xmlns:a16="http://schemas.microsoft.com/office/drawing/2014/main" id="{22BD1E23-D288-7C98-50CD-D6D3BB54B128}"/>
              </a:ext>
            </a:extLst>
          </p:cNvPr>
          <p:cNvPicPr>
            <a:picLocks noChangeAspect="1"/>
          </p:cNvPicPr>
          <p:nvPr/>
        </p:nvPicPr>
        <p:blipFill>
          <a:blip r:embed="rId6"/>
          <a:stretch>
            <a:fillRect/>
          </a:stretch>
        </p:blipFill>
        <p:spPr>
          <a:xfrm>
            <a:off x="11419466" y="6458139"/>
            <a:ext cx="493819" cy="286537"/>
          </a:xfrm>
          <a:prstGeom prst="rect">
            <a:avLst/>
          </a:prstGeom>
        </p:spPr>
      </p:pic>
      <p:sp>
        <p:nvSpPr>
          <p:cNvPr id="4" name="Tekstfelt 3">
            <a:extLst>
              <a:ext uri="{FF2B5EF4-FFF2-40B4-BE49-F238E27FC236}">
                <a16:creationId xmlns:a16="http://schemas.microsoft.com/office/drawing/2014/main" id="{9765DC02-16F4-131B-3C81-896E12136151}"/>
              </a:ext>
            </a:extLst>
          </p:cNvPr>
          <p:cNvSpPr txBox="1"/>
          <p:nvPr/>
        </p:nvSpPr>
        <p:spPr>
          <a:xfrm>
            <a:off x="209181" y="6500482"/>
            <a:ext cx="4083128"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1" u="none" strike="noStrike" kern="1200" cap="none" spc="0" normalizeH="0" baseline="0" noProof="0">
                <a:ln>
                  <a:noFill/>
                </a:ln>
                <a:solidFill>
                  <a:srgbClr val="000000"/>
                </a:solidFill>
                <a:effectLst/>
                <a:uLnTx/>
                <a:uFillTx/>
                <a:latin typeface="Fighter-Regular" panose="00000500000000000000" pitchFamily="50" charset="0"/>
              </a:rPr>
              <a:t>Kræftens Bekæmpelse, status februar 2026</a:t>
            </a:r>
          </a:p>
        </p:txBody>
      </p:sp>
      <p:sp>
        <p:nvSpPr>
          <p:cNvPr id="2" name="Plus 67">
            <a:extLst>
              <a:ext uri="{FF2B5EF4-FFF2-40B4-BE49-F238E27FC236}">
                <a16:creationId xmlns:a16="http://schemas.microsoft.com/office/drawing/2014/main" id="{230C07F0-8028-52DF-C67B-959574964014}"/>
              </a:ext>
            </a:extLst>
          </p:cNvPr>
          <p:cNvSpPr/>
          <p:nvPr/>
        </p:nvSpPr>
        <p:spPr>
          <a:xfrm>
            <a:off x="8890344" y="1787192"/>
            <a:ext cx="224179" cy="2019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ktangel 17">
            <a:extLst>
              <a:ext uri="{FF2B5EF4-FFF2-40B4-BE49-F238E27FC236}">
                <a16:creationId xmlns:a16="http://schemas.microsoft.com/office/drawing/2014/main" id="{0D16E25F-C4FE-BC0B-2A4C-702736E594C6}"/>
              </a:ext>
            </a:extLst>
          </p:cNvPr>
          <p:cNvSpPr/>
          <p:nvPr/>
        </p:nvSpPr>
        <p:spPr>
          <a:xfrm>
            <a:off x="334907" y="2960926"/>
            <a:ext cx="179294" cy="179294"/>
          </a:xfrm>
          <a:prstGeom prst="rect">
            <a:avLst/>
          </a:prstGeom>
          <a:solidFill>
            <a:schemeClr val="accent4">
              <a:lumMod val="60000"/>
              <a:lumOff val="4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felt 14">
            <a:extLst>
              <a:ext uri="{FF2B5EF4-FFF2-40B4-BE49-F238E27FC236}">
                <a16:creationId xmlns:a16="http://schemas.microsoft.com/office/drawing/2014/main" id="{A3F0D167-432D-670A-B7AF-A6F378A05AE9}"/>
              </a:ext>
            </a:extLst>
          </p:cNvPr>
          <p:cNvSpPr txBox="1"/>
          <p:nvPr/>
        </p:nvSpPr>
        <p:spPr>
          <a:xfrm>
            <a:off x="541095" y="2896685"/>
            <a:ext cx="3474720"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i="0" u="none" strike="noStrike" kern="1200" cap="none" spc="0" normalizeH="0" baseline="0" noProof="0">
                <a:ln>
                  <a:noFill/>
                </a:ln>
                <a:solidFill>
                  <a:prstClr val="black"/>
                </a:solidFill>
                <a:effectLst/>
                <a:uLnTx/>
                <a:uFillTx/>
                <a:latin typeface="Fighter"/>
                <a:ea typeface="+mn-ea"/>
                <a:cs typeface="+mn-cs"/>
              </a:rPr>
              <a:t>Kommende klinikker for komplekse generelle senfølger</a:t>
            </a:r>
            <a:r>
              <a:rPr kumimoji="0" lang="da-DK" sz="1400" b="1" i="0" u="none" strike="noStrike" kern="1200" cap="none" spc="0" normalizeH="0" baseline="0" noProof="0">
                <a:ln>
                  <a:noFill/>
                </a:ln>
                <a:solidFill>
                  <a:prstClr val="black"/>
                </a:solidFill>
                <a:effectLst/>
                <a:uLnTx/>
                <a:uFillTx/>
                <a:latin typeface="Fighter"/>
                <a:ea typeface="+mn-ea"/>
                <a:cs typeface="+mn-cs"/>
              </a:rPr>
              <a:t> </a:t>
            </a:r>
            <a:br>
              <a:rPr lang="da-DK" sz="1400" b="1" i="0" u="none" strike="noStrike" kern="1200" cap="none" spc="0" normalizeH="0" baseline="0" noProof="0">
                <a:ln>
                  <a:noFill/>
                </a:ln>
                <a:effectLst/>
                <a:uLnTx/>
                <a:uFillTx/>
                <a:latin typeface="Fighter"/>
              </a:rPr>
            </a:br>
            <a:r>
              <a:rPr kumimoji="0" lang="da-DK" sz="1400" b="0" i="0" u="none" strike="noStrike" kern="1200" cap="none" spc="0" normalizeH="0" baseline="0" noProof="0">
                <a:ln>
                  <a:noFill/>
                </a:ln>
                <a:solidFill>
                  <a:prstClr val="black"/>
                </a:solidFill>
                <a:effectLst/>
                <a:uLnTx/>
                <a:uFillTx/>
                <a:latin typeface="Fighter"/>
                <a:ea typeface="+mn-ea"/>
                <a:cs typeface="+mn-cs"/>
              </a:rPr>
              <a:t>(forventet placering)</a:t>
            </a:r>
          </a:p>
        </p:txBody>
      </p:sp>
      <p:sp>
        <p:nvSpPr>
          <p:cNvPr id="7" name="Tekstfelt 58">
            <a:extLst>
              <a:ext uri="{FF2B5EF4-FFF2-40B4-BE49-F238E27FC236}">
                <a16:creationId xmlns:a16="http://schemas.microsoft.com/office/drawing/2014/main" id="{71F63048-3F22-F5DB-3734-1D2C5DA9F362}"/>
              </a:ext>
            </a:extLst>
          </p:cNvPr>
          <p:cNvSpPr txBox="1"/>
          <p:nvPr/>
        </p:nvSpPr>
        <p:spPr>
          <a:xfrm>
            <a:off x="8304034" y="2909185"/>
            <a:ext cx="1396800" cy="261610"/>
          </a:xfrm>
          <a:prstGeom prst="rect">
            <a:avLst/>
          </a:prstGeom>
          <a:solidFill>
            <a:schemeClr val="accent4">
              <a:lumMod val="60000"/>
              <a:lumOff val="40000"/>
            </a:schemeClr>
          </a:solidFill>
          <a:ln w="3175">
            <a:solidFill>
              <a:srgbClr val="0070C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Komplekse generelle senfølger: </a:t>
            </a:r>
            <a:r>
              <a:rPr kumimoji="0" lang="da-DK" sz="550" b="0" i="0" u="none" strike="noStrike" kern="1200" cap="none" spc="0" normalizeH="0" baseline="0" noProof="0">
                <a:ln>
                  <a:noFill/>
                </a:ln>
                <a:solidFill>
                  <a:prstClr val="black"/>
                </a:solidFill>
                <a:effectLst/>
                <a:uLnTx/>
                <a:uFillTx/>
                <a:latin typeface="Fighter"/>
                <a:ea typeface="+mn-ea"/>
                <a:cs typeface="+mn-cs"/>
              </a:rPr>
              <a:t>Aalborg Universitetshospital</a:t>
            </a:r>
            <a:endPar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endParaRPr>
          </a:p>
        </p:txBody>
      </p:sp>
      <p:sp>
        <p:nvSpPr>
          <p:cNvPr id="8" name="Tekstfelt 58">
            <a:extLst>
              <a:ext uri="{FF2B5EF4-FFF2-40B4-BE49-F238E27FC236}">
                <a16:creationId xmlns:a16="http://schemas.microsoft.com/office/drawing/2014/main" id="{C702DE36-BDA7-1AAB-E9DE-475D4708B4BF}"/>
              </a:ext>
            </a:extLst>
          </p:cNvPr>
          <p:cNvSpPr txBox="1"/>
          <p:nvPr/>
        </p:nvSpPr>
        <p:spPr>
          <a:xfrm>
            <a:off x="10469717" y="4335656"/>
            <a:ext cx="1396800" cy="261610"/>
          </a:xfrm>
          <a:prstGeom prst="rect">
            <a:avLst/>
          </a:prstGeom>
          <a:solidFill>
            <a:schemeClr val="accent4">
              <a:lumMod val="60000"/>
              <a:lumOff val="40000"/>
            </a:schemeClr>
          </a:solidFill>
          <a:ln w="3175">
            <a:solidFill>
              <a:srgbClr val="0070C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Komplekse generelle senfølger: </a:t>
            </a:r>
            <a:r>
              <a:rPr kumimoji="0" lang="da-DK" sz="550" b="0" i="0" u="none" strike="noStrike" kern="1200" cap="none" spc="0" normalizeH="0" baseline="0" noProof="0">
                <a:ln>
                  <a:noFill/>
                </a:ln>
                <a:solidFill>
                  <a:prstClr val="black"/>
                </a:solidFill>
                <a:effectLst/>
                <a:uLnTx/>
                <a:uFillTx/>
                <a:latin typeface="Fighter"/>
                <a:ea typeface="+mn-ea"/>
                <a:cs typeface="+mn-cs"/>
              </a:rPr>
              <a:t>Herlev Hospital</a:t>
            </a:r>
            <a:endPar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endParaRPr>
          </a:p>
        </p:txBody>
      </p:sp>
      <p:sp>
        <p:nvSpPr>
          <p:cNvPr id="10" name="Titel 5">
            <a:extLst>
              <a:ext uri="{FF2B5EF4-FFF2-40B4-BE49-F238E27FC236}">
                <a16:creationId xmlns:a16="http://schemas.microsoft.com/office/drawing/2014/main" id="{B1E7A403-0BE5-D371-89D5-873BFE7AB532}"/>
              </a:ext>
            </a:extLst>
          </p:cNvPr>
          <p:cNvSpPr txBox="1">
            <a:spLocks/>
          </p:cNvSpPr>
          <p:nvPr/>
        </p:nvSpPr>
        <p:spPr>
          <a:xfrm>
            <a:off x="362766" y="79546"/>
            <a:ext cx="11233150" cy="1178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da-DK" sz="3200" i="0" u="none" strike="noStrike" kern="1200" cap="none" spc="0" normalizeH="0" baseline="0" noProof="0">
                <a:ln>
                  <a:noFill/>
                </a:ln>
                <a:solidFill>
                  <a:srgbClr val="FF0000"/>
                </a:solidFill>
                <a:effectLst/>
                <a:uLnTx/>
                <a:uFillTx/>
                <a:latin typeface="Fighter Overskrift"/>
                <a:ea typeface="+mj-ea"/>
                <a:cs typeface="+mj-cs"/>
              </a:rPr>
              <a:t>Senfølgeklinikker i hele landet</a:t>
            </a:r>
            <a:endParaRPr lang="da-DK" sz="3200">
              <a:solidFill>
                <a:srgbClr val="FF0000"/>
              </a:solidFill>
              <a:highlight>
                <a:srgbClr val="FFFF00"/>
              </a:highlight>
              <a:latin typeface="Fighter Overskrift"/>
            </a:endParaRPr>
          </a:p>
          <a:p>
            <a:pPr marL="0" marR="0" lvl="0" indent="0" algn="l" defTabSz="914400" rtl="0">
              <a:lnSpc>
                <a:spcPct val="90000"/>
              </a:lnSpc>
              <a:spcBef>
                <a:spcPct val="0"/>
              </a:spcBef>
              <a:spcAft>
                <a:spcPts val="0"/>
              </a:spcAft>
              <a:buClrTx/>
              <a:buSzTx/>
              <a:buFontTx/>
              <a:buNone/>
              <a:tabLst/>
              <a:defRPr/>
            </a:pPr>
            <a:r>
              <a:rPr lang="da-DK" sz="2600">
                <a:solidFill>
                  <a:srgbClr val="FF0000"/>
                </a:solidFill>
                <a:latin typeface="Fighter Overskrift"/>
              </a:rPr>
              <a:t>–</a:t>
            </a:r>
            <a:r>
              <a:rPr kumimoji="0" lang="da-DK" sz="2600" i="0" u="none" strike="noStrike" kern="1200" cap="none" spc="0" normalizeH="0" baseline="0" noProof="0">
                <a:ln>
                  <a:noFill/>
                </a:ln>
                <a:solidFill>
                  <a:srgbClr val="FF0000"/>
                </a:solidFill>
                <a:effectLst/>
                <a:uLnTx/>
                <a:uFillTx/>
                <a:latin typeface="Fighter Overskrift"/>
                <a:ea typeface="+mj-ea"/>
                <a:cs typeface="+mj-cs"/>
              </a:rPr>
              <a:t> og klinikker for komplekse generelle senfølger i alle regioner</a:t>
            </a:r>
            <a:r>
              <a:rPr kumimoji="0" lang="da-DK" sz="3200" i="0" u="none" strike="noStrike" kern="1200" cap="none" spc="0" normalizeH="0" baseline="0" noProof="0">
                <a:ln>
                  <a:noFill/>
                </a:ln>
                <a:solidFill>
                  <a:srgbClr val="FF0000"/>
                </a:solidFill>
                <a:effectLst/>
                <a:uLnTx/>
                <a:uFillTx/>
                <a:latin typeface="Fighter Overskrift"/>
                <a:ea typeface="+mj-ea"/>
                <a:cs typeface="+mj-cs"/>
              </a:rPr>
              <a:t> </a:t>
            </a:r>
            <a:r>
              <a:rPr kumimoji="0" lang="da-DK" sz="3200" i="0" u="none" strike="noStrike" kern="1200" cap="none" spc="0" normalizeH="0" baseline="0" noProof="0">
                <a:ln>
                  <a:noFill/>
                </a:ln>
                <a:solidFill>
                  <a:srgbClr val="DB001C"/>
                </a:solidFill>
                <a:effectLst/>
                <a:uLnTx/>
                <a:uFillTx/>
                <a:latin typeface="Fighter Overskrift"/>
                <a:ea typeface="+mj-ea"/>
                <a:cs typeface="+mj-cs"/>
              </a:rPr>
              <a:t> </a:t>
            </a:r>
            <a:endParaRPr lang="da-DK" sz="3200" i="0" u="none" strike="noStrike" kern="1200" cap="none" spc="0" normalizeH="0" baseline="0" noProof="0">
              <a:ln>
                <a:noFill/>
              </a:ln>
              <a:solidFill>
                <a:srgbClr val="DB001C"/>
              </a:solidFill>
              <a:effectLst/>
              <a:uLnTx/>
              <a:uFillTx/>
              <a:latin typeface="Fighter Overskrift" panose="00000600000000000000" pitchFamily="50" charset="0"/>
            </a:endParaRPr>
          </a:p>
        </p:txBody>
      </p:sp>
      <p:sp>
        <p:nvSpPr>
          <p:cNvPr id="9" name="Tekstfelt 58">
            <a:extLst>
              <a:ext uri="{FF2B5EF4-FFF2-40B4-BE49-F238E27FC236}">
                <a16:creationId xmlns:a16="http://schemas.microsoft.com/office/drawing/2014/main" id="{5A6D806C-AAB4-CD9B-0C98-C7A63C78DA93}"/>
              </a:ext>
            </a:extLst>
          </p:cNvPr>
          <p:cNvSpPr txBox="1"/>
          <p:nvPr/>
        </p:nvSpPr>
        <p:spPr>
          <a:xfrm>
            <a:off x="4137614" y="4413147"/>
            <a:ext cx="1396800" cy="346249"/>
          </a:xfrm>
          <a:prstGeom prst="rect">
            <a:avLst/>
          </a:prstGeom>
          <a:solidFill>
            <a:schemeClr val="accent4">
              <a:lumMod val="60000"/>
              <a:lumOff val="40000"/>
            </a:schemeClr>
          </a:solidFill>
          <a:ln w="3175">
            <a:solidFill>
              <a:srgbClr val="0070C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da-DK" sz="550" b="1" i="0" u="none" strike="noStrike" kern="1200" cap="none" spc="0" normalizeH="0" baseline="0" noProof="0">
                <a:ln>
                  <a:noFill/>
                </a:ln>
                <a:solidFill>
                  <a:prstClr val="black"/>
                </a:solidFill>
                <a:effectLst/>
                <a:uLnTx/>
                <a:uFillTx/>
                <a:latin typeface="Fighter"/>
                <a:ea typeface="+mn-ea"/>
                <a:cs typeface="+mn-cs"/>
              </a:rPr>
              <a:t>Komplekse generelle senfølger: </a:t>
            </a:r>
            <a:r>
              <a:rPr kumimoji="0" lang="da-DK" sz="550" b="0" i="0" u="none" strike="noStrike" kern="1200" cap="none" spc="0" normalizeH="0" baseline="0" noProof="0">
                <a:ln>
                  <a:noFill/>
                </a:ln>
                <a:solidFill>
                  <a:prstClr val="black"/>
                </a:solidFill>
                <a:effectLst/>
                <a:uLnTx/>
                <a:uFillTx/>
                <a:latin typeface="Fighter"/>
                <a:ea typeface="+mn-ea"/>
                <a:cs typeface="+mn-cs"/>
              </a:rPr>
              <a:t>Regionshospitalet Gødstrup og Aarhus Universitetshospital </a:t>
            </a:r>
            <a:endParaRPr kumimoji="0" lang="da-DK" sz="550" b="0" i="0" u="none" strike="noStrike" kern="1200" cap="none" spc="0" normalizeH="0" baseline="0" noProof="0">
              <a:ln>
                <a:noFill/>
              </a:ln>
              <a:solidFill>
                <a:prstClr val="black"/>
              </a:solidFill>
              <a:effectLst/>
              <a:uLnTx/>
              <a:uFillTx/>
              <a:latin typeface="Fighter" panose="00000500000000000000" pitchFamily="50" charset="0"/>
              <a:ea typeface="+mn-ea"/>
              <a:cs typeface="+mn-cs"/>
            </a:endParaRPr>
          </a:p>
        </p:txBody>
      </p:sp>
      <p:pic>
        <p:nvPicPr>
          <p:cNvPr id="12" name="Billede 84">
            <a:extLst>
              <a:ext uri="{FF2B5EF4-FFF2-40B4-BE49-F238E27FC236}">
                <a16:creationId xmlns:a16="http://schemas.microsoft.com/office/drawing/2014/main" id="{5B7A5270-7EA1-5147-2758-CA9B7796209F}"/>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85" b="100000" l="10000" r="100000">
                        <a14:backgroundMark x1="60158" y1="68041" x2="60158" y2="68041"/>
                      </a14:backgroundRemoval>
                    </a14:imgEffect>
                    <a14:imgEffect>
                      <a14:saturation sat="235000"/>
                    </a14:imgEffect>
                  </a14:imgLayer>
                </a14:imgProps>
              </a:ext>
              <a:ext uri="{28A0092B-C50C-407E-A947-70E740481C1C}">
                <a14:useLocalDpi xmlns:a14="http://schemas.microsoft.com/office/drawing/2010/main" val="0"/>
              </a:ext>
            </a:extLst>
          </a:blip>
          <a:stretch>
            <a:fillRect/>
          </a:stretch>
        </p:blipFill>
        <p:spPr>
          <a:xfrm rot="2732310">
            <a:off x="6309384" y="3750432"/>
            <a:ext cx="402940" cy="349721"/>
          </a:xfrm>
          <a:prstGeom prst="rect">
            <a:avLst/>
          </a:prstGeom>
          <a:noFill/>
        </p:spPr>
      </p:pic>
      <p:sp>
        <p:nvSpPr>
          <p:cNvPr id="19" name="Rektangel: afrundede hjørner 18">
            <a:extLst>
              <a:ext uri="{FF2B5EF4-FFF2-40B4-BE49-F238E27FC236}">
                <a16:creationId xmlns:a16="http://schemas.microsoft.com/office/drawing/2014/main" id="{4EEB51FE-5AEB-852B-DC84-08069C881E78}"/>
              </a:ext>
            </a:extLst>
          </p:cNvPr>
          <p:cNvSpPr/>
          <p:nvPr/>
        </p:nvSpPr>
        <p:spPr>
          <a:xfrm>
            <a:off x="147411" y="4441458"/>
            <a:ext cx="3497096" cy="1287598"/>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kstfelt 19">
            <a:extLst>
              <a:ext uri="{FF2B5EF4-FFF2-40B4-BE49-F238E27FC236}">
                <a16:creationId xmlns:a16="http://schemas.microsoft.com/office/drawing/2014/main" id="{87C8AF24-9914-24C6-8D76-39D08636B8B5}"/>
              </a:ext>
            </a:extLst>
          </p:cNvPr>
          <p:cNvSpPr txBox="1"/>
          <p:nvPr/>
        </p:nvSpPr>
        <p:spPr>
          <a:xfrm>
            <a:off x="208584" y="4586270"/>
            <a:ext cx="3341789" cy="923330"/>
          </a:xfrm>
          <a:prstGeom prst="rect">
            <a:avLst/>
          </a:prstGeom>
          <a:noFill/>
        </p:spPr>
        <p:txBody>
          <a:bodyPr wrap="square" rtlCol="0">
            <a:spAutoFit/>
          </a:bodyPr>
          <a:lstStyle/>
          <a:p>
            <a:pPr algn="ctr"/>
            <a:r>
              <a:rPr lang="da-DK" dirty="0"/>
              <a:t>Senfølgeklinikkerne skal også fungere som videnscentre med rådgivende funktion</a:t>
            </a:r>
          </a:p>
        </p:txBody>
      </p:sp>
    </p:spTree>
    <p:extLst>
      <p:ext uri="{BB962C8B-B14F-4D97-AF65-F5344CB8AC3E}">
        <p14:creationId xmlns:p14="http://schemas.microsoft.com/office/powerpoint/2010/main" val="131266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Billede 34">
            <a:extLst>
              <a:ext uri="{FF2B5EF4-FFF2-40B4-BE49-F238E27FC236}">
                <a16:creationId xmlns:a16="http://schemas.microsoft.com/office/drawing/2014/main" id="{ADF886A3-E411-3BA3-CD90-5AC629149797}"/>
              </a:ext>
            </a:extLst>
          </p:cNvPr>
          <p:cNvPicPr>
            <a:picLocks noChangeAspect="1"/>
          </p:cNvPicPr>
          <p:nvPr/>
        </p:nvPicPr>
        <p:blipFill>
          <a:blip r:embed="rId3"/>
          <a:stretch>
            <a:fillRect/>
          </a:stretch>
        </p:blipFill>
        <p:spPr>
          <a:xfrm>
            <a:off x="6867142" y="821067"/>
            <a:ext cx="1958819" cy="1467065"/>
          </a:xfrm>
          <a:prstGeom prst="rect">
            <a:avLst/>
          </a:prstGeom>
          <a:ln>
            <a:solidFill>
              <a:schemeClr val="bg1"/>
            </a:solidFill>
          </a:ln>
        </p:spPr>
      </p:pic>
      <p:pic>
        <p:nvPicPr>
          <p:cNvPr id="25" name="Billede 24">
            <a:extLst>
              <a:ext uri="{FF2B5EF4-FFF2-40B4-BE49-F238E27FC236}">
                <a16:creationId xmlns:a16="http://schemas.microsoft.com/office/drawing/2014/main" id="{0179D8F4-E10D-9B06-B20E-86DAEECDA29F}"/>
              </a:ext>
            </a:extLst>
          </p:cNvPr>
          <p:cNvPicPr>
            <a:picLocks noChangeAspect="1"/>
          </p:cNvPicPr>
          <p:nvPr/>
        </p:nvPicPr>
        <p:blipFill>
          <a:blip r:embed="rId4"/>
          <a:stretch>
            <a:fillRect/>
          </a:stretch>
        </p:blipFill>
        <p:spPr>
          <a:xfrm>
            <a:off x="2479407" y="2716317"/>
            <a:ext cx="1463315" cy="1624960"/>
          </a:xfrm>
          <a:prstGeom prst="rect">
            <a:avLst/>
          </a:prstGeom>
          <a:ln>
            <a:solidFill>
              <a:schemeClr val="bg1"/>
            </a:solidFill>
          </a:ln>
        </p:spPr>
      </p:pic>
      <p:pic>
        <p:nvPicPr>
          <p:cNvPr id="36" name="Billede 35">
            <a:extLst>
              <a:ext uri="{FF2B5EF4-FFF2-40B4-BE49-F238E27FC236}">
                <a16:creationId xmlns:a16="http://schemas.microsoft.com/office/drawing/2014/main" id="{991CD5A5-03D5-2A06-C6A3-05C8717B2853}"/>
              </a:ext>
            </a:extLst>
          </p:cNvPr>
          <p:cNvPicPr>
            <a:picLocks noChangeAspect="1"/>
          </p:cNvPicPr>
          <p:nvPr/>
        </p:nvPicPr>
        <p:blipFill>
          <a:blip r:embed="rId3"/>
          <a:stretch>
            <a:fillRect/>
          </a:stretch>
        </p:blipFill>
        <p:spPr>
          <a:xfrm>
            <a:off x="8696695" y="2664641"/>
            <a:ext cx="2026199" cy="1517530"/>
          </a:xfrm>
          <a:prstGeom prst="rect">
            <a:avLst/>
          </a:prstGeom>
          <a:ln>
            <a:solidFill>
              <a:schemeClr val="bg1"/>
            </a:solidFill>
          </a:ln>
        </p:spPr>
      </p:pic>
      <p:pic>
        <p:nvPicPr>
          <p:cNvPr id="40" name="Billede 39">
            <a:extLst>
              <a:ext uri="{FF2B5EF4-FFF2-40B4-BE49-F238E27FC236}">
                <a16:creationId xmlns:a16="http://schemas.microsoft.com/office/drawing/2014/main" id="{A79382DD-829C-7452-192D-13A54474DD50}"/>
              </a:ext>
            </a:extLst>
          </p:cNvPr>
          <p:cNvPicPr>
            <a:picLocks noChangeAspect="1"/>
          </p:cNvPicPr>
          <p:nvPr/>
        </p:nvPicPr>
        <p:blipFill>
          <a:blip r:embed="rId5"/>
          <a:stretch>
            <a:fillRect/>
          </a:stretch>
        </p:blipFill>
        <p:spPr>
          <a:xfrm>
            <a:off x="6608279" y="4897201"/>
            <a:ext cx="1780542" cy="1126246"/>
          </a:xfrm>
          <a:prstGeom prst="rect">
            <a:avLst/>
          </a:prstGeom>
          <a:ln>
            <a:solidFill>
              <a:schemeClr val="bg1"/>
            </a:solidFill>
          </a:ln>
        </p:spPr>
      </p:pic>
      <p:sp>
        <p:nvSpPr>
          <p:cNvPr id="41" name="Tekstfelt 40">
            <a:extLst>
              <a:ext uri="{FF2B5EF4-FFF2-40B4-BE49-F238E27FC236}">
                <a16:creationId xmlns:a16="http://schemas.microsoft.com/office/drawing/2014/main" id="{410765E7-2F86-C160-4FB4-5640808C199E}"/>
              </a:ext>
            </a:extLst>
          </p:cNvPr>
          <p:cNvSpPr txBox="1"/>
          <p:nvPr/>
        </p:nvSpPr>
        <p:spPr>
          <a:xfrm>
            <a:off x="2540332" y="4108350"/>
            <a:ext cx="1332416" cy="369332"/>
          </a:xfrm>
          <a:prstGeom prst="rect">
            <a:avLst/>
          </a:prstGeom>
          <a:noFill/>
        </p:spPr>
        <p:txBody>
          <a:bodyPr wrap="none" rtlCol="0">
            <a:spAutoFit/>
          </a:bodyPr>
          <a:lstStyle/>
          <a:p>
            <a:r>
              <a:rPr lang="da-DK">
                <a:solidFill>
                  <a:schemeClr val="tx2"/>
                </a:solidFill>
              </a:rPr>
              <a:t>Egen læge</a:t>
            </a:r>
          </a:p>
        </p:txBody>
      </p:sp>
      <p:sp>
        <p:nvSpPr>
          <p:cNvPr id="45" name="Tekstfelt 44">
            <a:extLst>
              <a:ext uri="{FF2B5EF4-FFF2-40B4-BE49-F238E27FC236}">
                <a16:creationId xmlns:a16="http://schemas.microsoft.com/office/drawing/2014/main" id="{F4A4FEA6-0BFC-5733-D13E-7BBE7DACDF70}"/>
              </a:ext>
            </a:extLst>
          </p:cNvPr>
          <p:cNvSpPr txBox="1"/>
          <p:nvPr/>
        </p:nvSpPr>
        <p:spPr>
          <a:xfrm>
            <a:off x="6446173" y="5832019"/>
            <a:ext cx="2221579" cy="369332"/>
          </a:xfrm>
          <a:prstGeom prst="rect">
            <a:avLst/>
          </a:prstGeom>
          <a:noFill/>
        </p:spPr>
        <p:txBody>
          <a:bodyPr wrap="square" rtlCol="0">
            <a:spAutoFit/>
          </a:bodyPr>
          <a:lstStyle/>
          <a:p>
            <a:r>
              <a:rPr lang="da-DK">
                <a:solidFill>
                  <a:schemeClr val="tx2"/>
                </a:solidFill>
              </a:rPr>
              <a:t>Kommunale tilbud</a:t>
            </a:r>
          </a:p>
        </p:txBody>
      </p:sp>
      <p:sp>
        <p:nvSpPr>
          <p:cNvPr id="48" name="Tekstfelt 47">
            <a:extLst>
              <a:ext uri="{FF2B5EF4-FFF2-40B4-BE49-F238E27FC236}">
                <a16:creationId xmlns:a16="http://schemas.microsoft.com/office/drawing/2014/main" id="{7BAEDA27-AE61-B18F-FA9C-6FB52082C9BE}"/>
              </a:ext>
            </a:extLst>
          </p:cNvPr>
          <p:cNvSpPr txBox="1"/>
          <p:nvPr/>
        </p:nvSpPr>
        <p:spPr>
          <a:xfrm>
            <a:off x="8404691" y="3997505"/>
            <a:ext cx="2685351" cy="369332"/>
          </a:xfrm>
          <a:prstGeom prst="rect">
            <a:avLst/>
          </a:prstGeom>
          <a:noFill/>
        </p:spPr>
        <p:txBody>
          <a:bodyPr wrap="none" rtlCol="0">
            <a:spAutoFit/>
          </a:bodyPr>
          <a:lstStyle/>
          <a:p>
            <a:r>
              <a:rPr lang="da-DK">
                <a:solidFill>
                  <a:schemeClr val="tx2"/>
                </a:solidFill>
              </a:rPr>
              <a:t>Regional senfølgeklinik</a:t>
            </a:r>
          </a:p>
        </p:txBody>
      </p:sp>
      <p:sp>
        <p:nvSpPr>
          <p:cNvPr id="5" name="Titel 4">
            <a:extLst>
              <a:ext uri="{FF2B5EF4-FFF2-40B4-BE49-F238E27FC236}">
                <a16:creationId xmlns:a16="http://schemas.microsoft.com/office/drawing/2014/main" id="{5582B536-2EA7-35F8-138C-1957DAEC4F0E}"/>
              </a:ext>
            </a:extLst>
          </p:cNvPr>
          <p:cNvSpPr>
            <a:spLocks noGrp="1"/>
          </p:cNvSpPr>
          <p:nvPr>
            <p:ph type="title"/>
          </p:nvPr>
        </p:nvSpPr>
        <p:spPr>
          <a:xfrm>
            <a:off x="285549" y="200838"/>
            <a:ext cx="11233150" cy="511175"/>
          </a:xfrm>
        </p:spPr>
        <p:txBody>
          <a:bodyPr/>
          <a:lstStyle/>
          <a:p>
            <a:r>
              <a:rPr lang="da-DK"/>
              <a:t>Organisering og sammenhæng </a:t>
            </a:r>
          </a:p>
        </p:txBody>
      </p:sp>
      <p:pic>
        <p:nvPicPr>
          <p:cNvPr id="7" name="Pladsholder til billede 5" descr="Et billede, der indeholder tegning, Børnekunst, skitse, illustration/afbildning&#10;&#10;Automatisk genereret beskrivelse">
            <a:extLst>
              <a:ext uri="{FF2B5EF4-FFF2-40B4-BE49-F238E27FC236}">
                <a16:creationId xmlns:a16="http://schemas.microsoft.com/office/drawing/2014/main" id="{017BD5B5-D85C-5073-58D3-D2FE8EE184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43" r="18883" b="2"/>
          <a:stretch/>
        </p:blipFill>
        <p:spPr>
          <a:xfrm flipH="1">
            <a:off x="4825923" y="1724208"/>
            <a:ext cx="2149734" cy="3889704"/>
          </a:xfrm>
          <a:prstGeom prst="rect">
            <a:avLst/>
          </a:prstGeom>
          <a:noFill/>
        </p:spPr>
      </p:pic>
      <p:sp>
        <p:nvSpPr>
          <p:cNvPr id="2" name="Ellipse 1">
            <a:extLst>
              <a:ext uri="{FF2B5EF4-FFF2-40B4-BE49-F238E27FC236}">
                <a16:creationId xmlns:a16="http://schemas.microsoft.com/office/drawing/2014/main" id="{46294D77-988E-7162-8F4B-57C1EDAAB299}"/>
              </a:ext>
            </a:extLst>
          </p:cNvPr>
          <p:cNvSpPr/>
          <p:nvPr/>
        </p:nvSpPr>
        <p:spPr>
          <a:xfrm>
            <a:off x="1816099" y="712013"/>
            <a:ext cx="9867901" cy="6059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Tekstfelt 46">
            <a:extLst>
              <a:ext uri="{FF2B5EF4-FFF2-40B4-BE49-F238E27FC236}">
                <a16:creationId xmlns:a16="http://schemas.microsoft.com/office/drawing/2014/main" id="{4ADFACB8-181D-1444-C877-EEDEEC83D125}"/>
              </a:ext>
            </a:extLst>
          </p:cNvPr>
          <p:cNvSpPr txBox="1"/>
          <p:nvPr/>
        </p:nvSpPr>
        <p:spPr>
          <a:xfrm>
            <a:off x="7134283" y="2081967"/>
            <a:ext cx="1082348" cy="369332"/>
          </a:xfrm>
          <a:prstGeom prst="rect">
            <a:avLst/>
          </a:prstGeom>
          <a:noFill/>
        </p:spPr>
        <p:txBody>
          <a:bodyPr wrap="none" rtlCol="0">
            <a:spAutoFit/>
          </a:bodyPr>
          <a:lstStyle/>
          <a:p>
            <a:r>
              <a:rPr lang="da-DK">
                <a:solidFill>
                  <a:schemeClr val="tx2"/>
                </a:solidFill>
              </a:rPr>
              <a:t>Hospital</a:t>
            </a:r>
          </a:p>
        </p:txBody>
      </p:sp>
    </p:spTree>
    <p:extLst>
      <p:ext uri="{BB962C8B-B14F-4D97-AF65-F5344CB8AC3E}">
        <p14:creationId xmlns:p14="http://schemas.microsoft.com/office/powerpoint/2010/main" val="309119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B5D0-06D8-B355-1264-925E1A4520BE}"/>
              </a:ext>
            </a:extLst>
          </p:cNvPr>
          <p:cNvSpPr>
            <a:spLocks noGrp="1"/>
          </p:cNvSpPr>
          <p:nvPr>
            <p:ph type="title"/>
          </p:nvPr>
        </p:nvSpPr>
        <p:spPr>
          <a:xfrm>
            <a:off x="1965324" y="2685448"/>
            <a:ext cx="8259462" cy="2220371"/>
          </a:xfrm>
        </p:spPr>
        <p:txBody>
          <a:bodyPr anchor="t">
            <a:normAutofit/>
          </a:bodyPr>
          <a:lstStyle/>
          <a:p>
            <a:pPr algn="ctr"/>
            <a:r>
              <a:rPr lang="en-US" dirty="0" err="1"/>
              <a:t>Spørgsmål</a:t>
            </a:r>
            <a:r>
              <a:rPr lang="en-US" dirty="0"/>
              <a:t> </a:t>
            </a:r>
            <a:r>
              <a:rPr lang="en-US" dirty="0" err="1"/>
              <a:t>til</a:t>
            </a:r>
            <a:r>
              <a:rPr lang="en-US" dirty="0"/>
              <a:t> de </a:t>
            </a:r>
            <a:r>
              <a:rPr lang="en-US" dirty="0" err="1"/>
              <a:t>nationale</a:t>
            </a:r>
            <a:r>
              <a:rPr lang="en-US" dirty="0"/>
              <a:t> </a:t>
            </a:r>
            <a:r>
              <a:rPr lang="en-US" dirty="0" err="1"/>
              <a:t>tiltag</a:t>
            </a:r>
            <a:r>
              <a:rPr lang="en-US" dirty="0"/>
              <a:t>?</a:t>
            </a:r>
            <a:endParaRPr lang="en-US"/>
          </a:p>
        </p:txBody>
      </p:sp>
    </p:spTree>
    <p:extLst>
      <p:ext uri="{BB962C8B-B14F-4D97-AF65-F5344CB8AC3E}">
        <p14:creationId xmlns:p14="http://schemas.microsoft.com/office/powerpoint/2010/main" val="385983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8AEC-7185-480E-340D-E6BAD329E270}"/>
              </a:ext>
            </a:extLst>
          </p:cNvPr>
          <p:cNvSpPr>
            <a:spLocks noGrp="1"/>
          </p:cNvSpPr>
          <p:nvPr>
            <p:ph type="title"/>
          </p:nvPr>
        </p:nvSpPr>
        <p:spPr>
          <a:xfrm>
            <a:off x="318960" y="491416"/>
            <a:ext cx="11554079" cy="511175"/>
          </a:xfrm>
        </p:spPr>
        <p:txBody>
          <a:bodyPr anchor="t">
            <a:normAutofit fontScale="90000"/>
          </a:bodyPr>
          <a:lstStyle/>
          <a:p>
            <a:r>
              <a:rPr lang="en-US" dirty="0" err="1"/>
              <a:t>Hvad</a:t>
            </a:r>
            <a:r>
              <a:rPr lang="en-US" dirty="0"/>
              <a:t> </a:t>
            </a:r>
            <a:r>
              <a:rPr lang="en-US" dirty="0" err="1"/>
              <a:t>kan</a:t>
            </a:r>
            <a:r>
              <a:rPr lang="en-US" dirty="0"/>
              <a:t> </a:t>
            </a:r>
            <a:r>
              <a:rPr lang="en-US" dirty="0" err="1"/>
              <a:t>Kræftens</a:t>
            </a:r>
            <a:r>
              <a:rPr lang="en-US" dirty="0"/>
              <a:t> </a:t>
            </a:r>
            <a:r>
              <a:rPr lang="en-US" dirty="0" err="1"/>
              <a:t>Bekæmpelse</a:t>
            </a:r>
            <a:r>
              <a:rPr lang="en-US" dirty="0"/>
              <a:t> </a:t>
            </a:r>
            <a:r>
              <a:rPr lang="en-US" dirty="0" err="1"/>
              <a:t>gøre</a:t>
            </a:r>
            <a:r>
              <a:rPr lang="en-US" dirty="0"/>
              <a:t> </a:t>
            </a:r>
            <a:r>
              <a:rPr lang="en-US" dirty="0" err="1"/>
              <a:t>på</a:t>
            </a:r>
            <a:r>
              <a:rPr lang="en-US" dirty="0"/>
              <a:t> </a:t>
            </a:r>
            <a:r>
              <a:rPr lang="en-US" dirty="0" err="1"/>
              <a:t>senfølgeområdet</a:t>
            </a:r>
            <a:r>
              <a:rPr lang="en-US" dirty="0"/>
              <a:t>?</a:t>
            </a:r>
          </a:p>
        </p:txBody>
      </p:sp>
      <p:pic>
        <p:nvPicPr>
          <p:cNvPr id="5" name="Picture 4">
            <a:extLst>
              <a:ext uri="{FF2B5EF4-FFF2-40B4-BE49-F238E27FC236}">
                <a16:creationId xmlns:a16="http://schemas.microsoft.com/office/drawing/2014/main" id="{2F538FBE-D59F-D8C1-D520-2B9EA1E8D735}"/>
              </a:ext>
            </a:extLst>
          </p:cNvPr>
          <p:cNvPicPr>
            <a:picLocks noChangeAspect="1"/>
          </p:cNvPicPr>
          <p:nvPr/>
        </p:nvPicPr>
        <p:blipFill>
          <a:blip r:embed="rId3"/>
          <a:stretch>
            <a:fillRect/>
          </a:stretch>
        </p:blipFill>
        <p:spPr>
          <a:xfrm>
            <a:off x="6096000" y="1667920"/>
            <a:ext cx="5468400" cy="4443076"/>
          </a:xfrm>
          <a:prstGeom prst="rect">
            <a:avLst/>
          </a:prstGeom>
          <a:noFill/>
        </p:spPr>
      </p:pic>
      <p:sp>
        <p:nvSpPr>
          <p:cNvPr id="7" name="Tekstfelt 4">
            <a:extLst>
              <a:ext uri="{FF2B5EF4-FFF2-40B4-BE49-F238E27FC236}">
                <a16:creationId xmlns:a16="http://schemas.microsoft.com/office/drawing/2014/main" id="{FDACB7FB-B6E6-F17B-4CCF-77824BC602DA}"/>
              </a:ext>
            </a:extLst>
          </p:cNvPr>
          <p:cNvSpPr txBox="1"/>
          <p:nvPr/>
        </p:nvSpPr>
        <p:spPr>
          <a:xfrm>
            <a:off x="479425" y="1502122"/>
            <a:ext cx="5764126" cy="5016758"/>
          </a:xfrm>
          <a:prstGeom prst="rect">
            <a:avLst/>
          </a:prstGeom>
          <a:noFill/>
        </p:spPr>
        <p:txBody>
          <a:bodyPr wrap="square" lIns="91440" tIns="45720" rIns="91440" bIns="45720" rtlCol="0" anchor="t">
            <a:spAutoFit/>
          </a:bodyPr>
          <a:lstStyle/>
          <a:p>
            <a:pPr marL="285750" indent="-285750">
              <a:buClr>
                <a:srgbClr val="F0001D"/>
              </a:buClr>
              <a:buFont typeface="Arial" panose="020B0604020202020204" pitchFamily="34" charset="0"/>
              <a:buChar char="•"/>
              <a:defRPr/>
            </a:pPr>
            <a:r>
              <a:rPr lang="da-DK" sz="1600" dirty="0">
                <a:solidFill>
                  <a:srgbClr val="3B3B3B"/>
                </a:solidFill>
              </a:rPr>
              <a:t>Sammen kan vi bidrage til at mennesker, der lever med senfølger får den nødvendige hjælp.</a:t>
            </a:r>
          </a:p>
          <a:p>
            <a:pPr marL="285750" indent="-285750">
              <a:buClr>
                <a:srgbClr val="F0001D"/>
              </a:buClr>
              <a:buFont typeface="Arial" panose="020B0604020202020204" pitchFamily="34" charset="0"/>
              <a:buChar char="•"/>
              <a:defRPr/>
            </a:pPr>
            <a:endParaRPr lang="da-DK" sz="1600" dirty="0">
              <a:solidFill>
                <a:srgbClr val="3B3B3B"/>
              </a:solidFill>
            </a:endParaRPr>
          </a:p>
          <a:p>
            <a:pPr marL="285750" indent="-285750">
              <a:buClr>
                <a:srgbClr val="F0001D"/>
              </a:buClr>
              <a:buFont typeface="Arial" panose="020B0604020202020204" pitchFamily="34" charset="0"/>
              <a:buChar char="•"/>
              <a:defRPr/>
            </a:pPr>
            <a:r>
              <a:rPr lang="da-DK" sz="1600" dirty="0">
                <a:solidFill>
                  <a:srgbClr val="3B3B3B"/>
                </a:solidFill>
              </a:rPr>
              <a:t>Eksempler på væsentlige indsatser, der kan gøre en forskel:</a:t>
            </a:r>
          </a:p>
          <a:p>
            <a:pPr marL="742950" lvl="1" indent="-285750">
              <a:buClr>
                <a:srgbClr val="F0001D"/>
              </a:buClr>
              <a:buFont typeface="Arial" panose="020B0604020202020204" pitchFamily="34" charset="0"/>
              <a:buChar char="•"/>
              <a:defRPr/>
            </a:pPr>
            <a:r>
              <a:rPr lang="da-DK" sz="1600" dirty="0">
                <a:solidFill>
                  <a:srgbClr val="3B3B3B"/>
                </a:solidFill>
              </a:rPr>
              <a:t>Skab kendskab til og viden om senfølger blandt fagfolk og mennesker, der lever med og efter kræft.</a:t>
            </a:r>
          </a:p>
          <a:p>
            <a:pPr lvl="1">
              <a:buClr>
                <a:srgbClr val="F0001D"/>
              </a:buClr>
              <a:defRPr/>
            </a:pPr>
            <a:endParaRPr lang="da-DK" sz="1600" dirty="0">
              <a:solidFill>
                <a:srgbClr val="3B3B3B"/>
              </a:solidFill>
            </a:endParaRPr>
          </a:p>
          <a:p>
            <a:pPr marL="742950" lvl="1" indent="-285750">
              <a:buClr>
                <a:srgbClr val="F0001D"/>
              </a:buClr>
              <a:buFont typeface="Arial" panose="020B0604020202020204" pitchFamily="34" charset="0"/>
              <a:buChar char="•"/>
              <a:defRPr/>
            </a:pPr>
            <a:r>
              <a:rPr lang="da-DK" sz="1600" dirty="0">
                <a:solidFill>
                  <a:srgbClr val="3B3B3B"/>
                </a:solidFill>
              </a:rPr>
              <a:t>Gå i dialog med kommunen for at undersøge deres rehabiliteringstilbud til borgere, der lever med senfølger efter kræft.</a:t>
            </a:r>
          </a:p>
          <a:p>
            <a:pPr lvl="1">
              <a:buClr>
                <a:srgbClr val="F0001D"/>
              </a:buClr>
              <a:defRPr/>
            </a:pPr>
            <a:endParaRPr lang="da-DK" sz="1600" dirty="0">
              <a:solidFill>
                <a:srgbClr val="3B3B3B"/>
              </a:solidFill>
            </a:endParaRPr>
          </a:p>
          <a:p>
            <a:pPr marL="742950" lvl="1" indent="-285750">
              <a:buClr>
                <a:srgbClr val="F0001D"/>
              </a:buClr>
              <a:buFont typeface="Arial" panose="020B0604020202020204" pitchFamily="34" charset="0"/>
              <a:buChar char="•"/>
              <a:defRPr/>
            </a:pPr>
            <a:r>
              <a:rPr lang="da-DK" sz="1600" dirty="0">
                <a:solidFill>
                  <a:srgbClr val="3B3B3B"/>
                </a:solidFill>
              </a:rPr>
              <a:t>Gå i dialog med regionen for at undersøge, hvilken betydning deres overtagelse af ansvaret for kræftrehabiliteringen har for borgerne.</a:t>
            </a:r>
          </a:p>
          <a:p>
            <a:pPr lvl="1">
              <a:buClr>
                <a:srgbClr val="F0001D"/>
              </a:buClr>
              <a:defRPr/>
            </a:pPr>
            <a:endParaRPr lang="da-DK" sz="1600" dirty="0">
              <a:solidFill>
                <a:srgbClr val="3B3B3B"/>
              </a:solidFill>
            </a:endParaRPr>
          </a:p>
          <a:p>
            <a:pPr marL="285750" indent="-285750">
              <a:buClr>
                <a:srgbClr val="F0001D"/>
              </a:buClr>
              <a:buFont typeface="Arial" panose="020B0604020202020204" pitchFamily="34" charset="0"/>
              <a:buChar char="•"/>
              <a:defRPr/>
            </a:pPr>
            <a:r>
              <a:rPr lang="da-DK" sz="1600" dirty="0">
                <a:solidFill>
                  <a:srgbClr val="3B3B3B"/>
                </a:solidFill>
              </a:rPr>
              <a:t>Støttemateriale til indsatserne er under </a:t>
            </a:r>
            <a:r>
              <a:rPr lang="da-DK" sz="1600">
                <a:solidFill>
                  <a:srgbClr val="3B3B3B"/>
                </a:solidFill>
              </a:rPr>
              <a:t>udarbejdelse (gode </a:t>
            </a:r>
            <a:r>
              <a:rPr lang="da-DK" sz="1600" dirty="0">
                <a:solidFill>
                  <a:srgbClr val="3B3B3B"/>
                </a:solidFill>
              </a:rPr>
              <a:t>eksempler fra regionsudvalgenes og lokalforeningernes arbejde)</a:t>
            </a:r>
          </a:p>
        </p:txBody>
      </p:sp>
    </p:spTree>
    <p:extLst>
      <p:ext uri="{BB962C8B-B14F-4D97-AF65-F5344CB8AC3E}">
        <p14:creationId xmlns:p14="http://schemas.microsoft.com/office/powerpoint/2010/main" val="342803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6195-7816-2442-CBEE-3F364A824872}"/>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DFD6E5-D5AB-6414-A1D8-077DA722FECE}"/>
              </a:ext>
            </a:extLst>
          </p:cNvPr>
          <p:cNvPicPr>
            <a:picLocks noGrp="1" noChangeAspect="1"/>
          </p:cNvPicPr>
          <p:nvPr>
            <p:ph type="pic" sz="quarter" idx="16"/>
          </p:nvPr>
        </p:nvPicPr>
        <p:blipFill>
          <a:blip r:embed="rId3"/>
          <a:srcRect l="5960" r="5395" b="-2"/>
          <a:stretch>
            <a:fillRect/>
          </a:stretch>
        </p:blipFill>
        <p:spPr>
          <a:xfrm>
            <a:off x="7093811" y="1286702"/>
            <a:ext cx="4661098" cy="4584272"/>
          </a:xfrm>
          <a:prstGeom prst="rect">
            <a:avLst/>
          </a:prstGeom>
          <a:noFill/>
        </p:spPr>
      </p:pic>
      <p:sp>
        <p:nvSpPr>
          <p:cNvPr id="2" name="Titel 1">
            <a:extLst>
              <a:ext uri="{FF2B5EF4-FFF2-40B4-BE49-F238E27FC236}">
                <a16:creationId xmlns:a16="http://schemas.microsoft.com/office/drawing/2014/main" id="{0E0DBCDB-58B1-122C-E78D-9394A470196D}"/>
              </a:ext>
            </a:extLst>
          </p:cNvPr>
          <p:cNvSpPr>
            <a:spLocks noGrp="1"/>
          </p:cNvSpPr>
          <p:nvPr>
            <p:ph type="title"/>
          </p:nvPr>
        </p:nvSpPr>
        <p:spPr>
          <a:xfrm>
            <a:off x="437091" y="462492"/>
            <a:ext cx="7334779" cy="829335"/>
          </a:xfrm>
        </p:spPr>
        <p:txBody>
          <a:bodyPr anchor="t">
            <a:normAutofit fontScale="90000"/>
          </a:bodyPr>
          <a:lstStyle/>
          <a:p>
            <a:br>
              <a:rPr lang="da-DK" sz="1400" dirty="0"/>
            </a:br>
            <a:br>
              <a:rPr lang="da-DK" sz="1400" dirty="0"/>
            </a:br>
            <a:r>
              <a:rPr lang="da-DK" sz="3600"/>
              <a:t>Drøftelse ved bordene</a:t>
            </a:r>
            <a:br>
              <a:rPr lang="da-DK" sz="1400" dirty="0"/>
            </a:br>
            <a:endParaRPr lang="da-DK" sz="1400"/>
          </a:p>
        </p:txBody>
      </p:sp>
      <p:sp>
        <p:nvSpPr>
          <p:cNvPr id="21" name="Content Placeholder 4">
            <a:extLst>
              <a:ext uri="{FF2B5EF4-FFF2-40B4-BE49-F238E27FC236}">
                <a16:creationId xmlns:a16="http://schemas.microsoft.com/office/drawing/2014/main" id="{0911D62F-A6B2-939D-1DBB-2AFEDE34FABB}"/>
              </a:ext>
            </a:extLst>
          </p:cNvPr>
          <p:cNvSpPr>
            <a:spLocks noGrp="1"/>
          </p:cNvSpPr>
          <p:nvPr>
            <p:ph idx="1"/>
          </p:nvPr>
        </p:nvSpPr>
        <p:spPr>
          <a:xfrm>
            <a:off x="436003" y="1718187"/>
            <a:ext cx="6798986" cy="4152787"/>
          </a:xfrm>
        </p:spPr>
        <p:txBody>
          <a:bodyPr vert="horz" lIns="0" tIns="0" rIns="0" bIns="0" rtlCol="0" anchor="t">
            <a:noAutofit/>
          </a:bodyPr>
          <a:lstStyle/>
          <a:p>
            <a:pPr marL="0" indent="0">
              <a:buNone/>
            </a:pPr>
            <a:endParaRPr lang="en-US" dirty="0"/>
          </a:p>
          <a:p>
            <a:r>
              <a:rPr lang="en-US" sz="2800" dirty="0" err="1"/>
              <a:t>Hvordan</a:t>
            </a:r>
            <a:r>
              <a:rPr lang="en-US" sz="2800" dirty="0"/>
              <a:t> </a:t>
            </a:r>
            <a:r>
              <a:rPr lang="en-US" sz="2800" dirty="0" err="1"/>
              <a:t>kan</a:t>
            </a:r>
            <a:r>
              <a:rPr lang="en-US" sz="2800" dirty="0"/>
              <a:t> der </a:t>
            </a:r>
            <a:r>
              <a:rPr lang="en-US" sz="2800" dirty="0" err="1"/>
              <a:t>arbejdes</a:t>
            </a:r>
            <a:r>
              <a:rPr lang="en-US" sz="2800" dirty="0"/>
              <a:t> med </a:t>
            </a:r>
            <a:r>
              <a:rPr lang="en-US" sz="2800" dirty="0" err="1"/>
              <a:t>indsatserne</a:t>
            </a:r>
            <a:r>
              <a:rPr lang="en-US" sz="2800" dirty="0"/>
              <a:t> </a:t>
            </a:r>
            <a:r>
              <a:rPr lang="en-US" sz="2800" dirty="0" err="1"/>
              <a:t>og</a:t>
            </a:r>
            <a:r>
              <a:rPr lang="en-US" sz="2800" dirty="0"/>
              <a:t> de </a:t>
            </a:r>
            <a:r>
              <a:rPr lang="en-US" sz="2800" dirty="0" err="1"/>
              <a:t>vigtige</a:t>
            </a:r>
            <a:r>
              <a:rPr lang="en-US" sz="2800" dirty="0"/>
              <a:t> </a:t>
            </a:r>
            <a:r>
              <a:rPr lang="en-US" sz="2800" dirty="0" err="1"/>
              <a:t>fokusområder</a:t>
            </a:r>
            <a:r>
              <a:rPr lang="en-US" sz="2800" dirty="0"/>
              <a:t> </a:t>
            </a:r>
            <a:r>
              <a:rPr lang="en-US" sz="2800" dirty="0" err="1"/>
              <a:t>på</a:t>
            </a:r>
            <a:r>
              <a:rPr lang="en-US" sz="2800" dirty="0"/>
              <a:t> </a:t>
            </a:r>
            <a:r>
              <a:rPr lang="en-US" sz="2800" dirty="0" err="1"/>
              <a:t>senfølgeområdet</a:t>
            </a:r>
            <a:r>
              <a:rPr lang="en-US" sz="2800" dirty="0"/>
              <a:t>?</a:t>
            </a:r>
          </a:p>
          <a:p>
            <a:pPr marL="0" indent="0">
              <a:buNone/>
            </a:pPr>
            <a:endParaRPr lang="en-US" sz="2800" dirty="0"/>
          </a:p>
          <a:p>
            <a:r>
              <a:rPr lang="en-US" sz="2800" dirty="0"/>
              <a:t>Kom gerne med </a:t>
            </a:r>
            <a:r>
              <a:rPr lang="en-US" sz="2800" dirty="0" err="1"/>
              <a:t>konkrete</a:t>
            </a:r>
            <a:r>
              <a:rPr lang="en-US" sz="2800" dirty="0"/>
              <a:t> </a:t>
            </a:r>
            <a:r>
              <a:rPr lang="en-US" sz="2800" dirty="0" err="1"/>
              <a:t>eksempler</a:t>
            </a:r>
            <a:r>
              <a:rPr lang="en-US" sz="2800" dirty="0"/>
              <a:t> </a:t>
            </a:r>
            <a:r>
              <a:rPr lang="en-US" sz="2800" dirty="0" err="1"/>
              <a:t>fra</a:t>
            </a:r>
            <a:r>
              <a:rPr lang="en-US" sz="2800" dirty="0"/>
              <a:t> </a:t>
            </a:r>
            <a:r>
              <a:rPr lang="en-US" sz="2800" dirty="0" err="1"/>
              <a:t>lokalforeninger</a:t>
            </a:r>
            <a:r>
              <a:rPr lang="en-US" sz="2800" dirty="0"/>
              <a:t> </a:t>
            </a:r>
            <a:r>
              <a:rPr lang="en-US" sz="2800" dirty="0" err="1"/>
              <a:t>og</a:t>
            </a:r>
            <a:r>
              <a:rPr lang="en-US" sz="2800" dirty="0"/>
              <a:t> </a:t>
            </a:r>
            <a:r>
              <a:rPr lang="en-US" sz="2800" dirty="0" err="1"/>
              <a:t>regionsudvalg</a:t>
            </a:r>
            <a:endParaRPr lang="en-US" sz="2800" dirty="0"/>
          </a:p>
          <a:p>
            <a:pPr marL="0" indent="0">
              <a:buNone/>
            </a:pPr>
            <a:endParaRPr lang="en-US" sz="2800" dirty="0"/>
          </a:p>
          <a:p>
            <a:r>
              <a:rPr lang="en-US" sz="2800" dirty="0"/>
              <a:t> </a:t>
            </a:r>
            <a:r>
              <a:rPr lang="en-US" sz="2800" dirty="0" err="1"/>
              <a:t>Opsamling</a:t>
            </a:r>
            <a:r>
              <a:rPr lang="en-US" sz="2800" dirty="0"/>
              <a:t> i plenum</a:t>
            </a:r>
          </a:p>
          <a:p>
            <a:endParaRPr lang="en-US" sz="2800" dirty="0"/>
          </a:p>
          <a:p>
            <a:pPr marL="0" indent="0">
              <a:buNone/>
            </a:pPr>
            <a:endParaRPr lang="en-US" dirty="0"/>
          </a:p>
        </p:txBody>
      </p:sp>
    </p:spTree>
    <p:extLst>
      <p:ext uri="{BB962C8B-B14F-4D97-AF65-F5344CB8AC3E}">
        <p14:creationId xmlns:p14="http://schemas.microsoft.com/office/powerpoint/2010/main" val="190912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AD48-CD2F-A401-33CB-DA8E0F8CA82B}"/>
              </a:ext>
            </a:extLst>
          </p:cNvPr>
          <p:cNvSpPr>
            <a:spLocks noGrp="1"/>
          </p:cNvSpPr>
          <p:nvPr>
            <p:ph type="title"/>
          </p:nvPr>
        </p:nvSpPr>
        <p:spPr>
          <a:xfrm>
            <a:off x="5106288" y="2978945"/>
            <a:ext cx="8259462" cy="1203927"/>
          </a:xfrm>
        </p:spPr>
        <p:txBody>
          <a:bodyPr/>
          <a:lstStyle/>
          <a:p>
            <a:r>
              <a:rPr lang="en-US"/>
              <a:t>TAK</a:t>
            </a:r>
            <a:endParaRPr lang="en-DK"/>
          </a:p>
        </p:txBody>
      </p:sp>
    </p:spTree>
    <p:extLst>
      <p:ext uri="{BB962C8B-B14F-4D97-AF65-F5344CB8AC3E}">
        <p14:creationId xmlns:p14="http://schemas.microsoft.com/office/powerpoint/2010/main" val="362686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Screenshot 2026-02-03 123608.png">
            <a:extLst>
              <a:ext uri="{FF2B5EF4-FFF2-40B4-BE49-F238E27FC236}">
                <a16:creationId xmlns:a16="http://schemas.microsoft.com/office/drawing/2014/main" id="{85C019E6-C17A-7676-6F86-2D2210E275E6}"/>
              </a:ext>
            </a:extLst>
          </p:cNvPr>
          <p:cNvPicPr>
            <a:picLocks noChangeAspect="1"/>
          </p:cNvPicPr>
          <p:nvPr/>
        </p:nvPicPr>
        <p:blipFill>
          <a:blip r:embed="rId3"/>
          <a:stretch>
            <a:fillRect/>
          </a:stretch>
        </p:blipFill>
        <p:spPr>
          <a:xfrm rot="21203936">
            <a:off x="269298" y="863703"/>
            <a:ext cx="2582482" cy="3561782"/>
          </a:xfrm>
          <a:prstGeom prst="rect">
            <a:avLst/>
          </a:prstGeom>
          <a:effectLst>
            <a:outerShdw blurRad="50800" dist="38100" dir="18900000" algn="bl" rotWithShape="0">
              <a:prstClr val="black">
                <a:alpha val="40000"/>
              </a:prstClr>
            </a:outerShdw>
          </a:effectLst>
        </p:spPr>
      </p:pic>
      <p:pic>
        <p:nvPicPr>
          <p:cNvPr id="9" name="Billede 8" descr="Et billede, der indeholder tekst, skærmbillede, Font/skrifttype, Webside&#10;&#10;AI-genereret indhold kan være ukorrekt.">
            <a:extLst>
              <a:ext uri="{FF2B5EF4-FFF2-40B4-BE49-F238E27FC236}">
                <a16:creationId xmlns:a16="http://schemas.microsoft.com/office/drawing/2014/main" id="{839A529D-F6F5-8F30-3AEA-A07007B12B11}"/>
              </a:ext>
            </a:extLst>
          </p:cNvPr>
          <p:cNvPicPr>
            <a:picLocks noChangeAspect="1"/>
          </p:cNvPicPr>
          <p:nvPr/>
        </p:nvPicPr>
        <p:blipFill>
          <a:blip r:embed="rId4"/>
          <a:srcRect r="10789"/>
          <a:stretch>
            <a:fillRect/>
          </a:stretch>
        </p:blipFill>
        <p:spPr>
          <a:xfrm rot="540000">
            <a:off x="7232589" y="708922"/>
            <a:ext cx="5368857" cy="3686295"/>
          </a:xfrm>
          <a:prstGeom prst="rect">
            <a:avLst/>
          </a:prstGeom>
          <a:effectLst>
            <a:outerShdw blurRad="50800" dist="38100" dir="18900000" algn="bl" rotWithShape="0">
              <a:prstClr val="black">
                <a:alpha val="40000"/>
              </a:prstClr>
            </a:outerShdw>
          </a:effectLst>
        </p:spPr>
      </p:pic>
      <p:pic>
        <p:nvPicPr>
          <p:cNvPr id="4" name="Picture 3" descr="Screenshot 2026-02-03 123444.png">
            <a:extLst>
              <a:ext uri="{FF2B5EF4-FFF2-40B4-BE49-F238E27FC236}">
                <a16:creationId xmlns:a16="http://schemas.microsoft.com/office/drawing/2014/main" id="{A2E672F7-6884-AE7E-4337-A28385DEA407}"/>
              </a:ext>
            </a:extLst>
          </p:cNvPr>
          <p:cNvPicPr>
            <a:picLocks noChangeAspect="1"/>
          </p:cNvPicPr>
          <p:nvPr/>
        </p:nvPicPr>
        <p:blipFill>
          <a:blip r:embed="rId5"/>
          <a:stretch>
            <a:fillRect/>
          </a:stretch>
        </p:blipFill>
        <p:spPr>
          <a:xfrm>
            <a:off x="2719582" y="981652"/>
            <a:ext cx="4758207" cy="2780210"/>
          </a:xfrm>
          <a:prstGeom prst="rect">
            <a:avLst/>
          </a:prstGeom>
          <a:effectLst>
            <a:outerShdw blurRad="50800" dist="38100" dir="10800000" algn="r" rotWithShape="0">
              <a:prstClr val="black">
                <a:alpha val="40000"/>
              </a:prstClr>
            </a:outerShdw>
          </a:effectLst>
        </p:spPr>
      </p:pic>
      <p:sp>
        <p:nvSpPr>
          <p:cNvPr id="14" name="Titel 5">
            <a:extLst>
              <a:ext uri="{FF2B5EF4-FFF2-40B4-BE49-F238E27FC236}">
                <a16:creationId xmlns:a16="http://schemas.microsoft.com/office/drawing/2014/main" id="{1876CDB2-1A6A-4784-D1EA-B508712C111C}"/>
              </a:ext>
            </a:extLst>
          </p:cNvPr>
          <p:cNvSpPr txBox="1">
            <a:spLocks/>
          </p:cNvSpPr>
          <p:nvPr/>
        </p:nvSpPr>
        <p:spPr>
          <a:xfrm>
            <a:off x="246021" y="215739"/>
            <a:ext cx="11233150" cy="511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400" i="0" u="none" strike="noStrike" kern="1200" cap="none" spc="0" normalizeH="0" baseline="0" noProof="0">
                <a:ln>
                  <a:noFill/>
                </a:ln>
                <a:solidFill>
                  <a:srgbClr val="FF0000"/>
                </a:solidFill>
                <a:effectLst/>
                <a:uLnTx/>
                <a:uFillTx/>
                <a:latin typeface="Fighter Overskrift"/>
              </a:rPr>
              <a:t>Der sker meget på senfølgeområdet</a:t>
            </a:r>
          </a:p>
        </p:txBody>
      </p:sp>
      <p:pic>
        <p:nvPicPr>
          <p:cNvPr id="7" name="Billede 6" descr="Et billede, der indeholder tekst, Ansigt, menneske, tøj&#10;&#10;AI-genereret indhold kan være ukorrekt.">
            <a:extLst>
              <a:ext uri="{FF2B5EF4-FFF2-40B4-BE49-F238E27FC236}">
                <a16:creationId xmlns:a16="http://schemas.microsoft.com/office/drawing/2014/main" id="{3861E86D-9289-E9E9-8423-B6E705B06995}"/>
              </a:ext>
            </a:extLst>
          </p:cNvPr>
          <p:cNvPicPr>
            <a:picLocks noChangeAspect="1"/>
          </p:cNvPicPr>
          <p:nvPr/>
        </p:nvPicPr>
        <p:blipFill>
          <a:blip r:embed="rId6"/>
          <a:stretch>
            <a:fillRect/>
          </a:stretch>
        </p:blipFill>
        <p:spPr>
          <a:xfrm rot="21300000">
            <a:off x="2632586" y="2508786"/>
            <a:ext cx="3717983" cy="3575401"/>
          </a:xfrm>
          <a:prstGeom prst="rect">
            <a:avLst/>
          </a:prstGeom>
          <a:effectLst>
            <a:outerShdw blurRad="50800" dist="38100" algn="l" rotWithShape="0">
              <a:prstClr val="black">
                <a:alpha val="40000"/>
              </a:prstClr>
            </a:outerShdw>
          </a:effectLst>
        </p:spPr>
      </p:pic>
      <p:pic>
        <p:nvPicPr>
          <p:cNvPr id="5" name="Billede 4" descr="Et billede, der indeholder tekst, skærmbillede, Ansigt, tøj&#10;&#10;AI-genereret indhold kan være ukorrekt.">
            <a:extLst>
              <a:ext uri="{FF2B5EF4-FFF2-40B4-BE49-F238E27FC236}">
                <a16:creationId xmlns:a16="http://schemas.microsoft.com/office/drawing/2014/main" id="{8E3F99A3-A015-FE0F-2506-C78DA4BF8B74}"/>
              </a:ext>
            </a:extLst>
          </p:cNvPr>
          <p:cNvPicPr>
            <a:picLocks noChangeAspect="1"/>
          </p:cNvPicPr>
          <p:nvPr/>
        </p:nvPicPr>
        <p:blipFill>
          <a:blip r:embed="rId7"/>
          <a:srcRect b="28066"/>
          <a:stretch>
            <a:fillRect/>
          </a:stretch>
        </p:blipFill>
        <p:spPr>
          <a:xfrm rot="21000421">
            <a:off x="110826" y="4387565"/>
            <a:ext cx="5013822" cy="2491948"/>
          </a:xfrm>
          <a:prstGeom prst="rect">
            <a:avLst/>
          </a:prstGeom>
          <a:effectLst>
            <a:outerShdw blurRad="50800" dist="38100" algn="l" rotWithShape="0">
              <a:prstClr val="black">
                <a:alpha val="40000"/>
              </a:prstClr>
            </a:outerShdw>
          </a:effectLst>
        </p:spPr>
      </p:pic>
      <p:pic>
        <p:nvPicPr>
          <p:cNvPr id="10" name="Picture 9" descr="Screenshot 2026-02-03 122742.png">
            <a:extLst>
              <a:ext uri="{FF2B5EF4-FFF2-40B4-BE49-F238E27FC236}">
                <a16:creationId xmlns:a16="http://schemas.microsoft.com/office/drawing/2014/main" id="{20EAB0A5-F39B-4831-6101-1E3AEF22BF95}"/>
              </a:ext>
            </a:extLst>
          </p:cNvPr>
          <p:cNvPicPr>
            <a:picLocks noChangeAspect="1"/>
          </p:cNvPicPr>
          <p:nvPr/>
        </p:nvPicPr>
        <p:blipFill>
          <a:blip r:embed="rId8"/>
          <a:srcRect l="7796" r="14516" b="19879"/>
          <a:stretch>
            <a:fillRect/>
          </a:stretch>
        </p:blipFill>
        <p:spPr>
          <a:xfrm rot="237477">
            <a:off x="3885469" y="4461958"/>
            <a:ext cx="4670761" cy="2335033"/>
          </a:xfrm>
          <a:prstGeom prst="rect">
            <a:avLst/>
          </a:prstGeom>
          <a:effectLst>
            <a:outerShdw blurRad="50800" dist="38100" dir="18900000" algn="bl" rotWithShape="0">
              <a:prstClr val="black">
                <a:alpha val="40000"/>
              </a:prstClr>
            </a:outerShdw>
          </a:effectLst>
        </p:spPr>
      </p:pic>
      <p:pic>
        <p:nvPicPr>
          <p:cNvPr id="3" name="Billede 2" descr="Et billede, der indeholder tegning&#10;&#10;Automatisk genereret beskrivelse">
            <a:extLst>
              <a:ext uri="{FF2B5EF4-FFF2-40B4-BE49-F238E27FC236}">
                <a16:creationId xmlns:a16="http://schemas.microsoft.com/office/drawing/2014/main" id="{FC609F6F-6003-FF0C-E5D1-BBD0D49930E8}"/>
              </a:ext>
            </a:extLst>
          </p:cNvPr>
          <p:cNvPicPr>
            <a:picLocks noChangeAspect="1"/>
          </p:cNvPicPr>
          <p:nvPr/>
        </p:nvPicPr>
        <p:blipFill>
          <a:blip r:embed="rId9"/>
          <a:stretch>
            <a:fillRect/>
          </a:stretch>
        </p:blipFill>
        <p:spPr>
          <a:xfrm>
            <a:off x="11478170" y="6422947"/>
            <a:ext cx="464923" cy="263881"/>
          </a:xfrm>
          <a:prstGeom prst="rect">
            <a:avLst/>
          </a:prstGeom>
        </p:spPr>
      </p:pic>
      <p:pic>
        <p:nvPicPr>
          <p:cNvPr id="12" name="Picture 11">
            <a:extLst>
              <a:ext uri="{FF2B5EF4-FFF2-40B4-BE49-F238E27FC236}">
                <a16:creationId xmlns:a16="http://schemas.microsoft.com/office/drawing/2014/main" id="{C8EB2A78-EA92-13D2-67DB-A5F4210D5FC6}"/>
              </a:ext>
            </a:extLst>
          </p:cNvPr>
          <p:cNvPicPr>
            <a:picLocks noChangeAspect="1"/>
          </p:cNvPicPr>
          <p:nvPr/>
        </p:nvPicPr>
        <p:blipFill>
          <a:blip r:embed="rId10"/>
          <a:stretch>
            <a:fillRect/>
          </a:stretch>
        </p:blipFill>
        <p:spPr>
          <a:xfrm rot="464784">
            <a:off x="5858144" y="3007216"/>
            <a:ext cx="4614626" cy="2464625"/>
          </a:xfrm>
          <a:prstGeom prst="rect">
            <a:avLst/>
          </a:prstGeom>
          <a:effectLst>
            <a:outerShdw blurRad="50800" dist="38100" dir="16200000" rotWithShape="0">
              <a:prstClr val="black">
                <a:alpha val="40000"/>
              </a:prstClr>
            </a:outerShdw>
          </a:effectLst>
        </p:spPr>
      </p:pic>
      <p:pic>
        <p:nvPicPr>
          <p:cNvPr id="2" name="Billede 1">
            <a:extLst>
              <a:ext uri="{FF2B5EF4-FFF2-40B4-BE49-F238E27FC236}">
                <a16:creationId xmlns:a16="http://schemas.microsoft.com/office/drawing/2014/main" id="{8CDBBCEB-40D4-8429-7D04-E1141BF5ED12}"/>
              </a:ext>
            </a:extLst>
          </p:cNvPr>
          <p:cNvPicPr>
            <a:picLocks noChangeAspect="1"/>
          </p:cNvPicPr>
          <p:nvPr/>
        </p:nvPicPr>
        <p:blipFill>
          <a:blip r:embed="rId11"/>
          <a:stretch>
            <a:fillRect/>
          </a:stretch>
        </p:blipFill>
        <p:spPr>
          <a:xfrm rot="590906">
            <a:off x="9250152" y="3621463"/>
            <a:ext cx="2244028" cy="3171772"/>
          </a:xfrm>
          <a:prstGeom prst="rect">
            <a:avLst/>
          </a:prstGeom>
          <a:noFill/>
          <a:effectLst>
            <a:outerShdw blurRad="50800" dist="38100" algn="l" rotWithShape="0">
              <a:prstClr val="black">
                <a:alpha val="40000"/>
              </a:prstClr>
            </a:outerShdw>
          </a:effectLst>
        </p:spPr>
      </p:pic>
    </p:spTree>
    <p:extLst>
      <p:ext uri="{BB962C8B-B14F-4D97-AF65-F5344CB8AC3E}">
        <p14:creationId xmlns:p14="http://schemas.microsoft.com/office/powerpoint/2010/main" val="286727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B6E9E8-D30E-A91B-03A7-8B12F15B347A}"/>
              </a:ext>
            </a:extLst>
          </p:cNvPr>
          <p:cNvPicPr>
            <a:picLocks noChangeAspect="1"/>
          </p:cNvPicPr>
          <p:nvPr/>
        </p:nvPicPr>
        <p:blipFill>
          <a:blip r:embed="rId3"/>
          <a:srcRect l="11551" r="32696" b="1"/>
          <a:stretch>
            <a:fillRect/>
          </a:stretch>
        </p:blipFill>
        <p:spPr>
          <a:xfrm>
            <a:off x="221395" y="279148"/>
            <a:ext cx="5951517" cy="6057890"/>
          </a:xfrm>
          <a:prstGeom prst="rect">
            <a:avLst/>
          </a:prstGeom>
          <a:noFill/>
        </p:spPr>
      </p:pic>
      <p:sp>
        <p:nvSpPr>
          <p:cNvPr id="2" name="Titel 1"/>
          <p:cNvSpPr>
            <a:spLocks noGrp="1"/>
          </p:cNvSpPr>
          <p:nvPr>
            <p:ph type="title"/>
          </p:nvPr>
        </p:nvSpPr>
        <p:spPr>
          <a:xfrm>
            <a:off x="6537007" y="2478758"/>
            <a:ext cx="5472113" cy="829335"/>
          </a:xfrm>
        </p:spPr>
        <p:txBody>
          <a:bodyPr anchor="t">
            <a:normAutofit/>
          </a:bodyPr>
          <a:lstStyle/>
          <a:p>
            <a:r>
              <a:rPr lang="da-DK" sz="2900"/>
              <a:t>Mød Nete, der er kræftfri men ikke rask</a:t>
            </a:r>
            <a:endParaRPr lang="da-DK" sz="2900">
              <a:highlight>
                <a:srgbClr val="FFFF00"/>
              </a:highlight>
            </a:endParaRPr>
          </a:p>
        </p:txBody>
      </p:sp>
      <p:sp>
        <p:nvSpPr>
          <p:cNvPr id="3" name="Pladsholder til indhold 2"/>
          <p:cNvSpPr>
            <a:spLocks noGrp="1"/>
          </p:cNvSpPr>
          <p:nvPr>
            <p:ph type="body" sz="quarter" idx="18"/>
          </p:nvPr>
        </p:nvSpPr>
        <p:spPr>
          <a:xfrm>
            <a:off x="7100836" y="1805049"/>
            <a:ext cx="3751365" cy="950026"/>
          </a:xfrm>
        </p:spPr>
        <p:txBody>
          <a:bodyPr anchor="b">
            <a:normAutofit/>
          </a:bodyPr>
          <a:lstStyle/>
          <a:p>
            <a:endParaRPr lang="da-DK" b="0"/>
          </a:p>
          <a:p>
            <a:endParaRPr lang="da-DK"/>
          </a:p>
          <a:p>
            <a:endParaRPr lang="da-DK" b="0"/>
          </a:p>
          <a:p>
            <a:pPr marL="0" indent="0">
              <a:buNone/>
            </a:pPr>
            <a:endParaRPr lang="da-DK"/>
          </a:p>
        </p:txBody>
      </p:sp>
    </p:spTree>
    <p:extLst>
      <p:ext uri="{BB962C8B-B14F-4D97-AF65-F5344CB8AC3E}">
        <p14:creationId xmlns:p14="http://schemas.microsoft.com/office/powerpoint/2010/main" val="6897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EDBE5-89DB-DF9F-BC35-45A61910D222}"/>
              </a:ext>
            </a:extLst>
          </p:cNvPr>
          <p:cNvSpPr>
            <a:spLocks noGrp="1"/>
          </p:cNvSpPr>
          <p:nvPr>
            <p:ph type="title"/>
          </p:nvPr>
        </p:nvSpPr>
        <p:spPr>
          <a:xfrm>
            <a:off x="437091" y="462492"/>
            <a:ext cx="7334779" cy="829335"/>
          </a:xfrm>
        </p:spPr>
        <p:txBody>
          <a:bodyPr anchor="t">
            <a:normAutofit fontScale="90000"/>
          </a:bodyPr>
          <a:lstStyle/>
          <a:p>
            <a:br>
              <a:rPr lang="da-DK" sz="1400" dirty="0"/>
            </a:br>
            <a:br>
              <a:rPr lang="da-DK" sz="1400" dirty="0"/>
            </a:br>
            <a:r>
              <a:rPr lang="da-DK" sz="4000" dirty="0"/>
              <a:t>Drøftelse to og to</a:t>
            </a:r>
            <a:br>
              <a:rPr lang="da-DK" sz="1400" dirty="0"/>
            </a:br>
            <a:endParaRPr lang="da-DK" sz="1400" dirty="0"/>
          </a:p>
        </p:txBody>
      </p:sp>
      <p:sp>
        <p:nvSpPr>
          <p:cNvPr id="21" name="Content Placeholder 4">
            <a:extLst>
              <a:ext uri="{FF2B5EF4-FFF2-40B4-BE49-F238E27FC236}">
                <a16:creationId xmlns:a16="http://schemas.microsoft.com/office/drawing/2014/main" id="{598E8EE8-1BCE-F8F0-3983-D3995AD95155}"/>
              </a:ext>
            </a:extLst>
          </p:cNvPr>
          <p:cNvSpPr>
            <a:spLocks noGrp="1"/>
          </p:cNvSpPr>
          <p:nvPr>
            <p:ph idx="1"/>
          </p:nvPr>
        </p:nvSpPr>
        <p:spPr>
          <a:xfrm>
            <a:off x="436003" y="1718187"/>
            <a:ext cx="6289206" cy="4152787"/>
          </a:xfrm>
        </p:spPr>
        <p:txBody>
          <a:bodyPr vert="horz" lIns="0" tIns="0" rIns="0" bIns="0" rtlCol="0" anchor="t">
            <a:noAutofit/>
          </a:bodyPr>
          <a:lstStyle/>
          <a:p>
            <a:pPr marL="0" indent="0">
              <a:buNone/>
            </a:pPr>
            <a:endParaRPr lang="en-US" dirty="0"/>
          </a:p>
          <a:p>
            <a:pPr marL="0" indent="0">
              <a:buNone/>
            </a:pPr>
            <a:endParaRPr lang="en-US" dirty="0"/>
          </a:p>
          <a:p>
            <a:pPr marL="0" indent="0">
              <a:buNone/>
            </a:pPr>
            <a:endParaRPr lang="en-US" dirty="0"/>
          </a:p>
          <a:p>
            <a:r>
              <a:rPr lang="en-US" sz="3600" dirty="0" err="1"/>
              <a:t>Hvad</a:t>
            </a:r>
            <a:r>
              <a:rPr lang="en-US" sz="3600" dirty="0"/>
              <a:t> er </a:t>
            </a:r>
            <a:r>
              <a:rPr lang="en-US" sz="3600" dirty="0" err="1"/>
              <a:t>vigtigt</a:t>
            </a:r>
            <a:r>
              <a:rPr lang="en-US" sz="3600" dirty="0"/>
              <a:t> at </a:t>
            </a:r>
            <a:r>
              <a:rPr lang="en-US" sz="3600" dirty="0" err="1"/>
              <a:t>arbejde</a:t>
            </a:r>
            <a:r>
              <a:rPr lang="en-US" sz="3600" dirty="0"/>
              <a:t> med </a:t>
            </a:r>
            <a:r>
              <a:rPr lang="en-US" sz="3600" dirty="0" err="1"/>
              <a:t>på</a:t>
            </a:r>
            <a:r>
              <a:rPr lang="en-US" sz="3600" dirty="0"/>
              <a:t> </a:t>
            </a:r>
            <a:r>
              <a:rPr lang="en-US" sz="3600" dirty="0" err="1"/>
              <a:t>senfølgeområdet</a:t>
            </a:r>
            <a:r>
              <a:rPr lang="en-US" sz="3600" dirty="0"/>
              <a:t>?</a:t>
            </a:r>
          </a:p>
          <a:p>
            <a:pPr marL="0" indent="0">
              <a:buNone/>
            </a:pPr>
            <a:endParaRPr lang="en-US" sz="2800" dirty="0"/>
          </a:p>
          <a:p>
            <a:pPr marL="0" indent="0">
              <a:buNone/>
            </a:pPr>
            <a:endParaRPr lang="en-US" dirty="0"/>
          </a:p>
        </p:txBody>
      </p:sp>
      <p:pic>
        <p:nvPicPr>
          <p:cNvPr id="6" name="Billede 6" descr="Et billede, der indeholder clipart, Grafik, tegning, illustration/afbildning&#10;&#10;Automatisk genereret beskrivelse">
            <a:extLst>
              <a:ext uri="{FF2B5EF4-FFF2-40B4-BE49-F238E27FC236}">
                <a16:creationId xmlns:a16="http://schemas.microsoft.com/office/drawing/2014/main" id="{B1153741-B2C9-A9F2-8188-5522BBD030CC}"/>
              </a:ext>
            </a:extLst>
          </p:cNvPr>
          <p:cNvPicPr>
            <a:picLocks noChangeAspect="1"/>
          </p:cNvPicPr>
          <p:nvPr/>
        </p:nvPicPr>
        <p:blipFill>
          <a:blip r:embed="rId3"/>
          <a:stretch>
            <a:fillRect/>
          </a:stretch>
        </p:blipFill>
        <p:spPr>
          <a:xfrm>
            <a:off x="6945437" y="1291827"/>
            <a:ext cx="4552798" cy="4848260"/>
          </a:xfrm>
          <a:prstGeom prst="rect">
            <a:avLst/>
          </a:prstGeom>
        </p:spPr>
      </p:pic>
    </p:spTree>
    <p:extLst>
      <p:ext uri="{BB962C8B-B14F-4D97-AF65-F5344CB8AC3E}">
        <p14:creationId xmlns:p14="http://schemas.microsoft.com/office/powerpoint/2010/main" val="281483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95C1-6ABF-DDFB-644E-2DCA9E798DB6}"/>
            </a:ext>
          </a:extLst>
        </p:cNvPr>
        <p:cNvGrpSpPr/>
        <p:nvPr/>
      </p:nvGrpSpPr>
      <p:grpSpPr>
        <a:xfrm>
          <a:off x="0" y="0"/>
          <a:ext cx="0" cy="0"/>
          <a:chOff x="0" y="0"/>
          <a:chExt cx="0" cy="0"/>
        </a:xfrm>
      </p:grpSpPr>
      <p:sp>
        <p:nvSpPr>
          <p:cNvPr id="2" name="Undertitel 1">
            <a:extLst>
              <a:ext uri="{FF2B5EF4-FFF2-40B4-BE49-F238E27FC236}">
                <a16:creationId xmlns:a16="http://schemas.microsoft.com/office/drawing/2014/main" id="{AF8B2E8B-8C8B-5779-2E5D-5EE6AE05FC2F}"/>
              </a:ext>
            </a:extLst>
          </p:cNvPr>
          <p:cNvSpPr>
            <a:spLocks noGrp="1"/>
          </p:cNvSpPr>
          <p:nvPr>
            <p:ph type="subTitle" idx="1"/>
          </p:nvPr>
        </p:nvSpPr>
        <p:spPr>
          <a:xfrm>
            <a:off x="479425" y="441325"/>
            <a:ext cx="10589628" cy="992839"/>
          </a:xfrm>
        </p:spPr>
        <p:txBody>
          <a:bodyPr vert="horz" lIns="0" tIns="0" rIns="0" bIns="0" rtlCol="0" anchor="t">
            <a:normAutofit/>
          </a:bodyPr>
          <a:lstStyle/>
          <a:p>
            <a:pPr algn="ctr"/>
            <a:r>
              <a:rPr lang="da-DK" sz="1800"/>
              <a:t>Repræsentantskabsmøde 2026</a:t>
            </a:r>
          </a:p>
        </p:txBody>
      </p:sp>
      <p:sp>
        <p:nvSpPr>
          <p:cNvPr id="3" name="Titel 2">
            <a:extLst>
              <a:ext uri="{FF2B5EF4-FFF2-40B4-BE49-F238E27FC236}">
                <a16:creationId xmlns:a16="http://schemas.microsoft.com/office/drawing/2014/main" id="{7A03516D-C79D-F83F-D130-3BB30CD3C056}"/>
              </a:ext>
            </a:extLst>
          </p:cNvPr>
          <p:cNvSpPr>
            <a:spLocks noGrp="1"/>
          </p:cNvSpPr>
          <p:nvPr>
            <p:ph type="title"/>
          </p:nvPr>
        </p:nvSpPr>
        <p:spPr>
          <a:xfrm>
            <a:off x="239712" y="1948262"/>
            <a:ext cx="11712576" cy="3334998"/>
          </a:xfrm>
        </p:spPr>
        <p:txBody>
          <a:bodyPr/>
          <a:lstStyle/>
          <a:p>
            <a:pPr algn="ctr"/>
            <a:br>
              <a:rPr lang="da-DK" b="1"/>
            </a:br>
            <a:r>
              <a:rPr lang="da-DK" b="1"/>
              <a:t>S</a:t>
            </a:r>
            <a:r>
              <a:rPr lang="da-DK" sz="4400" b="1"/>
              <a:t>enfølgeområdet styrkes </a:t>
            </a:r>
            <a:br>
              <a:rPr lang="da-DK" sz="4400" b="1"/>
            </a:br>
            <a:br>
              <a:rPr lang="da-DK" sz="4400" b="1"/>
            </a:br>
            <a:r>
              <a:rPr lang="da-DK" sz="4400" b="1"/>
              <a:t>Baggrund og nationale tiltag</a:t>
            </a:r>
            <a:br>
              <a:rPr lang="da-DK" sz="4400" b="1"/>
            </a:br>
            <a:br>
              <a:rPr lang="da-DK" sz="4400" b="1"/>
            </a:br>
            <a:r>
              <a:rPr lang="da-DK" sz="2400"/>
              <a:t>v/ Patientstøttedirektør Pernille Slebsager</a:t>
            </a:r>
            <a:br>
              <a:rPr lang="da-DK" sz="4400"/>
            </a:br>
            <a:br>
              <a:rPr lang="da-DK" sz="4400"/>
            </a:br>
            <a:endParaRPr lang="da-DK">
              <a:highlight>
                <a:srgbClr val="FFFF00"/>
              </a:highlight>
            </a:endParaRPr>
          </a:p>
        </p:txBody>
      </p:sp>
    </p:spTree>
    <p:extLst>
      <p:ext uri="{BB962C8B-B14F-4D97-AF65-F5344CB8AC3E}">
        <p14:creationId xmlns:p14="http://schemas.microsoft.com/office/powerpoint/2010/main" val="295756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0155" y="518142"/>
            <a:ext cx="11034758" cy="1032691"/>
          </a:xfrm>
        </p:spPr>
        <p:txBody>
          <a:bodyPr>
            <a:noAutofit/>
          </a:bodyPr>
          <a:lstStyle/>
          <a:p>
            <a:r>
              <a:rPr lang="da-DK">
                <a:solidFill>
                  <a:srgbClr val="FF0000"/>
                </a:solidFill>
              </a:rPr>
              <a:t>Livet med og efter kræft</a:t>
            </a:r>
          </a:p>
        </p:txBody>
      </p:sp>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09404" y="6284223"/>
            <a:ext cx="621803" cy="352925"/>
          </a:xfrm>
          <a:prstGeom prst="rect">
            <a:avLst/>
          </a:prstGeom>
        </p:spPr>
      </p:pic>
      <p:grpSp>
        <p:nvGrpSpPr>
          <p:cNvPr id="4" name="Gruppe 3">
            <a:extLst>
              <a:ext uri="{FF2B5EF4-FFF2-40B4-BE49-F238E27FC236}">
                <a16:creationId xmlns:a16="http://schemas.microsoft.com/office/drawing/2014/main" id="{FF4B6527-7A7A-138D-BDDB-6D6F375C2EEC}"/>
              </a:ext>
            </a:extLst>
          </p:cNvPr>
          <p:cNvGrpSpPr/>
          <p:nvPr/>
        </p:nvGrpSpPr>
        <p:grpSpPr>
          <a:xfrm>
            <a:off x="2234209" y="4516603"/>
            <a:ext cx="7699900" cy="1448395"/>
            <a:chOff x="2894609" y="4516603"/>
            <a:chExt cx="7699900" cy="1448395"/>
          </a:xfrm>
        </p:grpSpPr>
        <p:pic>
          <p:nvPicPr>
            <p:cNvPr id="17" name="Grafik 16" descr="Mand med massiv udfyldning">
              <a:extLst>
                <a:ext uri="{FF2B5EF4-FFF2-40B4-BE49-F238E27FC236}">
                  <a16:creationId xmlns:a16="http://schemas.microsoft.com/office/drawing/2014/main" id="{436D2D5F-F7AD-3754-B600-1D364052D18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94609" y="4516754"/>
              <a:ext cx="1403269" cy="1403269"/>
            </a:xfrm>
            <a:prstGeom prst="rect">
              <a:avLst/>
            </a:prstGeom>
          </p:spPr>
        </p:pic>
        <p:grpSp>
          <p:nvGrpSpPr>
            <p:cNvPr id="28" name="Gruppe 27">
              <a:extLst>
                <a:ext uri="{FF2B5EF4-FFF2-40B4-BE49-F238E27FC236}">
                  <a16:creationId xmlns:a16="http://schemas.microsoft.com/office/drawing/2014/main" id="{86CF144D-835F-CF2D-5924-096F8B7CDA18}"/>
                </a:ext>
              </a:extLst>
            </p:cNvPr>
            <p:cNvGrpSpPr/>
            <p:nvPr/>
          </p:nvGrpSpPr>
          <p:grpSpPr>
            <a:xfrm>
              <a:off x="3582494" y="4516603"/>
              <a:ext cx="7012015" cy="1448395"/>
              <a:chOff x="2192965" y="4509382"/>
              <a:chExt cx="7012015" cy="1448395"/>
            </a:xfrm>
          </p:grpSpPr>
          <p:pic>
            <p:nvPicPr>
              <p:cNvPr id="18" name="Grafik 17" descr="Mand med massiv udfyldning">
                <a:extLst>
                  <a:ext uri="{FF2B5EF4-FFF2-40B4-BE49-F238E27FC236}">
                    <a16:creationId xmlns:a16="http://schemas.microsoft.com/office/drawing/2014/main" id="{FE13743A-E178-82F2-24D7-4E4D8E443A0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6243" y="4554508"/>
                <a:ext cx="1403269" cy="1403269"/>
              </a:xfrm>
              <a:prstGeom prst="rect">
                <a:avLst/>
              </a:prstGeom>
            </p:spPr>
          </p:pic>
          <p:pic>
            <p:nvPicPr>
              <p:cNvPr id="19" name="Grafik 18" descr="Mand med massiv udfyldning">
                <a:extLst>
                  <a:ext uri="{FF2B5EF4-FFF2-40B4-BE49-F238E27FC236}">
                    <a16:creationId xmlns:a16="http://schemas.microsoft.com/office/drawing/2014/main" id="{862F5FE8-05CF-1B2A-20B0-873000EB9DC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97878" y="4516754"/>
                <a:ext cx="1403269" cy="1403269"/>
              </a:xfrm>
              <a:prstGeom prst="rect">
                <a:avLst/>
              </a:prstGeom>
            </p:spPr>
          </p:pic>
          <p:pic>
            <p:nvPicPr>
              <p:cNvPr id="20" name="Grafik 19" descr="Mand med massiv udfyldning">
                <a:extLst>
                  <a:ext uri="{FF2B5EF4-FFF2-40B4-BE49-F238E27FC236}">
                    <a16:creationId xmlns:a16="http://schemas.microsoft.com/office/drawing/2014/main" id="{58E96455-5A83-E1B9-3353-AA3F8C3708C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999511" y="4516751"/>
                <a:ext cx="1403269" cy="1403269"/>
              </a:xfrm>
              <a:prstGeom prst="rect">
                <a:avLst/>
              </a:prstGeom>
            </p:spPr>
          </p:pic>
          <p:pic>
            <p:nvPicPr>
              <p:cNvPr id="21" name="Grafik 20" descr="Mand med massiv udfyldning">
                <a:extLst>
                  <a:ext uri="{FF2B5EF4-FFF2-40B4-BE49-F238E27FC236}">
                    <a16:creationId xmlns:a16="http://schemas.microsoft.com/office/drawing/2014/main" id="{E35D2FFF-40D5-33DF-8D95-CA74FBD949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01144" y="4516754"/>
                <a:ext cx="1403269" cy="1403269"/>
              </a:xfrm>
              <a:prstGeom prst="rect">
                <a:avLst/>
              </a:prstGeom>
            </p:spPr>
          </p:pic>
          <p:pic>
            <p:nvPicPr>
              <p:cNvPr id="22" name="Grafik 21" descr="Mand med massiv udfyldning">
                <a:extLst>
                  <a:ext uri="{FF2B5EF4-FFF2-40B4-BE49-F238E27FC236}">
                    <a16:creationId xmlns:a16="http://schemas.microsoft.com/office/drawing/2014/main" id="{EDA53B1A-3FC9-700A-B0A1-12F4747E192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02776" y="4509383"/>
                <a:ext cx="1403269" cy="1403269"/>
              </a:xfrm>
              <a:prstGeom prst="rect">
                <a:avLst/>
              </a:prstGeom>
            </p:spPr>
          </p:pic>
          <p:pic>
            <p:nvPicPr>
              <p:cNvPr id="24" name="Grafik 23" descr="Mand med massiv udfyldning">
                <a:extLst>
                  <a:ext uri="{FF2B5EF4-FFF2-40B4-BE49-F238E27FC236}">
                    <a16:creationId xmlns:a16="http://schemas.microsoft.com/office/drawing/2014/main" id="{A7D8B410-9FFA-6AD6-CD7A-C0228881820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04413" y="4516871"/>
                <a:ext cx="1403269" cy="1403269"/>
              </a:xfrm>
              <a:prstGeom prst="rect">
                <a:avLst/>
              </a:prstGeom>
            </p:spPr>
          </p:pic>
          <p:pic>
            <p:nvPicPr>
              <p:cNvPr id="26" name="Grafik 25" descr="Mand med massiv udfyldning">
                <a:extLst>
                  <a:ext uri="{FF2B5EF4-FFF2-40B4-BE49-F238E27FC236}">
                    <a16:creationId xmlns:a16="http://schemas.microsoft.com/office/drawing/2014/main" id="{34FE8C5F-FFE3-AD7A-0D96-CA3F089170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801711" y="4509382"/>
                <a:ext cx="1403269" cy="1403269"/>
              </a:xfrm>
              <a:prstGeom prst="rect">
                <a:avLst/>
              </a:prstGeom>
            </p:spPr>
          </p:pic>
          <p:pic>
            <p:nvPicPr>
              <p:cNvPr id="27" name="Grafik 26" descr="Mand med massiv udfyldning">
                <a:extLst>
                  <a:ext uri="{FF2B5EF4-FFF2-40B4-BE49-F238E27FC236}">
                    <a16:creationId xmlns:a16="http://schemas.microsoft.com/office/drawing/2014/main" id="{926C1978-3544-3457-0F96-870CB28A990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92965" y="4524002"/>
                <a:ext cx="1403269" cy="1403269"/>
              </a:xfrm>
              <a:prstGeom prst="rect">
                <a:avLst/>
              </a:prstGeom>
            </p:spPr>
          </p:pic>
        </p:grpSp>
        <p:pic>
          <p:nvPicPr>
            <p:cNvPr id="6" name="Grafik 20" descr="Mand med massiv udfyldning">
              <a:extLst>
                <a:ext uri="{FF2B5EF4-FFF2-40B4-BE49-F238E27FC236}">
                  <a16:creationId xmlns:a16="http://schemas.microsoft.com/office/drawing/2014/main" id="{69577040-DB0F-7798-12F8-E0A1E21D78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307132" y="4519492"/>
              <a:ext cx="1403269" cy="1403269"/>
            </a:xfrm>
            <a:prstGeom prst="rect">
              <a:avLst/>
            </a:prstGeom>
          </p:spPr>
        </p:pic>
      </p:grpSp>
      <p:sp>
        <p:nvSpPr>
          <p:cNvPr id="3" name="Tekstfelt 2">
            <a:extLst>
              <a:ext uri="{FF2B5EF4-FFF2-40B4-BE49-F238E27FC236}">
                <a16:creationId xmlns:a16="http://schemas.microsoft.com/office/drawing/2014/main" id="{F2386582-1B25-9578-A336-C77C5544D713}"/>
              </a:ext>
            </a:extLst>
          </p:cNvPr>
          <p:cNvSpPr txBox="1"/>
          <p:nvPr/>
        </p:nvSpPr>
        <p:spPr>
          <a:xfrm>
            <a:off x="148358" y="6463580"/>
            <a:ext cx="6709208" cy="261610"/>
          </a:xfrm>
          <a:prstGeom prst="rect">
            <a:avLst/>
          </a:prstGeom>
          <a:noFill/>
        </p:spPr>
        <p:txBody>
          <a:bodyPr wrap="square" lIns="91440" tIns="45720" rIns="91440" bIns="45720" rtlCol="0" anchor="t">
            <a:spAutoFit/>
          </a:bodyPr>
          <a:lstStyle/>
          <a:p>
            <a:pPr>
              <a:defRPr/>
            </a:pPr>
            <a:r>
              <a:rPr lang="da-DK" sz="1100" i="1">
                <a:solidFill>
                  <a:schemeClr val="tx2"/>
                </a:solidFill>
                <a:latin typeface="Fighter-Regular"/>
              </a:rPr>
              <a:t>Indenrigs- og Sundhedsministeriet 2025 og Kræftens</a:t>
            </a:r>
            <a:r>
              <a:rPr kumimoji="0" lang="da-DK" sz="1100" b="0" i="1" u="none" strike="noStrike" kern="1200" cap="none" spc="0" normalizeH="0" baseline="0" noProof="0">
                <a:ln>
                  <a:noFill/>
                </a:ln>
                <a:solidFill>
                  <a:schemeClr val="tx2"/>
                </a:solidFill>
                <a:effectLst/>
                <a:uLnTx/>
                <a:uFillTx/>
                <a:latin typeface="Fighter-Regular"/>
                <a:ea typeface="+mn-ea"/>
                <a:cs typeface="+mn-cs"/>
              </a:rPr>
              <a:t> Bekæmpelses Barometerundersøgelse 2023</a:t>
            </a:r>
            <a:endParaRPr lang="da-DK" sz="1100" b="0" i="1" u="none" strike="noStrike" kern="1200" cap="none" spc="0" normalizeH="0" baseline="0" noProof="0">
              <a:ln>
                <a:noFill/>
              </a:ln>
              <a:solidFill>
                <a:schemeClr val="tx2"/>
              </a:solidFill>
              <a:effectLst/>
              <a:uLnTx/>
              <a:uFillTx/>
              <a:latin typeface="Fighter-Regular"/>
            </a:endParaRPr>
          </a:p>
        </p:txBody>
      </p:sp>
      <p:sp>
        <p:nvSpPr>
          <p:cNvPr id="8" name="Content Placeholder 4">
            <a:extLst>
              <a:ext uri="{FF2B5EF4-FFF2-40B4-BE49-F238E27FC236}">
                <a16:creationId xmlns:a16="http://schemas.microsoft.com/office/drawing/2014/main" id="{45AAF5F5-810C-6CA9-FF2D-9EE80CDD04BA}"/>
              </a:ext>
            </a:extLst>
          </p:cNvPr>
          <p:cNvSpPr>
            <a:spLocks noGrp="1"/>
          </p:cNvSpPr>
          <p:nvPr>
            <p:ph idx="1"/>
          </p:nvPr>
        </p:nvSpPr>
        <p:spPr>
          <a:xfrm>
            <a:off x="1198003" y="1324897"/>
            <a:ext cx="10111496" cy="2579625"/>
          </a:xfrm>
        </p:spPr>
        <p:txBody>
          <a:bodyPr vert="horz" lIns="0" tIns="0" rIns="0" bIns="0" rtlCol="0" anchor="t">
            <a:noAutofit/>
          </a:bodyPr>
          <a:lstStyle/>
          <a:p>
            <a:pPr marL="0" indent="0">
              <a:buNone/>
            </a:pPr>
            <a:endParaRPr lang="en-US" dirty="0"/>
          </a:p>
          <a:p>
            <a:pPr>
              <a:lnSpc>
                <a:spcPct val="150000"/>
              </a:lnSpc>
            </a:pPr>
            <a:r>
              <a:rPr lang="da-DK" sz="2100" noProof="0" dirty="0"/>
              <a:t>Flere overlever kræft og ca. 400.000 lever med og efter kræft</a:t>
            </a:r>
          </a:p>
          <a:p>
            <a:pPr>
              <a:lnSpc>
                <a:spcPct val="150000"/>
              </a:lnSpc>
            </a:pPr>
            <a:r>
              <a:rPr lang="da-DK" sz="2100" noProof="0" dirty="0"/>
              <a:t>7 ud af 10, der lever med og efter kræft, oplever én eller flere senfølger</a:t>
            </a:r>
          </a:p>
          <a:p>
            <a:pPr>
              <a:lnSpc>
                <a:spcPct val="150000"/>
              </a:lnSpc>
            </a:pPr>
            <a:r>
              <a:rPr lang="da-DK" sz="2100" noProof="0" dirty="0"/>
              <a:t>Senfølger kan have store konsekvenser for den enkeltes livskvalitet, arbejdsliv og sociale liv</a:t>
            </a:r>
          </a:p>
          <a:p>
            <a:pPr marL="0" indent="0">
              <a:buNone/>
            </a:pPr>
            <a:endParaRPr lang="en-US" dirty="0"/>
          </a:p>
        </p:txBody>
      </p:sp>
    </p:spTree>
    <p:extLst>
      <p:ext uri="{BB962C8B-B14F-4D97-AF65-F5344CB8AC3E}">
        <p14:creationId xmlns:p14="http://schemas.microsoft.com/office/powerpoint/2010/main" val="20955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BE6CECB-0C89-C9DF-71C5-46D034D08AC4}"/>
              </a:ext>
            </a:extLst>
          </p:cNvPr>
          <p:cNvSpPr>
            <a:spLocks noGrp="1"/>
          </p:cNvSpPr>
          <p:nvPr>
            <p:ph type="title"/>
          </p:nvPr>
        </p:nvSpPr>
        <p:spPr>
          <a:xfrm>
            <a:off x="479425" y="390525"/>
            <a:ext cx="11233150" cy="511175"/>
          </a:xfrm>
        </p:spPr>
        <p:txBody>
          <a:bodyPr/>
          <a:lstStyle/>
          <a:p>
            <a:r>
              <a:rPr lang="da-DK">
                <a:solidFill>
                  <a:srgbClr val="FF0000"/>
                </a:solidFill>
              </a:rPr>
              <a:t>Forskellige typer af senfølger efter kræft</a:t>
            </a:r>
            <a:endParaRPr lang="en-US">
              <a:solidFill>
                <a:srgbClr val="FF0000"/>
              </a:solidFill>
            </a:endParaRPr>
          </a:p>
        </p:txBody>
      </p:sp>
      <p:pic>
        <p:nvPicPr>
          <p:cNvPr id="6" name="Pladsholder til indhold 5" descr="Et billede, der indeholder tekst, diagram, Font/skrifttype&#10;&#10;AI-genereret indhold kan være ukorrekt.">
            <a:extLst>
              <a:ext uri="{FF2B5EF4-FFF2-40B4-BE49-F238E27FC236}">
                <a16:creationId xmlns:a16="http://schemas.microsoft.com/office/drawing/2014/main" id="{7DF4A9A2-844C-3044-5B31-5E8D3DE15B9B}"/>
              </a:ext>
            </a:extLst>
          </p:cNvPr>
          <p:cNvPicPr>
            <a:picLocks noGrp="1" noChangeAspect="1"/>
          </p:cNvPicPr>
          <p:nvPr>
            <p:ph idx="1"/>
          </p:nvPr>
        </p:nvPicPr>
        <p:blipFill>
          <a:blip r:embed="rId3"/>
          <a:stretch>
            <a:fillRect/>
          </a:stretch>
        </p:blipFill>
        <p:spPr>
          <a:xfrm>
            <a:off x="1902939" y="917256"/>
            <a:ext cx="8962195" cy="5578966"/>
          </a:xfrm>
          <a:prstGeom prst="rect">
            <a:avLst/>
          </a:prstGeom>
          <a:noFill/>
        </p:spPr>
      </p:pic>
      <p:sp>
        <p:nvSpPr>
          <p:cNvPr id="5" name="Tekstfelt 7">
            <a:extLst>
              <a:ext uri="{FF2B5EF4-FFF2-40B4-BE49-F238E27FC236}">
                <a16:creationId xmlns:a16="http://schemas.microsoft.com/office/drawing/2014/main" id="{290527C2-3BBF-8646-3E89-A4583EF6B7BC}"/>
              </a:ext>
            </a:extLst>
          </p:cNvPr>
          <p:cNvSpPr txBox="1"/>
          <p:nvPr/>
        </p:nvSpPr>
        <p:spPr>
          <a:xfrm>
            <a:off x="110112" y="6466915"/>
            <a:ext cx="3516923" cy="261610"/>
          </a:xfrm>
          <a:prstGeom prst="rect">
            <a:avLst/>
          </a:prstGeom>
          <a:noFill/>
        </p:spPr>
        <p:txBody>
          <a:bodyPr wrap="square" lIns="91440" tIns="45720" rIns="91440" bIns="45720" rtlCol="0" anchor="t">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100" i="1" err="1">
                <a:solidFill>
                  <a:schemeClr val="tx2"/>
                </a:solidFill>
              </a:rPr>
              <a:t>Zachariae</a:t>
            </a:r>
            <a:r>
              <a:rPr lang="da-DK" sz="1100" i="1">
                <a:solidFill>
                  <a:schemeClr val="tx2"/>
                </a:solidFill>
              </a:rPr>
              <a:t> &amp; Mehlsen, Livet efter kræft, 2020</a:t>
            </a:r>
          </a:p>
        </p:txBody>
      </p:sp>
    </p:spTree>
    <p:extLst>
      <p:ext uri="{BB962C8B-B14F-4D97-AF65-F5344CB8AC3E}">
        <p14:creationId xmlns:p14="http://schemas.microsoft.com/office/powerpoint/2010/main" val="299181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D1A8-33F2-7327-3174-E0E038A545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0428D4-71F0-D74F-AC47-BE91C692EA75}"/>
              </a:ext>
            </a:extLst>
          </p:cNvPr>
          <p:cNvSpPr>
            <a:spLocks noGrp="1"/>
          </p:cNvSpPr>
          <p:nvPr>
            <p:ph type="title"/>
          </p:nvPr>
        </p:nvSpPr>
        <p:spPr/>
        <p:txBody>
          <a:bodyPr/>
          <a:lstStyle/>
          <a:p>
            <a:r>
              <a:rPr lang="da-DK"/>
              <a:t>Nationale tiltag</a:t>
            </a:r>
          </a:p>
        </p:txBody>
      </p:sp>
      <p:pic>
        <p:nvPicPr>
          <p:cNvPr id="5" name="Billede 5">
            <a:extLst>
              <a:ext uri="{FF2B5EF4-FFF2-40B4-BE49-F238E27FC236}">
                <a16:creationId xmlns:a16="http://schemas.microsoft.com/office/drawing/2014/main" id="{77FBE71A-518D-D883-543B-276E71133DE3}"/>
              </a:ext>
            </a:extLst>
          </p:cNvPr>
          <p:cNvPicPr>
            <a:picLocks noGrp="1" noChangeAspect="1"/>
          </p:cNvPicPr>
          <p:nvPr>
            <p:ph idx="1"/>
          </p:nvPr>
        </p:nvPicPr>
        <p:blipFill>
          <a:blip r:embed="rId3"/>
          <a:srcRect l="71212" t="17300" r="13587" b="5846"/>
          <a:stretch>
            <a:fillRect/>
          </a:stretch>
        </p:blipFill>
        <p:spPr>
          <a:xfrm rot="21313966">
            <a:off x="549862" y="1380735"/>
            <a:ext cx="2880907" cy="4096530"/>
          </a:xfrm>
          <a:prstGeom prst="rect">
            <a:avLst/>
          </a:prstGeom>
          <a:ln>
            <a:solidFill>
              <a:schemeClr val="bg2"/>
            </a:solidFill>
          </a:ln>
          <a:effectLst>
            <a:outerShdw blurRad="50800" dist="38100" dir="18900000" algn="bl" rotWithShape="0">
              <a:prstClr val="black">
                <a:alpha val="40000"/>
              </a:prstClr>
            </a:outerShdw>
          </a:effectLst>
        </p:spPr>
      </p:pic>
      <p:pic>
        <p:nvPicPr>
          <p:cNvPr id="7" name="Picture 8" descr="Screenshot 2026-02-03 123608.png">
            <a:extLst>
              <a:ext uri="{FF2B5EF4-FFF2-40B4-BE49-F238E27FC236}">
                <a16:creationId xmlns:a16="http://schemas.microsoft.com/office/drawing/2014/main" id="{0E647CDF-A4C4-0CA7-7B7B-EA84A584E044}"/>
              </a:ext>
            </a:extLst>
          </p:cNvPr>
          <p:cNvPicPr>
            <a:picLocks noChangeAspect="1"/>
          </p:cNvPicPr>
          <p:nvPr/>
        </p:nvPicPr>
        <p:blipFill>
          <a:blip r:embed="rId4"/>
          <a:stretch>
            <a:fillRect/>
          </a:stretch>
        </p:blipFill>
        <p:spPr>
          <a:xfrm rot="21203936">
            <a:off x="6527223" y="577953"/>
            <a:ext cx="2582482" cy="3561782"/>
          </a:xfrm>
          <a:prstGeom prst="rect">
            <a:avLst/>
          </a:prstGeom>
          <a:effectLst>
            <a:outerShdw blurRad="50800" dist="38100" dir="18900000" algn="bl" rotWithShape="0">
              <a:prstClr val="black">
                <a:alpha val="40000"/>
              </a:prstClr>
            </a:outerShdw>
          </a:effectLst>
        </p:spPr>
      </p:pic>
      <p:pic>
        <p:nvPicPr>
          <p:cNvPr id="8" name="Billede 6">
            <a:hlinkClick r:id="rId5"/>
            <a:extLst>
              <a:ext uri="{FF2B5EF4-FFF2-40B4-BE49-F238E27FC236}">
                <a16:creationId xmlns:a16="http://schemas.microsoft.com/office/drawing/2014/main" id="{FD6EC43D-4A98-9E84-1F92-8B3FF23E198A}"/>
              </a:ext>
            </a:extLst>
          </p:cNvPr>
          <p:cNvPicPr>
            <a:picLocks noChangeAspect="1"/>
          </p:cNvPicPr>
          <p:nvPr/>
        </p:nvPicPr>
        <p:blipFill>
          <a:blip r:embed="rId6"/>
          <a:srcRect l="46264" t="23908" r="28449" b="7115"/>
          <a:stretch>
            <a:fillRect/>
          </a:stretch>
        </p:blipFill>
        <p:spPr>
          <a:xfrm rot="427685">
            <a:off x="9323355" y="696912"/>
            <a:ext cx="2389220" cy="4082567"/>
          </a:xfrm>
          <a:prstGeom prst="rect">
            <a:avLst/>
          </a:prstGeom>
          <a:ln>
            <a:solidFill>
              <a:schemeClr val="tx2"/>
            </a:solidFill>
          </a:ln>
          <a:effectLst>
            <a:outerShdw blurRad="50800" dist="38100" algn="l" rotWithShape="0">
              <a:prstClr val="black">
                <a:alpha val="40000"/>
              </a:prstClr>
            </a:outerShdw>
          </a:effectLst>
        </p:spPr>
      </p:pic>
      <p:pic>
        <p:nvPicPr>
          <p:cNvPr id="9" name="Picture 2">
            <a:extLst>
              <a:ext uri="{FF2B5EF4-FFF2-40B4-BE49-F238E27FC236}">
                <a16:creationId xmlns:a16="http://schemas.microsoft.com/office/drawing/2014/main" id="{376CF9AC-F3F0-18B6-DE04-3DB32FD55680}"/>
              </a:ext>
            </a:extLst>
          </p:cNvPr>
          <p:cNvPicPr>
            <a:picLocks noChangeAspect="1" noChangeArrowheads="1"/>
          </p:cNvPicPr>
          <p:nvPr/>
        </p:nvPicPr>
        <p:blipFill>
          <a:blip r:embed="rId7"/>
          <a:srcRect/>
          <a:stretch/>
        </p:blipFill>
        <p:spPr bwMode="auto">
          <a:xfrm>
            <a:off x="7060865" y="3288404"/>
            <a:ext cx="2902833" cy="3292974"/>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ladsholder til indhold 5" descr="Et billede, der indeholder tekst, skærmbillede, Font/skrifttype, Rektangel&#10;&#10;AI-genereret indhold kan være ukorrekt.">
            <a:extLst>
              <a:ext uri="{FF2B5EF4-FFF2-40B4-BE49-F238E27FC236}">
                <a16:creationId xmlns:a16="http://schemas.microsoft.com/office/drawing/2014/main" id="{115FF1C6-CECB-10FB-B26A-E1296297322A}"/>
              </a:ext>
            </a:extLst>
          </p:cNvPr>
          <p:cNvPicPr>
            <a:picLocks noChangeAspect="1"/>
          </p:cNvPicPr>
          <p:nvPr/>
        </p:nvPicPr>
        <p:blipFill>
          <a:blip r:embed="rId8"/>
          <a:srcRect l="1961" t="1518" r="4702" b="1615"/>
          <a:stretch>
            <a:fillRect/>
          </a:stretch>
        </p:blipFill>
        <p:spPr>
          <a:xfrm>
            <a:off x="1876498" y="3112446"/>
            <a:ext cx="2436137" cy="3424093"/>
          </a:xfrm>
          <a:prstGeom prst="rect">
            <a:avLst/>
          </a:prstGeom>
          <a:ln>
            <a:solidFill>
              <a:schemeClr val="tx2">
                <a:lumMod val="50000"/>
              </a:schemeClr>
            </a:solidFill>
          </a:ln>
          <a:effectLst>
            <a:outerShdw blurRad="50800" dist="38100" algn="l" rotWithShape="0">
              <a:prstClr val="black">
                <a:alpha val="40000"/>
              </a:prstClr>
            </a:outerShdw>
          </a:effectLst>
        </p:spPr>
      </p:pic>
      <p:pic>
        <p:nvPicPr>
          <p:cNvPr id="11" name="Picture 10">
            <a:extLst>
              <a:ext uri="{FF2B5EF4-FFF2-40B4-BE49-F238E27FC236}">
                <a16:creationId xmlns:a16="http://schemas.microsoft.com/office/drawing/2014/main" id="{C0A98252-1242-5E12-F028-6D3D8A6D765C}"/>
              </a:ext>
            </a:extLst>
          </p:cNvPr>
          <p:cNvPicPr>
            <a:picLocks noChangeAspect="1"/>
          </p:cNvPicPr>
          <p:nvPr/>
        </p:nvPicPr>
        <p:blipFill>
          <a:blip r:embed="rId9"/>
          <a:stretch>
            <a:fillRect/>
          </a:stretch>
        </p:blipFill>
        <p:spPr>
          <a:xfrm rot="474477">
            <a:off x="3732836" y="1358088"/>
            <a:ext cx="2385591" cy="3429000"/>
          </a:xfrm>
          <a:prstGeom prst="rect">
            <a:avLst/>
          </a:prstGeom>
        </p:spPr>
      </p:pic>
    </p:spTree>
    <p:extLst>
      <p:ext uri="{BB962C8B-B14F-4D97-AF65-F5344CB8AC3E}">
        <p14:creationId xmlns:p14="http://schemas.microsoft.com/office/powerpoint/2010/main" val="277041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D7AD9-DBF9-07B3-1E92-BF30AC58649A}"/>
              </a:ext>
            </a:extLst>
          </p:cNvPr>
          <p:cNvSpPr>
            <a:spLocks noGrp="1"/>
          </p:cNvSpPr>
          <p:nvPr>
            <p:ph type="title"/>
          </p:nvPr>
        </p:nvSpPr>
        <p:spPr/>
        <p:txBody>
          <a:bodyPr/>
          <a:lstStyle/>
          <a:p>
            <a:r>
              <a:rPr lang="da-DK"/>
              <a:t>Sundhedsreformen</a:t>
            </a:r>
          </a:p>
        </p:txBody>
      </p:sp>
      <p:sp>
        <p:nvSpPr>
          <p:cNvPr id="3" name="Pladsholder til indhold 2">
            <a:extLst>
              <a:ext uri="{FF2B5EF4-FFF2-40B4-BE49-F238E27FC236}">
                <a16:creationId xmlns:a16="http://schemas.microsoft.com/office/drawing/2014/main" id="{226A6014-A8F8-C823-6CB3-2B460622F47D}"/>
              </a:ext>
            </a:extLst>
          </p:cNvPr>
          <p:cNvSpPr>
            <a:spLocks noGrp="1"/>
          </p:cNvSpPr>
          <p:nvPr>
            <p:ph idx="1"/>
          </p:nvPr>
        </p:nvSpPr>
        <p:spPr>
          <a:xfrm>
            <a:off x="479425" y="1608881"/>
            <a:ext cx="5961132" cy="4449020"/>
          </a:xfrm>
        </p:spPr>
        <p:txBody>
          <a:bodyPr vert="horz" lIns="0" tIns="0" rIns="0" bIns="0" rtlCol="0" anchor="t">
            <a:normAutofit/>
          </a:bodyPr>
          <a:lstStyle/>
          <a:p>
            <a:r>
              <a:rPr lang="da-DK" sz="2400"/>
              <a:t>De kommunale indsatser skal forbedres med bl.a. nationale tværgående kvalitetsstandarder</a:t>
            </a:r>
          </a:p>
          <a:p>
            <a:r>
              <a:rPr lang="da-DK" sz="2400"/>
              <a:t>De nye sundhedsråd skal sikre, at nye midler styrker indsatser i kommunerne</a:t>
            </a:r>
          </a:p>
          <a:p>
            <a:pPr marL="0" indent="0">
              <a:buNone/>
            </a:pPr>
            <a:endParaRPr lang="da-DK" sz="2400"/>
          </a:p>
        </p:txBody>
      </p:sp>
      <p:pic>
        <p:nvPicPr>
          <p:cNvPr id="6" name="Billede 5">
            <a:extLst>
              <a:ext uri="{FF2B5EF4-FFF2-40B4-BE49-F238E27FC236}">
                <a16:creationId xmlns:a16="http://schemas.microsoft.com/office/drawing/2014/main" id="{6601CB16-B659-4B15-D8AA-9E83DCE566F6}"/>
              </a:ext>
            </a:extLst>
          </p:cNvPr>
          <p:cNvPicPr>
            <a:picLocks noChangeAspect="1"/>
          </p:cNvPicPr>
          <p:nvPr/>
        </p:nvPicPr>
        <p:blipFill>
          <a:blip r:embed="rId3"/>
          <a:srcRect l="71212" t="17300" r="13587" b="5846"/>
          <a:stretch>
            <a:fillRect/>
          </a:stretch>
        </p:blipFill>
        <p:spPr>
          <a:xfrm rot="354252">
            <a:off x="7211548" y="1022804"/>
            <a:ext cx="3723860" cy="5295139"/>
          </a:xfrm>
          <a:prstGeom prst="rect">
            <a:avLst/>
          </a:prstGeom>
          <a:ln>
            <a:solidFill>
              <a:schemeClr val="bg2"/>
            </a:solidFill>
          </a:ln>
          <a:effectLst>
            <a:outerShdw blurRad="50800" dist="38100" dir="18900000" algn="bl" rotWithShape="0">
              <a:prstClr val="black">
                <a:alpha val="40000"/>
              </a:prstClr>
            </a:outerShdw>
          </a:effectLst>
        </p:spPr>
      </p:pic>
      <p:sp>
        <p:nvSpPr>
          <p:cNvPr id="4" name="Tekstfelt 3">
            <a:extLst>
              <a:ext uri="{FF2B5EF4-FFF2-40B4-BE49-F238E27FC236}">
                <a16:creationId xmlns:a16="http://schemas.microsoft.com/office/drawing/2014/main" id="{1DFE136A-7CA1-B44B-3DFD-C4316FEBC071}"/>
              </a:ext>
            </a:extLst>
          </p:cNvPr>
          <p:cNvSpPr txBox="1"/>
          <p:nvPr/>
        </p:nvSpPr>
        <p:spPr>
          <a:xfrm>
            <a:off x="161926" y="6355645"/>
            <a:ext cx="10753724" cy="261610"/>
          </a:xfrm>
          <a:prstGeom prst="rect">
            <a:avLst/>
          </a:prstGeom>
          <a:noFill/>
        </p:spPr>
        <p:txBody>
          <a:bodyPr wrap="square">
            <a:spAutoFit/>
          </a:bodyPr>
          <a:lstStyle/>
          <a:p>
            <a:r>
              <a:rPr lang="da-DK" sz="1100" i="1">
                <a:solidFill>
                  <a:srgbClr val="000000"/>
                </a:solidFill>
              </a:rPr>
              <a:t>Indenrigs- og Sundhedsministeriet, Aftale om Sundhedsreform 2024</a:t>
            </a:r>
          </a:p>
        </p:txBody>
      </p:sp>
    </p:spTree>
    <p:extLst>
      <p:ext uri="{BB962C8B-B14F-4D97-AF65-F5344CB8AC3E}">
        <p14:creationId xmlns:p14="http://schemas.microsoft.com/office/powerpoint/2010/main" val="3917661263"/>
      </p:ext>
    </p:extLst>
  </p:cSld>
  <p:clrMapOvr>
    <a:masterClrMapping/>
  </p:clrMapOvr>
</p:sld>
</file>

<file path=ppt/theme/theme1.xml><?xml version="1.0" encoding="utf-8"?>
<a:theme xmlns:a="http://schemas.openxmlformats.org/drawingml/2006/main" name="Kraeftens Bekaempelse Skabelon">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æsentation til værksted om senfølger.potx" id="{E89CF995-510B-4AD5-8505-86C05A59C419}" vid="{EF8F8CA5-7FC8-42D2-8AB6-117B3679AC5A}"/>
    </a:ext>
  </a:extLst>
</a:theme>
</file>

<file path=ppt/theme/theme2.xml><?xml version="1.0" encoding="utf-8"?>
<a:theme xmlns:a="http://schemas.openxmlformats.org/drawingml/2006/main" name="1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2326893-d167-47d4-9a45-6c9c6b2efaff" ContentTypeId="0x0101" PreviousValue="false"/>
</file>

<file path=customXml/item4.xml><?xml version="1.0" encoding="utf-8"?>
<ct:contentTypeSchema xmlns:ct="http://schemas.microsoft.com/office/2006/metadata/contentType" xmlns:ma="http://schemas.microsoft.com/office/2006/metadata/properties/metaAttributes" ct:_="" ma:_="" ma:contentTypeName="Dokument" ma:contentTypeID="0x0101008D5F3E28AB79C04B8E9983DBC3241BD2" ma:contentTypeVersion="12" ma:contentTypeDescription="Opret et nyt dokument." ma:contentTypeScope="" ma:versionID="d4a61e415e9c37125ed1d0fea7c31ef4">
  <xsd:schema xmlns:xsd="http://www.w3.org/2001/XMLSchema" xmlns:xs="http://www.w3.org/2001/XMLSchema" xmlns:p="http://schemas.microsoft.com/office/2006/metadata/properties" xmlns:ns2="9243a542-8f91-46f8-a3f1-edd30c1455be" xmlns:ns3="17963c96-e49e-4163-9da4-bc458eee9eea" targetNamespace="http://schemas.microsoft.com/office/2006/metadata/properties" ma:root="true" ma:fieldsID="843f6baf0e80bd9120e878e8ceeed1b3" ns2:_="" ns3:_="">
    <xsd:import namespace="9243a542-8f91-46f8-a3f1-edd30c1455be"/>
    <xsd:import namespace="17963c96-e49e-4163-9da4-bc458eee9e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3a542-8f91-46f8-a3f1-edd30c145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963c96-e49e-4163-9da4-bc458eee9eea"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0666CE-FC55-49F6-B80A-D9A1CBE919CB}">
  <ds:schemaRefs>
    <ds:schemaRef ds:uri="http://schemas.microsoft.com/office/2006/metadata/properties"/>
    <ds:schemaRef ds:uri="http://schemas.microsoft.com/office/infopath/2007/PartnerControls"/>
    <ds:schemaRef ds:uri="http://purl.org/dc/elements/1.1/"/>
    <ds:schemaRef ds:uri="http://purl.org/dc/dcmitype/"/>
    <ds:schemaRef ds:uri="9243a542-8f91-46f8-a3f1-edd30c1455be"/>
    <ds:schemaRef ds:uri="17963c96-e49e-4163-9da4-bc458eee9eea"/>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2DC1A44-3D46-4D06-90A6-1DE83B193D87}">
  <ds:schemaRefs>
    <ds:schemaRef ds:uri="http://schemas.microsoft.com/sharepoint/v3/contenttype/forms"/>
  </ds:schemaRefs>
</ds:datastoreItem>
</file>

<file path=customXml/itemProps3.xml><?xml version="1.0" encoding="utf-8"?>
<ds:datastoreItem xmlns:ds="http://schemas.openxmlformats.org/officeDocument/2006/customXml" ds:itemID="{B06AD740-3CE8-46A1-A2D2-A32D15CEF4C3}">
  <ds:schemaRefs>
    <ds:schemaRef ds:uri="Microsoft.SharePoint.Taxonomy.ContentTypeSync"/>
  </ds:schemaRefs>
</ds:datastoreItem>
</file>

<file path=customXml/itemProps4.xml><?xml version="1.0" encoding="utf-8"?>
<ds:datastoreItem xmlns:ds="http://schemas.openxmlformats.org/officeDocument/2006/customXml" ds:itemID="{18C95339-56F4-4061-9195-433E84A29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43a542-8f91-46f8-a3f1-edd30c1455be"/>
    <ds:schemaRef ds:uri="17963c96-e49e-4163-9da4-bc458eee9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Præsentation til værksted om senfølger</Template>
  <TotalTime>1323</TotalTime>
  <Words>1990</Words>
  <Application>Microsoft Office PowerPoint</Application>
  <PresentationFormat>Widescreen</PresentationFormat>
  <Paragraphs>200</Paragraphs>
  <Slides>18</Slides>
  <Notes>16</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18</vt:i4>
      </vt:variant>
    </vt:vector>
  </HeadingPairs>
  <TitlesOfParts>
    <vt:vector size="30" baseType="lpstr">
      <vt:lpstr>Calibri</vt:lpstr>
      <vt:lpstr>Calibri Light</vt:lpstr>
      <vt:lpstr>Fighter Light</vt:lpstr>
      <vt:lpstr>Fighter</vt:lpstr>
      <vt:lpstr>Fighter Overskrift</vt:lpstr>
      <vt:lpstr>Arial,Sans-Serif</vt:lpstr>
      <vt:lpstr>Arial</vt:lpstr>
      <vt:lpstr>Fighter </vt:lpstr>
      <vt:lpstr>Fighter-Regular</vt:lpstr>
      <vt:lpstr>Fighter-Overskrift</vt:lpstr>
      <vt:lpstr>Kraeftens Bekaempelse Skabelon</vt:lpstr>
      <vt:lpstr>1_Office-tema</vt:lpstr>
      <vt:lpstr>Værksted  Senfølgeområdet styrkes – hvad betyder det?     </vt:lpstr>
      <vt:lpstr>PowerPoint-præsentation</vt:lpstr>
      <vt:lpstr>Mød Nete, der er kræftfri men ikke rask</vt:lpstr>
      <vt:lpstr>  Drøftelse to og to </vt:lpstr>
      <vt:lpstr> Senfølgeområdet styrkes   Baggrund og nationale tiltag  v/ Patientstøttedirektør Pernille Slebsager  </vt:lpstr>
      <vt:lpstr>Livet med og efter kræft</vt:lpstr>
      <vt:lpstr>Forskellige typer af senfølger efter kræft</vt:lpstr>
      <vt:lpstr>Nationale tiltag</vt:lpstr>
      <vt:lpstr>Sundhedsreformen</vt:lpstr>
      <vt:lpstr>Kræftplan V – et  bedre liv med og efter kræft </vt:lpstr>
      <vt:lpstr>Kliniske retningslinjer for 5 tværgående kræftsenfølger</vt:lpstr>
      <vt:lpstr>PowerPoint-præsentation</vt:lpstr>
      <vt:lpstr>PowerPoint-præsentation</vt:lpstr>
      <vt:lpstr>Organisering og sammenhæng </vt:lpstr>
      <vt:lpstr>Spørgsmål til de nationale tiltag?</vt:lpstr>
      <vt:lpstr>Hvad kan Kræftens Bekæmpelse gøre på senfølgeområdet?</vt:lpstr>
      <vt:lpstr>  Drøftelse ved bordene </vt:lpstr>
      <vt:lpstr>TAK</vt:lpstr>
    </vt:vector>
  </TitlesOfParts>
  <Manager/>
  <Company>Kraftens Bekampelse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Værksted om senfølger på repræsentantskabsmødet 2023</dc:title>
  <dc:subject/>
  <dc:creator>Katrine Ridder Brøndum</dc:creator>
  <cp:keywords/>
  <dc:description/>
  <cp:lastModifiedBy>Lise Aslak Jensen</cp:lastModifiedBy>
  <cp:revision>627</cp:revision>
  <cp:lastPrinted>2026-02-18T06:50:42Z</cp:lastPrinted>
  <dcterms:created xsi:type="dcterms:W3CDTF">2023-10-18T13:26:37Z</dcterms:created>
  <dcterms:modified xsi:type="dcterms:W3CDTF">2026-05-12T08:49:43Z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0x0101008D5F3E28AB79C04B8E9983DBC3241BD2</vt:lpwstr>
  </property>
  <property fmtid="{D5CDD505-2E9C-101B-9397-08002B2CF9AE}" pid="3" name="MediaServiceImageTags">
    <vt:lpwstr/>
  </property>
</Properties>
</file>