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6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729" r:id="rId2"/>
  </p:sldMasterIdLst>
  <p:notesMasterIdLst>
    <p:notesMasterId r:id="rId31"/>
  </p:notesMasterIdLst>
  <p:sldIdLst>
    <p:sldId id="308" r:id="rId3"/>
    <p:sldId id="968" r:id="rId4"/>
    <p:sldId id="1231" r:id="rId5"/>
    <p:sldId id="1235" r:id="rId6"/>
    <p:sldId id="359" r:id="rId7"/>
    <p:sldId id="1250" r:id="rId8"/>
    <p:sldId id="1238" r:id="rId9"/>
    <p:sldId id="1251" r:id="rId10"/>
    <p:sldId id="1233" r:id="rId11"/>
    <p:sldId id="1241" r:id="rId12"/>
    <p:sldId id="1239" r:id="rId13"/>
    <p:sldId id="1234" r:id="rId14"/>
    <p:sldId id="1242" r:id="rId15"/>
    <p:sldId id="960" r:id="rId16"/>
    <p:sldId id="1243" r:id="rId17"/>
    <p:sldId id="1244" r:id="rId18"/>
    <p:sldId id="966" r:id="rId19"/>
    <p:sldId id="980" r:id="rId20"/>
    <p:sldId id="1245" r:id="rId21"/>
    <p:sldId id="954" r:id="rId22"/>
    <p:sldId id="955" r:id="rId23"/>
    <p:sldId id="953" r:id="rId24"/>
    <p:sldId id="401" r:id="rId25"/>
    <p:sldId id="1226" r:id="rId26"/>
    <p:sldId id="1246" r:id="rId27"/>
    <p:sldId id="1249" r:id="rId28"/>
    <p:sldId id="1247" r:id="rId29"/>
    <p:sldId id="858" r:id="rId30"/>
  </p:sldIdLst>
  <p:sldSz cx="12192000" cy="6858000"/>
  <p:notesSz cx="6858000" cy="9144000"/>
  <p:embeddedFontLst>
    <p:embeddedFont>
      <p:font typeface="Fighter" pitchFamily="2" charset="77"/>
      <p:regular r:id="rId32"/>
      <p:bold r:id="rId33"/>
      <p:italic r:id="rId34"/>
      <p:boldItalic r:id="rId35"/>
    </p:embeddedFont>
    <p:embeddedFont>
      <p:font typeface="Fighter-Overskrift" pitchFamily="2" charset="77"/>
      <p:regular r:id="rId36"/>
    </p:embeddedFont>
    <p:embeddedFont>
      <p:font typeface="Fighter-Regular" pitchFamily="2" charset="77"/>
      <p:regular r:id="rId3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6"/>
    <p:restoredTop sz="94575"/>
  </p:normalViewPr>
  <p:slideViewPr>
    <p:cSldViewPr snapToGrid="0">
      <p:cViewPr varScale="1">
        <p:scale>
          <a:sx n="103" d="100"/>
          <a:sy n="103" d="100"/>
        </p:scale>
        <p:origin x="816" y="1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ighter" panose="00000500000000000000" pitchFamily="50" charset="0"/>
              </a:defRPr>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ighter" panose="00000500000000000000" pitchFamily="50" charset="0"/>
              </a:defRPr>
            </a:lvl1pPr>
          </a:lstStyle>
          <a:p>
            <a:fld id="{8E3DD730-CFB4-F348-81DE-70734850EDC4}" type="datetimeFigureOut">
              <a:rPr lang="da-DK" smtClean="0"/>
              <a:pPr/>
              <a:t>07.05.2026</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ighter" panose="00000500000000000000" pitchFamily="50" charset="0"/>
              </a:defRPr>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ighter" panose="00000500000000000000" pitchFamily="50" charset="0"/>
              </a:defRPr>
            </a:lvl1pPr>
          </a:lstStyle>
          <a:p>
            <a:fld id="{6B7EE48D-0010-914E-B2E8-612C99007E8C}" type="slidenum">
              <a:rPr lang="da-DK" smtClean="0"/>
              <a:pPr/>
              <a:t>‹#›</a:t>
            </a:fld>
            <a:endParaRPr lang="da-DK" dirty="0"/>
          </a:p>
        </p:txBody>
      </p:sp>
    </p:spTree>
    <p:extLst>
      <p:ext uri="{BB962C8B-B14F-4D97-AF65-F5344CB8AC3E}">
        <p14:creationId xmlns:p14="http://schemas.microsoft.com/office/powerpoint/2010/main" val="329234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ghter" panose="00000500000000000000" pitchFamily="50" charset="0"/>
        <a:ea typeface="+mn-ea"/>
        <a:cs typeface="+mn-cs"/>
      </a:defRPr>
    </a:lvl1pPr>
    <a:lvl2pPr marL="457200" algn="l" defTabSz="914400" rtl="0" eaLnBrk="1" latinLnBrk="0" hangingPunct="1">
      <a:defRPr sz="1200" kern="1200">
        <a:solidFill>
          <a:schemeClr val="tx1"/>
        </a:solidFill>
        <a:latin typeface="Fighter" panose="00000500000000000000" pitchFamily="50" charset="0"/>
        <a:ea typeface="+mn-ea"/>
        <a:cs typeface="+mn-cs"/>
      </a:defRPr>
    </a:lvl2pPr>
    <a:lvl3pPr marL="914400" algn="l" defTabSz="914400" rtl="0" eaLnBrk="1" latinLnBrk="0" hangingPunct="1">
      <a:defRPr sz="1200" kern="1200">
        <a:solidFill>
          <a:schemeClr val="tx1"/>
        </a:solidFill>
        <a:latin typeface="Fighter" panose="00000500000000000000" pitchFamily="50" charset="0"/>
        <a:ea typeface="+mn-ea"/>
        <a:cs typeface="+mn-cs"/>
      </a:defRPr>
    </a:lvl3pPr>
    <a:lvl4pPr marL="1371600" algn="l" defTabSz="914400" rtl="0" eaLnBrk="1" latinLnBrk="0" hangingPunct="1">
      <a:defRPr sz="1200" kern="1200">
        <a:solidFill>
          <a:schemeClr val="tx1"/>
        </a:solidFill>
        <a:latin typeface="Fighter" panose="00000500000000000000" pitchFamily="50" charset="0"/>
        <a:ea typeface="+mn-ea"/>
        <a:cs typeface="+mn-cs"/>
      </a:defRPr>
    </a:lvl4pPr>
    <a:lvl5pPr marL="1828800" algn="l" defTabSz="914400" rtl="0" eaLnBrk="1" latinLnBrk="0" hangingPunct="1">
      <a:defRPr sz="1200" kern="1200">
        <a:solidFill>
          <a:schemeClr val="tx1"/>
        </a:solidFill>
        <a:latin typeface="Fighter"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dag ved man at ændringer i BRCA2 genet kan øge risikoen for brystkræft og </a:t>
            </a:r>
            <a:r>
              <a:rPr lang="da-DK" dirty="0" err="1"/>
              <a:t>æggstokkræft</a:t>
            </a:r>
            <a:r>
              <a:rPr lang="da-DK" dirty="0"/>
              <a:t> hos kvinder, og for prostatakræft hos mænd. Men der kan være mange forskellige typer af fejl i BRCA2 genet, og i dag ved man ikke hvad de enkelte fejl betyder.  Nogle er måske meget alvorlige, mens andre er mindre alvorlige. Men nu har forskere fra Center for Kræftforskning, sammen med amerikanske kolleger undersøgt hvordan 6000 forskellige ændringer i BRCA2 påvirker kræftceller. Det har givet et helt leksikon, som læger nu kan slå op i og bruge til hver enkelt patient. Viden om hvilket betydning ændringerne har er både vigtig for patienter som har en gen-ændring men ikke har kræft, men også for dem der har kræft – her kan det bruges til at vælge den bedste behandling. Undersøgelsen viser nemlig også om den enkelte gen-ændring har betydning for hvordan kræftcellerne reagerer på kemoterapi (kun bryst- og ovariecancer ikke prostata).</a:t>
            </a:r>
          </a:p>
        </p:txBody>
      </p:sp>
      <p:sp>
        <p:nvSpPr>
          <p:cNvPr id="4" name="Pladsholder til slidenummer 3"/>
          <p:cNvSpPr>
            <a:spLocks noGrp="1"/>
          </p:cNvSpPr>
          <p:nvPr>
            <p:ph type="sldNum" sz="quarter" idx="5"/>
          </p:nvPr>
        </p:nvSpPr>
        <p:spPr/>
        <p:txBody>
          <a:bodyPr/>
          <a:lstStyle/>
          <a:p>
            <a:fld id="{6B7EE48D-0010-914E-B2E8-612C99007E8C}" type="slidenum">
              <a:rPr lang="da-DK" smtClean="0"/>
              <a:pPr/>
              <a:t>5</a:t>
            </a:fld>
            <a:endParaRPr lang="da-DK" dirty="0"/>
          </a:p>
        </p:txBody>
      </p:sp>
    </p:spTree>
    <p:extLst>
      <p:ext uri="{BB962C8B-B14F-4D97-AF65-F5344CB8AC3E}">
        <p14:creationId xmlns:p14="http://schemas.microsoft.com/office/powerpoint/2010/main" val="35756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Blærekræft: Forskere har undersøgt danske patienter med blærekræft, for at se om en blodprøve kan hjælpe med at afgøre om patienterne vil have gavn af immunterapi. Undersøgelsen er lavet blandt patienter som er færdige med deres behandling, og dermed i princippet er kræftfrie. Fordi der er en risiko for at sygdommen vender tilbage, tilbyder man i dag udvalgte blærekræftpatienter behandling med immunterapi som forebyggelse. Det betyder jo desværre også at nogle patienter skal igennem immunterapibehandlingen uden at de havde brug for det. Det nye forsøg viser, at ved at kigge efter kræft-DNA i en blodprøve kan man blive langt bedre til at opdage patienter der har gavn af immunterapien – så er det nemlig kun de patienter, hvor man finder spor af kræft DNA, som skal have immunterapi. Forsøget viste at blandt de patienter hvor man fandt kræft-DNA i blodet, er 88 pct i live efter et år hvis de fik immunterapi.</a:t>
            </a:r>
          </a:p>
          <a:p>
            <a:r>
              <a:rPr lang="da-DK" dirty="0"/>
              <a:t>PIPAC: Her sprøjter man kemoterapi ind i bughulen under tryk, så den fordeler sig i alle hjørner og kroge. Man bruger metoden som lindrende behandling hos patienter der har kræft der har spredt sig til bughulen – og nu vil man for første gang i verden forsøge om man kan bruge teknikken til at forebygge tilbagefald i bughulen hos patienter der bliver opereret for kræft i mavesækken.</a:t>
            </a:r>
          </a:p>
        </p:txBody>
      </p:sp>
      <p:sp>
        <p:nvSpPr>
          <p:cNvPr id="4" name="Pladsholder til slidenummer 3"/>
          <p:cNvSpPr>
            <a:spLocks noGrp="1"/>
          </p:cNvSpPr>
          <p:nvPr>
            <p:ph type="sldNum" sz="quarter" idx="5"/>
          </p:nvPr>
        </p:nvSpPr>
        <p:spPr/>
        <p:txBody>
          <a:bodyPr/>
          <a:lstStyle/>
          <a:p>
            <a:fld id="{6B7EE48D-0010-914E-B2E8-612C99007E8C}" type="slidenum">
              <a:rPr lang="da-DK" smtClean="0"/>
              <a:pPr/>
              <a:t>24</a:t>
            </a:fld>
            <a:endParaRPr lang="da-DK" dirty="0"/>
          </a:p>
        </p:txBody>
      </p:sp>
    </p:spTree>
    <p:extLst>
      <p:ext uri="{BB962C8B-B14F-4D97-AF65-F5344CB8AC3E}">
        <p14:creationId xmlns:p14="http://schemas.microsoft.com/office/powerpoint/2010/main" val="1562941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19.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034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teksttypografien i masteren
Andet niveau
Tredje niveau
Fjerde niveau
Femte niveau</a:t>
            </a:r>
            <a:endParaRPr lang="da-DK" dirty="0"/>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2689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Rediger teksttypografien i masteren
Andet niveau
Tredje niveau
Fjerde niveau
Femte niveau</a:t>
            </a:r>
            <a:endParaRPr lang="da-DK" dirty="0"/>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1381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teksttypografien i masteren
Andet niveau
Tredje niveau
Fjerde niveau
Femte niveau</a:t>
            </a:r>
            <a:endParaRPr lang="da-DK" dirty="0"/>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563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teksttypografien i masteren
Andet niveau
Tredje niveau
Fjerde niveau
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20407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5500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470133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58104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98360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2129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98009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titeltypografien i masteren</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4449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23436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3849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644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78474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32101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70679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07.05.2026</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960812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07.05.2026</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8365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07.05.2026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Tree>
    <p:extLst>
      <p:ext uri="{BB962C8B-B14F-4D97-AF65-F5344CB8AC3E}">
        <p14:creationId xmlns:p14="http://schemas.microsoft.com/office/powerpoint/2010/main" val="3188709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07.05.2026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Tree>
    <p:extLst>
      <p:ext uri="{BB962C8B-B14F-4D97-AF65-F5344CB8AC3E}">
        <p14:creationId xmlns:p14="http://schemas.microsoft.com/office/powerpoint/2010/main" val="396957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2098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07.05.2026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Tree>
    <p:extLst>
      <p:ext uri="{BB962C8B-B14F-4D97-AF65-F5344CB8AC3E}">
        <p14:creationId xmlns:p14="http://schemas.microsoft.com/office/powerpoint/2010/main" val="3558091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07.05.2026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Tree>
    <p:extLst>
      <p:ext uri="{BB962C8B-B14F-4D97-AF65-F5344CB8AC3E}">
        <p14:creationId xmlns:p14="http://schemas.microsoft.com/office/powerpoint/2010/main" val="1788381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titeltypografien i masteren</a:t>
            </a:r>
            <a:endParaRPr lang="da-DK" dirty="0"/>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439178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1004786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297439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2006119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Tree>
    <p:extLst>
      <p:ext uri="{BB962C8B-B14F-4D97-AF65-F5344CB8AC3E}">
        <p14:creationId xmlns:p14="http://schemas.microsoft.com/office/powerpoint/2010/main" val="1278550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Grafisk element m teskst - Lavendel">
    <p:bg>
      <p:bgPr>
        <a:solidFill>
          <a:schemeClr val="accent5"/>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5">
              <a:lumMod val="60000"/>
              <a:lumOff val="40000"/>
            </a:schemeClr>
          </a:solidFill>
        </p:spPr>
        <p:txBody>
          <a:bodyPr>
            <a:normAutofit/>
          </a:bodyPr>
          <a:lstStyle>
            <a:lvl1pPr marL="0" indent="0">
              <a:buNone/>
              <a:defRPr sz="100">
                <a:solidFill>
                  <a:schemeClr val="bg1"/>
                </a:solidFill>
              </a:defRPr>
            </a:lvl1pPr>
          </a:lstStyle>
          <a:p>
            <a:pPr lvl="0"/>
            <a:r>
              <a:rPr lang="da-DK" dirty="0"/>
              <a:t>,   </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p:nvPr>
        </p:nvSpPr>
        <p:spPr>
          <a:xfrm>
            <a:off x="1284415" y="2955925"/>
            <a:ext cx="4046537" cy="829335"/>
          </a:xfrm>
        </p:spPr>
        <p:txBody>
          <a:bodyPr/>
          <a:lstStyle/>
          <a:p>
            <a:r>
              <a:rPr lang="da-DK"/>
              <a:t>Klik for at redigere titeltypografien i masteren</a:t>
            </a:r>
            <a:endParaRPr lang="da-DK"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p:nvPr>
        </p:nvSpPr>
        <p:spPr>
          <a:xfrm>
            <a:off x="1284415" y="4078693"/>
            <a:ext cx="3717457" cy="1563155"/>
          </a:xfrm>
        </p:spPr>
        <p:txBody>
          <a:bodyPr>
            <a:normAutofit/>
          </a:bodyPr>
          <a:lstStyle>
            <a:lvl1pPr>
              <a:defRPr sz="1400"/>
            </a:lvl1pPr>
          </a:lstStyle>
          <a:p>
            <a:pPr lvl="0"/>
            <a:r>
              <a:rPr lang="da-DK"/>
              <a:t>Klik for at redigere teksttypografierne i masteren</a:t>
            </a:r>
          </a:p>
        </p:txBody>
      </p:sp>
      <p:sp>
        <p:nvSpPr>
          <p:cNvPr id="10" name="Logo Leon 6">
            <a:extLst>
              <a:ext uri="{FF2B5EF4-FFF2-40B4-BE49-F238E27FC236}">
                <a16:creationId xmlns:a16="http://schemas.microsoft.com/office/drawing/2014/main" id="{4AB81351-BBDA-9142-8174-DBB4DD819F94}"/>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732442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rontpage w locked imag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2220371"/>
          </a:xfrm>
        </p:spPr>
        <p:txBody>
          <a:bodyPr anchor="t"/>
          <a:lstStyle>
            <a:lvl1pPr>
              <a:defRPr sz="4800">
                <a:solidFill>
                  <a:schemeClr val="tx1"/>
                </a:solidFill>
              </a:defRPr>
            </a:lvl1pPr>
          </a:lstStyle>
          <a:p>
            <a:r>
              <a:rPr lang="en-GB" noProof="0"/>
              <a:t>Click to add title</a:t>
            </a:r>
          </a:p>
        </p:txBody>
      </p:sp>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2" name="Graphic 12">
            <a:extLst>
              <a:ext uri="{FF2B5EF4-FFF2-40B4-BE49-F238E27FC236}">
                <a16:creationId xmlns:a16="http://schemas.microsoft.com/office/drawing/2014/main" id="{735C80EB-5EBB-594A-B6CB-E6F1024560F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335991" y="6140502"/>
            <a:ext cx="3290998" cy="504000"/>
          </a:xfrm>
          <a:prstGeom prst="rect">
            <a:avLst/>
          </a:prstGeom>
        </p:spPr>
      </p:pic>
    </p:spTree>
    <p:extLst>
      <p:ext uri="{BB962C8B-B14F-4D97-AF65-F5344CB8AC3E}">
        <p14:creationId xmlns:p14="http://schemas.microsoft.com/office/powerpoint/2010/main" val="428759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nt page - Re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type the presentation information like name, project and presentation date.</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2220371"/>
          </a:xfrm>
        </p:spPr>
        <p:txBody>
          <a:bodyPr anchor="t"/>
          <a:lstStyle>
            <a:lvl1pPr>
              <a:defRPr sz="4800">
                <a:solidFill>
                  <a:schemeClr val="bg1"/>
                </a:solidFill>
              </a:defRPr>
            </a:lvl1pPr>
          </a:lstStyle>
          <a:p>
            <a:r>
              <a:rPr lang="en-GB" noProof="0" dirty="0"/>
              <a:t>Click to add title</a:t>
            </a:r>
          </a:p>
        </p:txBody>
      </p:sp>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16" name="Graphic 14">
            <a:extLst>
              <a:ext uri="{FF2B5EF4-FFF2-40B4-BE49-F238E27FC236}">
                <a16:creationId xmlns:a16="http://schemas.microsoft.com/office/drawing/2014/main" id="{DADF2871-0657-904E-A632-02521AE6DDB9}"/>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338435" y="6135863"/>
            <a:ext cx="3291005" cy="504000"/>
          </a:xfrm>
          <a:prstGeom prst="rect">
            <a:avLst/>
          </a:prstGeom>
        </p:spPr>
      </p:pic>
    </p:spTree>
    <p:extLst>
      <p:ext uri="{BB962C8B-B14F-4D97-AF65-F5344CB8AC3E}">
        <p14:creationId xmlns:p14="http://schemas.microsoft.com/office/powerpoint/2010/main" val="36324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07.05.2026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Tree>
    <p:extLst>
      <p:ext uri="{BB962C8B-B14F-4D97-AF65-F5344CB8AC3E}">
        <p14:creationId xmlns:p14="http://schemas.microsoft.com/office/powerpoint/2010/main" val="272637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ront page - Grey">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type the presentation information like name, project and presentation date.</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2220371"/>
          </a:xfrm>
        </p:spPr>
        <p:txBody>
          <a:bodyPr anchor="t"/>
          <a:lstStyle>
            <a:lvl1pPr>
              <a:defRPr sz="4800">
                <a:solidFill>
                  <a:schemeClr val="tx1"/>
                </a:solidFill>
              </a:defRPr>
            </a:lvl1pPr>
          </a:lstStyle>
          <a:p>
            <a:r>
              <a:rPr lang="en-GB" noProof="0"/>
              <a:t>Click to add title</a:t>
            </a:r>
          </a:p>
        </p:txBody>
      </p:sp>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11" name="Graphic 12">
            <a:extLst>
              <a:ext uri="{FF2B5EF4-FFF2-40B4-BE49-F238E27FC236}">
                <a16:creationId xmlns:a16="http://schemas.microsoft.com/office/drawing/2014/main" id="{4172970A-B045-4B4B-9E93-71C5BE06889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35991" y="6140502"/>
            <a:ext cx="3290998" cy="504000"/>
          </a:xfrm>
          <a:prstGeom prst="rect">
            <a:avLst/>
          </a:prstGeom>
        </p:spPr>
      </p:pic>
    </p:spTree>
    <p:extLst>
      <p:ext uri="{BB962C8B-B14F-4D97-AF65-F5344CB8AC3E}">
        <p14:creationId xmlns:p14="http://schemas.microsoft.com/office/powerpoint/2010/main" val="2023426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ront page - Aqua">
    <p:bg>
      <p:bgPr>
        <a:solidFill>
          <a:schemeClr val="accent6">
            <a:alpha val="60000"/>
          </a:schemeClr>
        </a:solidFill>
        <a:effectLst/>
      </p:bgPr>
    </p:bg>
    <p:spTree>
      <p:nvGrpSpPr>
        <p:cNvPr id="1" name=""/>
        <p:cNvGrpSpPr/>
        <p:nvPr/>
      </p:nvGrpSpPr>
      <p:grpSpPr>
        <a:xfrm>
          <a:off x="0" y="0"/>
          <a:ext cx="0" cy="0"/>
          <a:chOff x="0" y="0"/>
          <a:chExt cx="0" cy="0"/>
        </a:xfrm>
      </p:grpSpPr>
      <p:pic>
        <p:nvPicPr>
          <p:cNvPr id="8" name="Billede 7" descr="Et billede, der indeholder ur, lys&#10;&#10;Automatisk genereret beskrivelse">
            <a:extLst>
              <a:ext uri="{FF2B5EF4-FFF2-40B4-BE49-F238E27FC236}">
                <a16:creationId xmlns:a16="http://schemas.microsoft.com/office/drawing/2014/main" id="{B6522FD5-AFD7-A446-8A5F-1771B9C31D6F}"/>
              </a:ext>
            </a:extLst>
          </p:cNvPr>
          <p:cNvPicPr>
            <a:picLocks noChangeAspect="1"/>
          </p:cNvPicPr>
          <p:nvPr userDrawn="1"/>
        </p:nvPicPr>
        <p:blipFill rotWithShape="1">
          <a:blip r:embed="rId2"/>
          <a:srcRect l="675" t="1070" r="396"/>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type the presentation information like name, project and presentation date.</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2220371"/>
          </a:xfrm>
        </p:spPr>
        <p:txBody>
          <a:bodyPr anchor="t"/>
          <a:lstStyle>
            <a:lvl1pPr>
              <a:defRPr sz="4800">
                <a:solidFill>
                  <a:schemeClr val="tx1"/>
                </a:solidFill>
              </a:defRPr>
            </a:lvl1pPr>
          </a:lstStyle>
          <a:p>
            <a:r>
              <a:rPr lang="en-GB" noProof="0"/>
              <a:t>Click to add title</a:t>
            </a:r>
          </a:p>
        </p:txBody>
      </p:sp>
      <p:pic>
        <p:nvPicPr>
          <p:cNvPr id="10" name="Billede 9" descr="Et billede, der indeholder tegning&#10;&#10;Automatisk genereret beskrivelse">
            <a:extLst>
              <a:ext uri="{FF2B5EF4-FFF2-40B4-BE49-F238E27FC236}">
                <a16:creationId xmlns:a16="http://schemas.microsoft.com/office/drawing/2014/main" id="{506A211E-E256-AF4B-9B6F-8262E2E459E2}"/>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11" name="Graphic 12">
            <a:extLst>
              <a:ext uri="{FF2B5EF4-FFF2-40B4-BE49-F238E27FC236}">
                <a16:creationId xmlns:a16="http://schemas.microsoft.com/office/drawing/2014/main" id="{75B1601F-EE4A-FA45-8164-2439D062C1C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35991" y="6140502"/>
            <a:ext cx="3290998" cy="504000"/>
          </a:xfrm>
          <a:prstGeom prst="rect">
            <a:avLst/>
          </a:prstGeom>
        </p:spPr>
      </p:pic>
    </p:spTree>
    <p:extLst>
      <p:ext uri="{BB962C8B-B14F-4D97-AF65-F5344CB8AC3E}">
        <p14:creationId xmlns:p14="http://schemas.microsoft.com/office/powerpoint/2010/main" val="1434835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ront page - w large text - 1">
    <p:bg>
      <p:bgPr>
        <a:solidFill>
          <a:srgbClr val="20403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42A6648-3E03-3547-B50B-F643B4217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en-GB" noProof="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5" y="1519179"/>
            <a:ext cx="11233151" cy="3122269"/>
          </a:xfrm>
        </p:spPr>
        <p:txBody>
          <a:bodyPr anchor="t"/>
          <a:lstStyle>
            <a:lvl1pPr>
              <a:defRPr sz="7500">
                <a:solidFill>
                  <a:schemeClr val="bg1"/>
                </a:solidFill>
              </a:defRPr>
            </a:lvl1pPr>
          </a:lstStyle>
          <a:p>
            <a:r>
              <a:rPr lang="en-GB" noProof="0"/>
              <a:t>Click to add title</a:t>
            </a:r>
          </a:p>
        </p:txBody>
      </p:sp>
      <p:pic>
        <p:nvPicPr>
          <p:cNvPr id="10" name="Billede 9" descr="Et billede, der indeholder tegning&#10;&#10;Automatisk genereret beskrivelse">
            <a:extLst>
              <a:ext uri="{FF2B5EF4-FFF2-40B4-BE49-F238E27FC236}">
                <a16:creationId xmlns:a16="http://schemas.microsoft.com/office/drawing/2014/main" id="{8DA252D3-F099-094D-BEAB-6374C87CE320}"/>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190874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ront page - w large text - 2">
    <p:bg>
      <p:bgPr>
        <a:solidFill>
          <a:srgbClr val="40203F"/>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A9CFA0FE-7D10-1548-9012-A25C5D0894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en-GB" noProof="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5" y="1519179"/>
            <a:ext cx="11233151" cy="3122269"/>
          </a:xfrm>
        </p:spPr>
        <p:txBody>
          <a:bodyPr anchor="t"/>
          <a:lstStyle>
            <a:lvl1pPr>
              <a:defRPr sz="7500">
                <a:solidFill>
                  <a:schemeClr val="bg1"/>
                </a:solidFill>
              </a:defRPr>
            </a:lvl1pPr>
          </a:lstStyle>
          <a:p>
            <a:r>
              <a:rPr lang="en-GB" noProof="0"/>
              <a:t>Click to add title</a:t>
            </a:r>
          </a:p>
        </p:txBody>
      </p:sp>
      <p:pic>
        <p:nvPicPr>
          <p:cNvPr id="10" name="Billede 9" descr="Et billede, der indeholder tegning&#10;&#10;Automatisk genereret beskrivelse">
            <a:extLst>
              <a:ext uri="{FF2B5EF4-FFF2-40B4-BE49-F238E27FC236}">
                <a16:creationId xmlns:a16="http://schemas.microsoft.com/office/drawing/2014/main" id="{6BD0F585-E40D-3E4A-9A8E-41A755F093A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54422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ront page - w large text - 3">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mørk, ur, mand, værelse&#10;&#10;Automatisk genereret beskrivelse">
            <a:extLst>
              <a:ext uri="{FF2B5EF4-FFF2-40B4-BE49-F238E27FC236}">
                <a16:creationId xmlns:a16="http://schemas.microsoft.com/office/drawing/2014/main" id="{0BFAF55C-81D8-A34B-82B5-7622F0B7D9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en-GB" noProof="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5" y="1519179"/>
            <a:ext cx="11233151" cy="3122269"/>
          </a:xfrm>
        </p:spPr>
        <p:txBody>
          <a:bodyPr anchor="t"/>
          <a:lstStyle>
            <a:lvl1pPr>
              <a:defRPr sz="7500">
                <a:solidFill>
                  <a:schemeClr val="bg1"/>
                </a:solidFill>
              </a:defRPr>
            </a:lvl1pPr>
          </a:lstStyle>
          <a:p>
            <a:r>
              <a:rPr lang="en-GB" noProof="0" dirty="0"/>
              <a:t>Click to add title</a:t>
            </a:r>
          </a:p>
        </p:txBody>
      </p:sp>
      <p:pic>
        <p:nvPicPr>
          <p:cNvPr id="10" name="Billede 9" descr="Et billede, der indeholder tegning&#10;&#10;Automatisk genereret beskrivelse">
            <a:extLst>
              <a:ext uri="{FF2B5EF4-FFF2-40B4-BE49-F238E27FC236}">
                <a16:creationId xmlns:a16="http://schemas.microsoft.com/office/drawing/2014/main" id="{7797179F-8D55-3044-AD77-8C7F5FA8DC03}"/>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94180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ront page - w large picture - Red">
    <p:spTree>
      <p:nvGrpSpPr>
        <p:cNvPr id="1" name=""/>
        <p:cNvGrpSpPr/>
        <p:nvPr/>
      </p:nvGrpSpPr>
      <p:grpSpPr>
        <a:xfrm>
          <a:off x="0" y="0"/>
          <a:ext cx="0" cy="0"/>
          <a:chOff x="0" y="0"/>
          <a:chExt cx="0" cy="0"/>
        </a:xfrm>
      </p:grpSpPr>
      <p:sp>
        <p:nvSpPr>
          <p:cNvPr id="17" name="Pladsholder til billede 12">
            <a:extLst>
              <a:ext uri="{FF2B5EF4-FFF2-40B4-BE49-F238E27FC236}">
                <a16:creationId xmlns:a16="http://schemas.microsoft.com/office/drawing/2014/main" id="{B0A7B266-316E-4B4C-A655-6F758E0CA5FC}"/>
              </a:ext>
            </a:extLst>
          </p:cNvPr>
          <p:cNvSpPr>
            <a:spLocks noGrp="1"/>
          </p:cNvSpPr>
          <p:nvPr>
            <p:ph type="pic" sz="quarter" idx="18" hasCustomPrompt="1"/>
          </p:nvPr>
        </p:nvSpPr>
        <p:spPr>
          <a:xfrm>
            <a:off x="0" y="9525"/>
            <a:ext cx="12193200" cy="6858000"/>
          </a:xfrm>
          <a:solidFill>
            <a:schemeClr val="accent1">
              <a:lumMod val="50000"/>
            </a:schemeClr>
          </a:solidFill>
        </p:spPr>
        <p:txBody>
          <a:bodyPr lIns="792000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drag and dropping the picture </a:t>
            </a:r>
            <a:br>
              <a:rPr lang="en-GB" noProof="0" dirty="0"/>
            </a:br>
            <a:r>
              <a:rPr lang="en-GB" noProof="0" dirty="0"/>
              <a:t>on to the slide</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rot="5400000" flipH="1">
            <a:off x="731665" y="-731666"/>
            <a:ext cx="6858000" cy="8321331"/>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602409"/>
          </a:xfrm>
        </p:spPr>
        <p:txBody>
          <a:bodyPr anchor="t"/>
          <a:lstStyle>
            <a:lvl1pPr>
              <a:defRPr sz="4800">
                <a:solidFill>
                  <a:schemeClr val="bg1"/>
                </a:solidFill>
              </a:defRPr>
            </a:lvl1pPr>
          </a:lstStyle>
          <a:p>
            <a:r>
              <a:rPr lang="en-GB" noProof="0" dirty="0"/>
              <a:t>Click to </a:t>
            </a:r>
            <a:r>
              <a:rPr lang="en-GB" noProof="0"/>
              <a:t>add title</a:t>
            </a:r>
            <a:endParaRPr lang="en-GB" dirty="0"/>
          </a:p>
        </p:txBody>
      </p:sp>
      <p:sp>
        <p:nvSpPr>
          <p:cNvPr id="10" name="Logo Leon 6">
            <a:extLst>
              <a:ext uri="{FF2B5EF4-FFF2-40B4-BE49-F238E27FC236}">
                <a16:creationId xmlns:a16="http://schemas.microsoft.com/office/drawing/2014/main" id="{51A86FCB-2E2E-CC4E-A3F2-DC5AFDE4DDD8}"/>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716091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ront page - w large picture - Almon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602409"/>
          </a:xfrm>
        </p:spPr>
        <p:txBody>
          <a:bodyPr anchor="t"/>
          <a:lstStyle>
            <a:lvl1pPr>
              <a:defRPr sz="4800">
                <a:solidFill>
                  <a:schemeClr val="tx1"/>
                </a:solidFill>
              </a:defRPr>
            </a:lvl1pPr>
          </a:lstStyle>
          <a:p>
            <a:r>
              <a:rPr lang="en-GB" noProof="0" dirty="0"/>
              <a:t>Click to </a:t>
            </a:r>
            <a:r>
              <a:rPr lang="en-GB" noProof="0"/>
              <a:t>add title</a:t>
            </a:r>
            <a:endParaRPr lang="en-GB"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024246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ront page - w large picture - Aqua">
    <p:bg>
      <p:bgPr>
        <a:solidFill>
          <a:schemeClr val="accent6"/>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363C3F4C-6580-3E43-9527-0B95930979DD}"/>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V="1">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hasCustomPrompt="1"/>
          </p:nvPr>
        </p:nvSpPr>
        <p:spPr>
          <a:xfrm>
            <a:off x="479424" y="1932973"/>
            <a:ext cx="8259462" cy="602409"/>
          </a:xfrm>
        </p:spPr>
        <p:txBody>
          <a:bodyPr anchor="t"/>
          <a:lstStyle>
            <a:lvl1pPr>
              <a:defRPr sz="4800">
                <a:solidFill>
                  <a:schemeClr val="tx1"/>
                </a:solidFill>
              </a:defRPr>
            </a:lvl1pPr>
          </a:lstStyle>
          <a:p>
            <a:r>
              <a:rPr lang="en-GB" noProof="0" dirty="0"/>
              <a:t>Click to </a:t>
            </a:r>
            <a:r>
              <a:rPr lang="en-GB" noProof="0"/>
              <a:t>add title</a:t>
            </a:r>
            <a:endParaRPr lang="en-GB" dirty="0"/>
          </a:p>
        </p:txBody>
      </p:sp>
      <p:sp>
        <p:nvSpPr>
          <p:cNvPr id="10" name="Logo Leon 6">
            <a:extLst>
              <a:ext uri="{FF2B5EF4-FFF2-40B4-BE49-F238E27FC236}">
                <a16:creationId xmlns:a16="http://schemas.microsoft.com/office/drawing/2014/main" id="{30EC1F64-0256-0441-A19D-BD37D4AC1294}"/>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947509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ront page - w large picture - Laven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hasCustomPrompt="1"/>
          </p:nvPr>
        </p:nvSpPr>
        <p:spPr>
          <a:xfrm>
            <a:off x="479424" y="1932973"/>
            <a:ext cx="8259462" cy="602409"/>
          </a:xfrm>
        </p:spPr>
        <p:txBody>
          <a:bodyPr anchor="t"/>
          <a:lstStyle>
            <a:lvl1pPr>
              <a:defRPr sz="4800">
                <a:solidFill>
                  <a:schemeClr val="tx1"/>
                </a:solidFill>
              </a:defRPr>
            </a:lvl1pPr>
          </a:lstStyle>
          <a:p>
            <a:r>
              <a:rPr lang="en-GB" noProof="0" dirty="0"/>
              <a:t>Click to </a:t>
            </a:r>
            <a:r>
              <a:rPr lang="en-GB" noProof="0"/>
              <a:t>add title</a:t>
            </a:r>
            <a:endParaRPr lang="en-GB"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0075674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dirty="0"/>
              <a:t>Click to add title</a:t>
            </a:r>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hasCustomPrompt="1"/>
          </p:nvPr>
        </p:nvSpPr>
        <p:spPr/>
        <p:txBody>
          <a:bodyPr>
            <a:normAutofit/>
          </a:bodyPr>
          <a:lstStyle>
            <a:lvl1pPr>
              <a:defRPr sz="1600"/>
            </a:lvl1pPr>
            <a:lvl2pPr>
              <a:defRPr sz="1500"/>
            </a:lvl2pPr>
            <a:lvl3pPr>
              <a:defRPr sz="1400"/>
            </a:lvl3pPr>
            <a:lvl4pPr>
              <a:defRPr sz="1400"/>
            </a:lvl4pPr>
            <a:lvl5pPr>
              <a:defRPr sz="14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dirty="0"/>
              <a:t>Click to add sub title</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79198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07.05.2026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teksttypografien i masteren
Andet niveau
Tredje niveau
Fjerde niveau
Femte niveau</a:t>
            </a:r>
          </a:p>
        </p:txBody>
      </p:sp>
    </p:spTree>
    <p:extLst>
      <p:ext uri="{BB962C8B-B14F-4D97-AF65-F5344CB8AC3E}">
        <p14:creationId xmlns:p14="http://schemas.microsoft.com/office/powerpoint/2010/main" val="1316820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two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dirty="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en-GB" noProof="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dirty="0"/>
              <a:t>Click to add sub title</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hasCustomPrompt="1"/>
          </p:nvPr>
        </p:nvSpPr>
        <p:spPr>
          <a:xfrm>
            <a:off x="479425" y="1608138"/>
            <a:ext cx="5472113" cy="44532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hasCustomPrompt="1"/>
          </p:nvPr>
        </p:nvSpPr>
        <p:spPr>
          <a:xfrm>
            <a:off x="6240463" y="1608879"/>
            <a:ext cx="5468400" cy="44532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927341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w wide picture to the right">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en-GB" noProof="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picture by clicking the icon </a:t>
            </a:r>
            <a:br>
              <a:rPr lang="en-GB" noProof="0" dirty="0"/>
            </a:br>
            <a:r>
              <a:rPr lang="en-GB" noProof="0" dirty="0"/>
              <a:t>or by drag and dropping the picture</a:t>
            </a:r>
            <a:br>
              <a:rPr lang="en-GB" noProof="0" dirty="0"/>
            </a:br>
            <a:r>
              <a:rPr lang="en-GB" noProof="0" dirty="0"/>
              <a:t>on to the slide</a:t>
            </a:r>
          </a:p>
        </p:txBody>
      </p:sp>
      <p:sp>
        <p:nvSpPr>
          <p:cNvPr id="9" name="Titel 1">
            <a:extLst>
              <a:ext uri="{FF2B5EF4-FFF2-40B4-BE49-F238E27FC236}">
                <a16:creationId xmlns:a16="http://schemas.microsoft.com/office/drawing/2014/main" id="{D9EEDD9A-FD01-2D4B-9EDC-959CD4AB4197}"/>
              </a:ext>
            </a:extLst>
          </p:cNvPr>
          <p:cNvSpPr>
            <a:spLocks noGrp="1"/>
          </p:cNvSpPr>
          <p:nvPr>
            <p:ph type="title" hasCustomPrompt="1"/>
          </p:nvPr>
        </p:nvSpPr>
        <p:spPr>
          <a:xfrm>
            <a:off x="479425" y="441325"/>
            <a:ext cx="5472113" cy="829335"/>
          </a:xfrm>
        </p:spPr>
        <p:txBody>
          <a:bodyPr/>
          <a:lstStyle/>
          <a:p>
            <a:r>
              <a:rPr lang="en-GB" noProof="0" dirty="0"/>
              <a:t>Click to add title</a:t>
            </a:r>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en-GB" noProof="0" dirty="0"/>
              <a:t>Click to add text lorem ipsum </a:t>
            </a:r>
            <a:r>
              <a:rPr lang="en-GB" noProof="0" dirty="0" err="1"/>
              <a:t>dolor</a:t>
            </a:r>
            <a:r>
              <a:rPr lang="en-GB" noProof="0" dirty="0"/>
              <a:t> sit </a:t>
            </a:r>
            <a:r>
              <a:rPr lang="en-GB" noProof="0" dirty="0" err="1"/>
              <a:t>amet</a:t>
            </a:r>
            <a:r>
              <a:rPr lang="en-GB" noProof="0" dirty="0"/>
              <a:t>, lacinia </a:t>
            </a:r>
            <a:r>
              <a:rPr lang="en-GB" noProof="0" dirty="0" err="1"/>
              <a:t>vehicula</a:t>
            </a:r>
            <a:r>
              <a:rPr lang="en-GB" noProof="0" dirty="0"/>
              <a:t> </a:t>
            </a:r>
            <a:r>
              <a:rPr lang="en-GB" noProof="0" dirty="0" err="1"/>
              <a:t>orci</a:t>
            </a:r>
            <a:r>
              <a:rPr lang="en-GB" noProof="0" dirty="0"/>
              <a:t> </a:t>
            </a:r>
            <a:r>
              <a:rPr lang="en-GB" noProof="0" dirty="0" err="1"/>
              <a:t>cras</a:t>
            </a:r>
            <a:r>
              <a:rPr lang="en-GB" noProof="0" dirty="0"/>
              <a:t> </a:t>
            </a:r>
            <a:r>
              <a:rPr lang="en-GB" noProof="0" dirty="0" err="1"/>
              <a:t>pretium</a:t>
            </a:r>
            <a:r>
              <a:rPr lang="en-GB" noProof="0" dirty="0"/>
              <a:t>, </a:t>
            </a:r>
            <a:r>
              <a:rPr lang="en-GB" noProof="0" dirty="0" err="1"/>
              <a:t>lobortis</a:t>
            </a:r>
            <a:r>
              <a:rPr lang="en-GB" noProof="0" dirty="0"/>
              <a:t> </a:t>
            </a:r>
            <a:r>
              <a:rPr lang="en-GB" noProof="0" dirty="0" err="1"/>
              <a:t>risus</a:t>
            </a:r>
            <a:r>
              <a:rPr lang="en-GB" noProof="0" dirty="0"/>
              <a:t> </a:t>
            </a:r>
            <a:r>
              <a:rPr lang="en-GB" noProof="0" dirty="0" err="1"/>
              <a:t>lacus</a:t>
            </a:r>
            <a:endParaRPr lang="en-GB" noProof="0"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hasCustomPrompt="1"/>
          </p:nvPr>
        </p:nvSpPr>
        <p:spPr>
          <a:xfrm>
            <a:off x="1356753" y="3072853"/>
            <a:ext cx="3717457" cy="2057288"/>
          </a:xfrm>
        </p:spPr>
        <p:txBody>
          <a:bodyPr>
            <a:normAutofit/>
          </a:bodyPr>
          <a:lstStyle>
            <a:lvl1pPr>
              <a:defRPr sz="1600"/>
            </a:lvl1pPr>
          </a:lstStyle>
          <a:p>
            <a:pPr lvl="0"/>
            <a:r>
              <a:rPr lang="en-GB" noProof="0" dirty="0"/>
              <a:t>Click to add text</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59337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 w slim picture to th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a:xfrm>
            <a:off x="479425" y="441325"/>
            <a:ext cx="8054975" cy="829335"/>
          </a:xfrm>
        </p:spPr>
        <p:txBody>
          <a:body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en-GB" noProof="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en-GB" noProof="0"/>
              <a:t>Click to add text lorem ipsum dolor sit amet, lacinia vehicula orci cras pretium, lobortis risus lacus, tellus aliquam blandit sapien nec aptent cras, egestas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picture by clicking the icon </a:t>
            </a:r>
            <a:br>
              <a:rPr lang="en-GB" noProof="0" dirty="0"/>
            </a:br>
            <a:r>
              <a:rPr lang="en-GB" noProof="0" dirty="0"/>
              <a:t>or by drag and dropping the picture</a:t>
            </a:r>
            <a:br>
              <a:rPr lang="en-GB" noProof="0" dirty="0"/>
            </a:br>
            <a:r>
              <a:rPr lang="en-GB" noProof="0" dirty="0"/>
              <a:t>on to the slide</a:t>
            </a:r>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hasCustomPrompt="1"/>
          </p:nvPr>
        </p:nvSpPr>
        <p:spPr>
          <a:xfrm>
            <a:off x="1770856" y="3072852"/>
            <a:ext cx="5472113" cy="2045413"/>
          </a:xfrm>
        </p:spPr>
        <p:txBody>
          <a:bodyPr>
            <a:normAutofit/>
          </a:bodyPr>
          <a:lstStyle>
            <a:lvl1pPr>
              <a:defRPr sz="1600"/>
            </a:lvl1pPr>
          </a:lstStyle>
          <a:p>
            <a:pPr lvl="0"/>
            <a:r>
              <a:rPr lang="en-GB" noProof="0"/>
              <a:t>Click to add text</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7999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 w wide picture to the left">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picture by clicking the icon </a:t>
            </a:r>
            <a:br>
              <a:rPr lang="en-GB" noProof="0" dirty="0"/>
            </a:br>
            <a:r>
              <a:rPr lang="en-GB" noProof="0" dirty="0"/>
              <a:t>or by drag and dropping the picture</a:t>
            </a:r>
            <a:br>
              <a:rPr lang="en-GB" noProof="0" dirty="0"/>
            </a:br>
            <a:r>
              <a:rPr lang="en-GB" noProof="0" dirty="0"/>
              <a:t>on to the slide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en-GB" noProof="0"/>
          </a:p>
        </p:txBody>
      </p:sp>
      <p:sp>
        <p:nvSpPr>
          <p:cNvPr id="9" name="Titel 1">
            <a:extLst>
              <a:ext uri="{FF2B5EF4-FFF2-40B4-BE49-F238E27FC236}">
                <a16:creationId xmlns:a16="http://schemas.microsoft.com/office/drawing/2014/main" id="{C00F819E-378D-384C-ADB3-44FB235954BE}"/>
              </a:ext>
            </a:extLst>
          </p:cNvPr>
          <p:cNvSpPr>
            <a:spLocks noGrp="1"/>
          </p:cNvSpPr>
          <p:nvPr>
            <p:ph type="title" hasCustomPrompt="1"/>
          </p:nvPr>
        </p:nvSpPr>
        <p:spPr>
          <a:xfrm>
            <a:off x="6240462" y="441325"/>
            <a:ext cx="5472113" cy="829335"/>
          </a:xfrm>
        </p:spPr>
        <p:txBody>
          <a:bodyPr/>
          <a:lstStyle/>
          <a:p>
            <a:r>
              <a:rPr lang="en-GB" noProof="0"/>
              <a:t>Click to add title</a:t>
            </a:r>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en-GB" noProof="0"/>
              <a:t>Click to add text lorem ipsum dolor sit amet, lacinia vehicula orci cras pretium, lobortis risus lacus</a:t>
            </a:r>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hasCustomPrompt="1"/>
          </p:nvPr>
        </p:nvSpPr>
        <p:spPr>
          <a:xfrm>
            <a:off x="7117790" y="3072853"/>
            <a:ext cx="3717457" cy="2057288"/>
          </a:xfrm>
        </p:spPr>
        <p:txBody>
          <a:bodyPr>
            <a:normAutofit/>
          </a:bodyPr>
          <a:lstStyle>
            <a:lvl1pPr>
              <a:defRPr sz="1600"/>
            </a:lvl1pPr>
          </a:lstStyle>
          <a:p>
            <a:pPr lvl="0"/>
            <a:r>
              <a:rPr lang="en-GB" noProof="0"/>
              <a:t>Click to add text</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966934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 w slim picture to the left">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en-GB" noProof="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picture by clicking the icon </a:t>
            </a:r>
            <a:br>
              <a:rPr lang="en-GB" noProof="0" dirty="0"/>
            </a:br>
            <a:r>
              <a:rPr lang="en-GB" noProof="0" dirty="0"/>
              <a:t>or by drag and dropping the picture</a:t>
            </a:r>
            <a:br>
              <a:rPr lang="en-GB" noProof="0" dirty="0"/>
            </a:br>
            <a:r>
              <a:rPr lang="en-GB" noProof="0" dirty="0"/>
              <a:t>on to the slide</a:t>
            </a:r>
          </a:p>
        </p:txBody>
      </p:sp>
      <p:sp>
        <p:nvSpPr>
          <p:cNvPr id="9" name="Titel 1">
            <a:extLst>
              <a:ext uri="{FF2B5EF4-FFF2-40B4-BE49-F238E27FC236}">
                <a16:creationId xmlns:a16="http://schemas.microsoft.com/office/drawing/2014/main" id="{7E65C4BE-B131-D041-8FDA-BB870C741FA3}"/>
              </a:ext>
            </a:extLst>
          </p:cNvPr>
          <p:cNvSpPr>
            <a:spLocks noGrp="1"/>
          </p:cNvSpPr>
          <p:nvPr>
            <p:ph type="title" hasCustomPrompt="1"/>
          </p:nvPr>
        </p:nvSpPr>
        <p:spPr>
          <a:xfrm>
            <a:off x="3657600" y="441325"/>
            <a:ext cx="8054975" cy="829335"/>
          </a:xfrm>
        </p:spPr>
        <p:txBody>
          <a:bodyPr/>
          <a:lstStyle/>
          <a:p>
            <a:r>
              <a:rPr lang="en-GB" noProof="0"/>
              <a:t>Click to add title</a:t>
            </a:r>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en-GB" noProof="0"/>
              <a:t>Click to add text lorem ipsum dolor sit amet, lacinia vehicula orci cras pretium, lobortis risus lacus, tellus aliquam blandit sapien nec aptent cras, egestas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hasCustomPrompt="1"/>
          </p:nvPr>
        </p:nvSpPr>
        <p:spPr>
          <a:xfrm>
            <a:off x="4949031" y="3072852"/>
            <a:ext cx="5472113" cy="2045413"/>
          </a:xfrm>
        </p:spPr>
        <p:txBody>
          <a:bodyPr>
            <a:normAutofit/>
          </a:bodyPr>
          <a:lstStyle>
            <a:lvl1pPr>
              <a:defRPr sz="1600"/>
            </a:lvl1pPr>
          </a:lstStyle>
          <a:p>
            <a:pPr lvl="0"/>
            <a:r>
              <a:rPr lang="en-GB" noProof="0"/>
              <a:t>Click to add text</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6385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w picture in graphic to the left">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on the icon to insert</a:t>
            </a:r>
            <a:br>
              <a:rPr lang="en-GB" noProof="0" dirty="0"/>
            </a:br>
            <a:r>
              <a:rPr lang="en-GB" noProof="0" dirty="0"/>
              <a:t>a picture in the graphic element</a:t>
            </a:r>
            <a:br>
              <a:rPr lang="en-GB" noProof="0" dirty="0"/>
            </a:br>
            <a:r>
              <a:rPr lang="en-GB" noProof="0" dirty="0"/>
              <a:t>or by drag and </a:t>
            </a:r>
            <a:r>
              <a:rPr lang="en-GB" noProof="0" dirty="0" err="1"/>
              <a:t>drop’ing</a:t>
            </a:r>
            <a:r>
              <a:rPr lang="en-GB" noProof="0" dirty="0"/>
              <a:t> a picture </a:t>
            </a:r>
            <a:br>
              <a:rPr lang="en-GB" noProof="0" dirty="0"/>
            </a:br>
            <a:r>
              <a:rPr lang="en-GB" noProof="0" dirty="0"/>
              <a:t>on to the slide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en-GB" noProof="0"/>
          </a:p>
        </p:txBody>
      </p:sp>
      <p:sp>
        <p:nvSpPr>
          <p:cNvPr id="9" name="Titel 1">
            <a:extLst>
              <a:ext uri="{FF2B5EF4-FFF2-40B4-BE49-F238E27FC236}">
                <a16:creationId xmlns:a16="http://schemas.microsoft.com/office/drawing/2014/main" id="{2E5A4EB5-F25A-EE40-9F89-4C899CD87AAF}"/>
              </a:ext>
            </a:extLst>
          </p:cNvPr>
          <p:cNvSpPr>
            <a:spLocks noGrp="1"/>
          </p:cNvSpPr>
          <p:nvPr>
            <p:ph type="title" hasCustomPrompt="1"/>
          </p:nvPr>
        </p:nvSpPr>
        <p:spPr>
          <a:xfrm>
            <a:off x="6240462" y="441325"/>
            <a:ext cx="5472113" cy="829335"/>
          </a:xfrm>
        </p:spPr>
        <p:txBody>
          <a:bodyPr/>
          <a:lstStyle/>
          <a:p>
            <a:r>
              <a:rPr lang="en-GB" noProof="0"/>
              <a:t>Click to add title</a:t>
            </a:r>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en-GB" noProof="0"/>
              <a:t>Click to add text lorem ipsum dolor sit amet, lacinia vehicula orci cras pretium, lobortis risus lacus</a:t>
            </a:r>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hasCustomPrompt="1"/>
          </p:nvPr>
        </p:nvSpPr>
        <p:spPr>
          <a:xfrm>
            <a:off x="7117790" y="3072853"/>
            <a:ext cx="3717457" cy="2057288"/>
          </a:xfrm>
        </p:spPr>
        <p:txBody>
          <a:bodyPr>
            <a:normAutofit/>
          </a:bodyPr>
          <a:lstStyle>
            <a:lvl1pPr>
              <a:defRPr sz="1600"/>
            </a:lvl1pPr>
          </a:lstStyle>
          <a:p>
            <a:pPr lvl="0"/>
            <a:r>
              <a:rPr lang="en-GB" noProof="0"/>
              <a:t>Click to add text</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506544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w picture in graphic to the right">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on the icon to insert</a:t>
            </a:r>
            <a:br>
              <a:rPr lang="en-GB" noProof="0" dirty="0"/>
            </a:br>
            <a:r>
              <a:rPr lang="en-GB" noProof="0" dirty="0"/>
              <a:t>a picture in the graphic element</a:t>
            </a:r>
            <a:br>
              <a:rPr lang="en-GB" noProof="0" dirty="0"/>
            </a:br>
            <a:r>
              <a:rPr lang="en-GB" noProof="0" dirty="0"/>
              <a:t>or by drag and </a:t>
            </a:r>
            <a:r>
              <a:rPr lang="en-GB" noProof="0" dirty="0" err="1"/>
              <a:t>drop’ing</a:t>
            </a:r>
            <a:r>
              <a:rPr lang="en-GB" noProof="0" dirty="0"/>
              <a:t> a picture </a:t>
            </a:r>
            <a:br>
              <a:rPr lang="en-GB" noProof="0" dirty="0"/>
            </a:br>
            <a:r>
              <a:rPr lang="en-GB" noProof="0" dirty="0"/>
              <a:t>on to the slide</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hasCustomPrompt="1"/>
          </p:nvPr>
        </p:nvSpPr>
        <p:spPr>
          <a:xfrm>
            <a:off x="479425" y="441325"/>
            <a:ext cx="5472113" cy="829335"/>
          </a:xfrm>
        </p:spPr>
        <p:txBody>
          <a:bodyPr/>
          <a:lstStyle/>
          <a:p>
            <a:r>
              <a:rPr lang="en-GB" noProof="0"/>
              <a:t>Click to add title</a:t>
            </a:r>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en-GB" noProof="0"/>
              <a:t>Click to add text lorem ipsum dolor sit amet, lacinia vehicula orci cras pretium, lobortis risus lacus</a:t>
            </a:r>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hasCustomPrompt="1"/>
          </p:nvPr>
        </p:nvSpPr>
        <p:spPr>
          <a:xfrm>
            <a:off x="1356753" y="3072853"/>
            <a:ext cx="3717457" cy="2057288"/>
          </a:xfrm>
        </p:spPr>
        <p:txBody>
          <a:bodyPr>
            <a:normAutofit/>
          </a:bodyPr>
          <a:lstStyle>
            <a:lvl1pPr>
              <a:defRPr sz="1600"/>
            </a:lvl1pPr>
          </a:lstStyle>
          <a:p>
            <a:pPr lvl="0"/>
            <a:r>
              <a:rPr lang="en-GB" noProof="0"/>
              <a:t>Click to add text</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20695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w four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a:t>Click to add sub title</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90649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w four columns and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a:t>Click to add sub title</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a:t>
            </a:r>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Click on the icon </a:t>
            </a:r>
            <a:br>
              <a:rPr lang="en-GB" noProof="0"/>
            </a:br>
            <a:r>
              <a:rPr lang="en-GB" noProof="0"/>
              <a:t>to insert a picture </a:t>
            </a:r>
            <a:br>
              <a:rPr lang="en-GB" noProof="0"/>
            </a:br>
            <a:r>
              <a:rPr lang="en-GB" noProof="0"/>
              <a:t>or an icon</a:t>
            </a:r>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a:t>
            </a:r>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dirty="0"/>
              <a:t>Click on the icon </a:t>
            </a:r>
            <a:br>
              <a:rPr lang="en-GB" noProof="0" dirty="0"/>
            </a:br>
            <a:r>
              <a:rPr lang="en-GB" noProof="0" dirty="0"/>
              <a:t>to insert a picture </a:t>
            </a:r>
            <a:br>
              <a:rPr lang="en-GB" noProof="0" dirty="0"/>
            </a:br>
            <a:r>
              <a:rPr lang="en-GB" noProof="0" dirty="0"/>
              <a:t>or an icon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a:t>
            </a:r>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Click on the icon </a:t>
            </a:r>
            <a:br>
              <a:rPr lang="en-GB" noProof="0"/>
            </a:br>
            <a:r>
              <a:rPr lang="en-GB" noProof="0"/>
              <a:t>to insert a picture </a:t>
            </a:r>
            <a:br>
              <a:rPr lang="en-GB" noProof="0"/>
            </a:br>
            <a:r>
              <a:rPr lang="en-GB" noProof="0"/>
              <a:t>or an icon</a:t>
            </a:r>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a:t>
            </a:r>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Click on the icon </a:t>
            </a:r>
            <a:br>
              <a:rPr lang="en-GB" noProof="0"/>
            </a:br>
            <a:r>
              <a:rPr lang="en-GB" noProof="0"/>
              <a:t>to insert a picture </a:t>
            </a:r>
            <a:br>
              <a:rPr lang="en-GB" noProof="0"/>
            </a:br>
            <a:r>
              <a:rPr lang="en-GB" noProof="0"/>
              <a:t>or an icon</a:t>
            </a:r>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847954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w four 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a:t>Click to add sub title</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7846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Rediger teksttypografien i masteren
Andet niveau
Tredje niveau
Fjerde niveau
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42177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w four points and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a:t>Click to add sub title</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en-GB" noProof="0"/>
              <a:t>Click to add text lorem ipsum dolor sit amet, consectetuer adipiscing elit. Maecenas porttitor congue massa. Fusce posuere, magna sed pulvinar ultricies, purus lectus malesuada</a:t>
            </a:r>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en-GB" noProof="0"/>
              <a:t>Insert a headline here</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82555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p:txBody>
          <a:body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en-GB" noProof="0" smtClean="0"/>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en-GB" noProof="0" smtClean="0"/>
              <a:t>‹#›</a:t>
            </a:fld>
            <a:endParaRPr lang="en-GB" noProof="0"/>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en-GB" noProof="0"/>
              <a:t>Click to add sub title</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en-GB" noProof="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en-GB" noProof="0"/>
              <a:t>Click to add text lorem ipsum dolor sit amet</a:t>
            </a:r>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en-GB" noProof="0"/>
              <a:t>Jan-feb</a:t>
            </a:r>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en-GB" noProof="0"/>
              <a:t>Click to add text lorem ipsum dolor sit amet</a:t>
            </a:r>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en-GB" noProof="0"/>
              <a:t>May-Jun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en-GB" noProof="0"/>
              <a:t>Click to add text lorem ipsum dolor sit amet</a:t>
            </a:r>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en-GB" noProof="0"/>
              <a:t>Sep-Oct</a:t>
            </a:r>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en-GB" noProof="0"/>
              <a:t>Click to add text lorem ipsum dolor sit amet</a:t>
            </a:r>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en-GB" noProof="0"/>
              <a:t>Mar-Apr</a:t>
            </a:r>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en-GB" noProof="0"/>
              <a:t>Click to add text lorem ipsum dolor sit amet</a:t>
            </a:r>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en-GB" noProof="0"/>
              <a:t>Jul-Aug</a:t>
            </a:r>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en-GB" noProof="0"/>
              <a:t>Click to add text lorem ipsum dolor sit amet</a:t>
            </a:r>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en-GB" noProof="0"/>
              <a:t>Nov-Dec</a:t>
            </a:r>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en-GB" noProof="0"/>
              <a:t>Insert a picture or </a:t>
            </a:r>
            <a:br>
              <a:rPr lang="en-GB" noProof="0"/>
            </a:br>
            <a:r>
              <a:rPr lang="en-GB" noProof="0"/>
              <a:t>an icon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15162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text w picture in graphic 1">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en-GB" noProof="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on the icon to insert</a:t>
            </a:r>
            <a:br>
              <a:rPr lang="en-GB" noProof="0"/>
            </a:br>
            <a:r>
              <a:rPr lang="en-GB" noProof="0"/>
              <a:t>a picture in the graphic element</a:t>
            </a:r>
            <a:br>
              <a:rPr lang="en-GB" noProof="0"/>
            </a:br>
            <a:r>
              <a:rPr lang="en-GB" noProof="0"/>
              <a:t>or by drag and drop’ing a picture </a:t>
            </a:r>
            <a:br>
              <a:rPr lang="en-GB" noProof="0"/>
            </a:br>
            <a:r>
              <a:rPr lang="en-GB" noProof="0"/>
              <a:t>on to the slide</a:t>
            </a:r>
          </a:p>
        </p:txBody>
      </p:sp>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5" y="441325"/>
            <a:ext cx="4160308" cy="1844675"/>
          </a:xfrm>
        </p:spPr>
        <p:txBody>
          <a:bodyPr/>
          <a:lstStyle>
            <a:lvl1pPr>
              <a:defRPr>
                <a:solidFill>
                  <a:schemeClr val="bg1"/>
                </a:solidFill>
              </a:defRPr>
            </a:lvl1pPr>
          </a:lstStyle>
          <a:p>
            <a:r>
              <a:rPr lang="en-GB" noProof="0"/>
              <a:t>Click to add title</a:t>
            </a:r>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40559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text w picture in graphic 2">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en-GB" noProof="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on the icon to insert</a:t>
            </a:r>
            <a:br>
              <a:rPr lang="en-GB" noProof="0" dirty="0"/>
            </a:br>
            <a:r>
              <a:rPr lang="en-GB" noProof="0" dirty="0"/>
              <a:t>a picture in the graphic element</a:t>
            </a:r>
            <a:br>
              <a:rPr lang="en-GB" noProof="0" dirty="0"/>
            </a:br>
            <a:r>
              <a:rPr lang="en-GB" noProof="0" dirty="0"/>
              <a:t>or by drag and </a:t>
            </a:r>
            <a:r>
              <a:rPr lang="en-GB" noProof="0" dirty="0" err="1"/>
              <a:t>drop’ing</a:t>
            </a:r>
            <a:r>
              <a:rPr lang="en-GB" noProof="0" dirty="0"/>
              <a:t> a picture </a:t>
            </a:r>
            <a:br>
              <a:rPr lang="en-GB" noProof="0" dirty="0"/>
            </a:br>
            <a:r>
              <a:rPr lang="en-GB" noProof="0" dirty="0"/>
              <a:t>on to the slide</a:t>
            </a:r>
          </a:p>
        </p:txBody>
      </p:sp>
      <p:sp>
        <p:nvSpPr>
          <p:cNvPr id="7" name="Titel 1">
            <a:extLst>
              <a:ext uri="{FF2B5EF4-FFF2-40B4-BE49-F238E27FC236}">
                <a16:creationId xmlns:a16="http://schemas.microsoft.com/office/drawing/2014/main" id="{68969FE6-F8EC-964C-89E1-C246A0A9AAFA}"/>
              </a:ext>
            </a:extLst>
          </p:cNvPr>
          <p:cNvSpPr>
            <a:spLocks noGrp="1"/>
          </p:cNvSpPr>
          <p:nvPr>
            <p:ph type="title" hasCustomPrompt="1"/>
          </p:nvPr>
        </p:nvSpPr>
        <p:spPr>
          <a:xfrm>
            <a:off x="7552267" y="441325"/>
            <a:ext cx="4160308" cy="1844675"/>
          </a:xfrm>
        </p:spPr>
        <p:txBody>
          <a:bodyPr/>
          <a:lstStyle>
            <a:lvl1pPr>
              <a:defRPr>
                <a:solidFill>
                  <a:schemeClr val="bg1"/>
                </a:solidFill>
              </a:defRPr>
            </a:lvl1pPr>
          </a:lstStyle>
          <a:p>
            <a:r>
              <a:rPr lang="en-GB" noProof="0"/>
              <a:t>Click to add title</a:t>
            </a:r>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5027914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text w picture in graphic 3">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on the icon to insert</a:t>
            </a:r>
            <a:br>
              <a:rPr lang="en-GB" noProof="0"/>
            </a:br>
            <a:r>
              <a:rPr lang="en-GB" noProof="0"/>
              <a:t>a picture in the graphic element</a:t>
            </a:r>
            <a:br>
              <a:rPr lang="en-GB" noProof="0"/>
            </a:br>
            <a:r>
              <a:rPr lang="en-GB" noProof="0"/>
              <a:t>or by drag and drop’ing a picture </a:t>
            </a:r>
            <a:br>
              <a:rPr lang="en-GB" noProof="0"/>
            </a:br>
            <a:r>
              <a:rPr lang="en-GB" noProof="0"/>
              <a:t>on to the slide</a:t>
            </a:r>
          </a:p>
        </p:txBody>
      </p:sp>
      <p:sp>
        <p:nvSpPr>
          <p:cNvPr id="2" name="Titel 1">
            <a:extLst>
              <a:ext uri="{FF2B5EF4-FFF2-40B4-BE49-F238E27FC236}">
                <a16:creationId xmlns:a16="http://schemas.microsoft.com/office/drawing/2014/main" id="{12931385-F74D-9A41-BA3F-9819316420B0}"/>
              </a:ext>
            </a:extLst>
          </p:cNvPr>
          <p:cNvSpPr>
            <a:spLocks noGrp="1"/>
          </p:cNvSpPr>
          <p:nvPr>
            <p:ph type="title" hasCustomPrompt="1"/>
          </p:nvPr>
        </p:nvSpPr>
        <p:spPr>
          <a:xfrm>
            <a:off x="7552267" y="441325"/>
            <a:ext cx="4160308" cy="1844675"/>
          </a:xfrm>
        </p:spPr>
        <p:txBody>
          <a:bodyPr/>
          <a:lstStyle>
            <a:lvl1pPr>
              <a:defRPr>
                <a:solidFill>
                  <a:schemeClr val="bg1"/>
                </a:solidFill>
              </a:defRPr>
            </a:lvl1p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en-GB" noProof="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616455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text w picture in graphic 4">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on the icon to insert</a:t>
            </a:r>
            <a:br>
              <a:rPr lang="en-GB" noProof="0"/>
            </a:br>
            <a:r>
              <a:rPr lang="en-GB" noProof="0"/>
              <a:t>a picture in the graphic element</a:t>
            </a:r>
            <a:br>
              <a:rPr lang="en-GB" noProof="0"/>
            </a:br>
            <a:r>
              <a:rPr lang="en-GB" noProof="0"/>
              <a:t>or by drag and drop’ing a picture </a:t>
            </a:r>
            <a:br>
              <a:rPr lang="en-GB" noProof="0"/>
            </a:br>
            <a:r>
              <a:rPr lang="en-GB" noProof="0"/>
              <a:t>on to the slide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en-GB" noProof="0"/>
          </a:p>
        </p:txBody>
      </p:sp>
      <p:sp>
        <p:nvSpPr>
          <p:cNvPr id="9" name="Titel 1">
            <a:extLst>
              <a:ext uri="{FF2B5EF4-FFF2-40B4-BE49-F238E27FC236}">
                <a16:creationId xmlns:a16="http://schemas.microsoft.com/office/drawing/2014/main" id="{8DB8C0E3-554F-564F-A58B-C39ACCD4CB79}"/>
              </a:ext>
            </a:extLst>
          </p:cNvPr>
          <p:cNvSpPr>
            <a:spLocks noGrp="1"/>
          </p:cNvSpPr>
          <p:nvPr>
            <p:ph type="title" hasCustomPrompt="1"/>
          </p:nvPr>
        </p:nvSpPr>
        <p:spPr>
          <a:xfrm>
            <a:off x="479425" y="441325"/>
            <a:ext cx="4160308" cy="1844675"/>
          </a:xfrm>
        </p:spPr>
        <p:txBody>
          <a:bodyPr/>
          <a:lstStyle>
            <a:lvl1pPr>
              <a:defRPr>
                <a:solidFill>
                  <a:schemeClr val="bg1"/>
                </a:solidFill>
              </a:defRPr>
            </a:lvl1pPr>
          </a:lstStyle>
          <a:p>
            <a:r>
              <a:rPr lang="en-GB" noProof="0"/>
              <a:t>Click to add title</a:t>
            </a:r>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1103572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rge text w placeholder to illustration">
    <p:bg>
      <p:bgPr>
        <a:solidFill>
          <a:schemeClr val="accent2"/>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5951538" y="0"/>
            <a:ext cx="6241662"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a:t>Click to insert an illustration or by </a:t>
            </a:r>
            <a:br>
              <a:rPr lang="en-GB" noProof="0"/>
            </a:br>
            <a:r>
              <a:rPr lang="en-GB" noProof="0"/>
              <a:t>drag and drop-ing the illustration </a:t>
            </a:r>
            <a:br>
              <a:rPr lang="en-GB" noProof="0"/>
            </a:br>
            <a:r>
              <a:rPr lang="en-GB" noProof="0"/>
              <a:t>onto the slide</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en-GB" noProof="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en-GB" noProof="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en-GB" noProof="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en-GB" noProof="0"/>
          </a:p>
        </p:txBody>
      </p:sp>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4" y="2065600"/>
            <a:ext cx="5761039" cy="1844675"/>
          </a:xfrm>
        </p:spPr>
        <p:txBody>
          <a:bodyPr anchor="ctr"/>
          <a:lstStyle>
            <a:lvl1pPr>
              <a:defRPr sz="4800">
                <a:solidFill>
                  <a:schemeClr val="tx1"/>
                </a:solidFill>
              </a:defRPr>
            </a:lvl1p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noProof="0"/>
          </a:p>
        </p:txBody>
      </p:sp>
      <p:pic>
        <p:nvPicPr>
          <p:cNvPr id="8" name="Billede 7" descr="Et billede, der indeholder tegning&#10;&#10;Automatisk genereret beskrivelse">
            <a:extLst>
              <a:ext uri="{FF2B5EF4-FFF2-40B4-BE49-F238E27FC236}">
                <a16:creationId xmlns:a16="http://schemas.microsoft.com/office/drawing/2014/main" id="{205E4787-F5B3-3247-9AFF-4A4848B72A48}"/>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3288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text w placeholder to illustration - Pai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4" y="2065600"/>
            <a:ext cx="5761039" cy="1844675"/>
          </a:xfrm>
        </p:spPr>
        <p:txBody>
          <a:bodyPr anchor="ctr"/>
          <a:lstStyle>
            <a:lvl1pPr>
              <a:defRPr sz="4800">
                <a:solidFill>
                  <a:schemeClr val="tx1"/>
                </a:solidFill>
              </a:defRPr>
            </a:lvl1p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noProof="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265399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rge text w placeholder to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4" y="2065600"/>
            <a:ext cx="5761039" cy="1844675"/>
          </a:xfrm>
        </p:spPr>
        <p:txBody>
          <a:bodyPr anchor="ctr"/>
          <a:lstStyle>
            <a:lvl1pPr>
              <a:defRPr sz="4800">
                <a:solidFill>
                  <a:schemeClr val="tx1"/>
                </a:solidFill>
              </a:defRPr>
            </a:lvl1p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noProof="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4642750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rge text w placeholder to illustration - Parent">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4" y="2065600"/>
            <a:ext cx="5761039" cy="1844675"/>
          </a:xfrm>
        </p:spPr>
        <p:txBody>
          <a:bodyPr anchor="ctr"/>
          <a:lstStyle>
            <a:lvl1pPr>
              <a:defRPr sz="4800">
                <a:solidFill>
                  <a:schemeClr val="tx1"/>
                </a:solidFill>
              </a:defRPr>
            </a:lvl1pPr>
          </a:lstStyle>
          <a:p>
            <a:r>
              <a:rPr lang="en-GB" noProof="0"/>
              <a:t>Click to add title</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noProof="0" smtClean="0"/>
              <a:pPr/>
              <a:t>‹#›</a:t>
            </a:fld>
            <a:endParaRPr lang="en-GB" noProof="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noProof="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33724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Rediger teksttypografien i masteren
Andet niveau
Tredje niveau
Fjerde niveau
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Rediger teksttypografien i masteren
Andet niveau
Tredje niveau
Fjerde niveau
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14763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phic w text - Lavender">
    <p:bg>
      <p:bgPr>
        <a:solidFill>
          <a:schemeClr val="accent5"/>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drag and dropping the picture </a:t>
            </a:r>
            <a:br>
              <a:rPr lang="en-GB" noProof="0" dirty="0"/>
            </a:br>
            <a:r>
              <a:rPr lang="en-GB" noProof="0" dirty="0"/>
              <a:t>on to the slide</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5">
              <a:lumMod val="60000"/>
              <a:lumOff val="40000"/>
            </a:schemeClr>
          </a:solidFill>
        </p:spPr>
        <p:txBody>
          <a:bodyPr>
            <a:normAutofit/>
          </a:bodyPr>
          <a:lstStyle>
            <a:lvl1pPr marL="0" indent="0">
              <a:buNone/>
              <a:defRPr sz="100">
                <a:solidFill>
                  <a:schemeClr val="bg1"/>
                </a:solidFill>
              </a:defRPr>
            </a:lvl1pPr>
          </a:lstStyle>
          <a:p>
            <a:pPr lvl="0"/>
            <a:r>
              <a:rPr lang="en-GB"/>
              <a:t>,   </a:t>
            </a:r>
            <a:endParaRPr lang="en-GB"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hasCustomPrompt="1"/>
          </p:nvPr>
        </p:nvSpPr>
        <p:spPr>
          <a:xfrm>
            <a:off x="1284415" y="2955925"/>
            <a:ext cx="4046537" cy="829335"/>
          </a:xfrm>
        </p:spPr>
        <p:txBody>
          <a:bodyPr/>
          <a:lstStyle/>
          <a:p>
            <a:r>
              <a:rPr lang="en-GB" noProof="0" dirty="0"/>
              <a:t>Click to </a:t>
            </a:r>
            <a:r>
              <a:rPr lang="en-GB" noProof="0"/>
              <a:t>add title</a:t>
            </a:r>
            <a:endParaRPr lang="en-GB"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hasCustomPrompt="1"/>
          </p:nvPr>
        </p:nvSpPr>
        <p:spPr>
          <a:xfrm>
            <a:off x="1284415" y="4078693"/>
            <a:ext cx="3717457" cy="1563155"/>
          </a:xfrm>
        </p:spPr>
        <p:txBody>
          <a:bodyPr>
            <a:normAutofit/>
          </a:bodyPr>
          <a:lstStyle>
            <a:lvl1pPr>
              <a:defRPr sz="1400"/>
            </a:lvl1pPr>
          </a:lstStyle>
          <a:p>
            <a:pPr lvl="0"/>
            <a:r>
              <a:rPr lang="en-GB"/>
              <a:t>Click to add text</a:t>
            </a:r>
            <a:endParaRPr lang="en-GB" dirty="0"/>
          </a:p>
        </p:txBody>
      </p:sp>
      <p:sp>
        <p:nvSpPr>
          <p:cNvPr id="10" name="Logo Leon 6">
            <a:extLst>
              <a:ext uri="{FF2B5EF4-FFF2-40B4-BE49-F238E27FC236}">
                <a16:creationId xmlns:a16="http://schemas.microsoft.com/office/drawing/2014/main" id="{4AB81351-BBDA-9142-8174-DBB4DD819F94}"/>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8652294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aphic w text - Red">
    <p:bg>
      <p:bgPr>
        <a:solidFill>
          <a:schemeClr val="accent1">
            <a:lumMod val="5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drag and dropping the picture </a:t>
            </a:r>
            <a:br>
              <a:rPr lang="en-GB" noProof="0" dirty="0"/>
            </a:br>
            <a:r>
              <a:rPr lang="en-GB" noProof="0" dirty="0"/>
              <a:t>on to the slide</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1"/>
          </a:solidFill>
        </p:spPr>
        <p:txBody>
          <a:bodyPr>
            <a:normAutofit/>
          </a:bodyPr>
          <a:lstStyle>
            <a:lvl1pPr marL="0" indent="0">
              <a:buNone/>
              <a:defRPr sz="100">
                <a:solidFill>
                  <a:schemeClr val="bg1"/>
                </a:solidFill>
              </a:defRPr>
            </a:lvl1pPr>
          </a:lstStyle>
          <a:p>
            <a:pPr lvl="0"/>
            <a:r>
              <a:rPr lang="en-GB"/>
              <a:t>,   </a:t>
            </a:r>
            <a:endParaRPr lang="en-GB"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en-GB" smtClean="0"/>
              <a:pPr/>
              <a:t>07/05/2026</a:t>
            </a:fld>
            <a:endParaRPr lang="en-GB"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smtClean="0"/>
              <a:pPr/>
              <a:t>‹#›</a:t>
            </a:fld>
            <a:endParaRPr lang="en-GB"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hasCustomPrompt="1"/>
          </p:nvPr>
        </p:nvSpPr>
        <p:spPr>
          <a:xfrm>
            <a:off x="1284415" y="2955925"/>
            <a:ext cx="4046537" cy="829335"/>
          </a:xfrm>
        </p:spPr>
        <p:txBody>
          <a:bodyPr/>
          <a:lstStyle>
            <a:lvl1pPr>
              <a:defRPr>
                <a:solidFill>
                  <a:schemeClr val="bg1"/>
                </a:solidFill>
              </a:defRPr>
            </a:lvl1pPr>
          </a:lstStyle>
          <a:p>
            <a:r>
              <a:rPr lang="en-GB" noProof="0" dirty="0"/>
              <a:t>Click to </a:t>
            </a:r>
            <a:r>
              <a:rPr lang="en-GB" noProof="0"/>
              <a:t>add title</a:t>
            </a:r>
            <a:endParaRPr lang="en-GB"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hasCustomPrompt="1"/>
          </p:nvPr>
        </p:nvSpPr>
        <p:spPr>
          <a:xfrm>
            <a:off x="1284415" y="4078693"/>
            <a:ext cx="3717457" cy="1563155"/>
          </a:xfrm>
        </p:spPr>
        <p:txBody>
          <a:bodyPr>
            <a:normAutofit/>
          </a:bodyPr>
          <a:lstStyle>
            <a:lvl1pPr>
              <a:buClr>
                <a:schemeClr val="bg1"/>
              </a:buClr>
              <a:defRPr sz="1400">
                <a:solidFill>
                  <a:schemeClr val="bg1"/>
                </a:solidFill>
              </a:defRPr>
            </a:lvl1pPr>
          </a:lstStyle>
          <a:p>
            <a:pPr lvl="0"/>
            <a:r>
              <a:rPr lang="en-GB" dirty="0"/>
              <a:t>Click to add text</a:t>
            </a:r>
          </a:p>
        </p:txBody>
      </p:sp>
      <p:sp>
        <p:nvSpPr>
          <p:cNvPr id="10" name="Logo Leon 6">
            <a:extLst>
              <a:ext uri="{FF2B5EF4-FFF2-40B4-BE49-F238E27FC236}">
                <a16:creationId xmlns:a16="http://schemas.microsoft.com/office/drawing/2014/main" id="{7C74D5A5-880C-8247-AC29-79033AFE8FE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4268726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phic w large background picture - Aqua">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drag and dropping the picture </a:t>
            </a:r>
            <a:br>
              <a:rPr lang="en-GB" noProof="0" dirty="0"/>
            </a:br>
            <a:r>
              <a:rPr lang="en-GB" noProof="0" dirty="0"/>
              <a:t>on to the slide</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flipH="1">
            <a:off x="-2" y="301477"/>
            <a:ext cx="7680961" cy="458981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200">
                <a:moveTo>
                  <a:pt x="2896" y="413"/>
                </a:moveTo>
                <a:cubicBezTo>
                  <a:pt x="5415" y="4177"/>
                  <a:pt x="8156" y="3135"/>
                  <a:pt x="10000" y="0"/>
                </a:cubicBezTo>
                <a:lnTo>
                  <a:pt x="10000" y="10000"/>
                </a:lnTo>
                <a:cubicBezTo>
                  <a:pt x="7081" y="12024"/>
                  <a:pt x="3072" y="11826"/>
                  <a:pt x="0" y="6770"/>
                </a:cubicBezTo>
                <a:lnTo>
                  <a:pt x="2896" y="413"/>
                </a:lnTo>
                <a:close/>
              </a:path>
            </a:pathLst>
          </a:custGeom>
          <a:solidFill>
            <a:schemeClr val="accent6"/>
          </a:solidFill>
        </p:spPr>
        <p:txBody>
          <a:bodyPr>
            <a:normAutofit/>
          </a:bodyPr>
          <a:lstStyle>
            <a:lvl1pPr marL="0" indent="0">
              <a:buNone/>
              <a:defRPr sz="100">
                <a:solidFill>
                  <a:schemeClr val="bg1"/>
                </a:solidFill>
              </a:defRPr>
            </a:lvl1pPr>
          </a:lstStyle>
          <a:p>
            <a:pPr lvl="0"/>
            <a:r>
              <a:rPr lang="en-GB"/>
              <a:t>,</a:t>
            </a:r>
            <a:endParaRPr lang="en-GB"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4" y="2065600"/>
            <a:ext cx="5761039" cy="1844675"/>
          </a:xfrm>
        </p:spPr>
        <p:txBody>
          <a:bodyPr anchor="ctr"/>
          <a:lstStyle>
            <a:lvl1pPr>
              <a:defRPr sz="4800">
                <a:solidFill>
                  <a:schemeClr val="tx1"/>
                </a:solidFill>
              </a:defRPr>
            </a:lvl1pPr>
          </a:lstStyle>
          <a:p>
            <a:r>
              <a:rPr lang="en-GB" noProof="0" dirty="0"/>
              <a:t>Click to </a:t>
            </a:r>
            <a:r>
              <a:rPr lang="en-GB" noProof="0"/>
              <a:t>add title</a:t>
            </a:r>
            <a:endParaRPr lang="en-GB"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9" name="Logo Leon 6">
            <a:extLst>
              <a:ext uri="{FF2B5EF4-FFF2-40B4-BE49-F238E27FC236}">
                <a16:creationId xmlns:a16="http://schemas.microsoft.com/office/drawing/2014/main" id="{46F5E1DE-A925-D948-9DDE-0DECFCA10F22}"/>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33111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phic w large background picture - Red">
    <p:bg>
      <p:bgPr>
        <a:solidFill>
          <a:schemeClr val="accent1">
            <a:lumMod val="5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drag and dropping the picture </a:t>
            </a:r>
            <a:br>
              <a:rPr lang="en-GB" noProof="0" dirty="0"/>
            </a:br>
            <a:r>
              <a:rPr lang="en-GB" noProof="0" dirty="0"/>
              <a:t>on to the slide</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flipH="1">
            <a:off x="-2" y="301477"/>
            <a:ext cx="7680961" cy="458981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200">
                <a:moveTo>
                  <a:pt x="2896" y="413"/>
                </a:moveTo>
                <a:cubicBezTo>
                  <a:pt x="5415" y="4177"/>
                  <a:pt x="8156" y="3135"/>
                  <a:pt x="10000" y="0"/>
                </a:cubicBezTo>
                <a:lnTo>
                  <a:pt x="10000" y="10000"/>
                </a:lnTo>
                <a:cubicBezTo>
                  <a:pt x="7081" y="12024"/>
                  <a:pt x="3072" y="11826"/>
                  <a:pt x="0" y="6770"/>
                </a:cubicBezTo>
                <a:lnTo>
                  <a:pt x="2896" y="413"/>
                </a:lnTo>
                <a:close/>
              </a:path>
            </a:pathLst>
          </a:custGeom>
          <a:solidFill>
            <a:schemeClr val="accent1"/>
          </a:solidFill>
        </p:spPr>
        <p:txBody>
          <a:bodyPr>
            <a:normAutofit/>
          </a:bodyPr>
          <a:lstStyle>
            <a:lvl1pPr marL="0" indent="0">
              <a:buNone/>
              <a:defRPr sz="100">
                <a:solidFill>
                  <a:schemeClr val="bg1"/>
                </a:solidFill>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a:t>,</a:t>
            </a:r>
            <a:endParaRPr lang="en-GB"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hasCustomPrompt="1"/>
          </p:nvPr>
        </p:nvSpPr>
        <p:spPr>
          <a:xfrm>
            <a:off x="479424" y="2065600"/>
            <a:ext cx="5761039" cy="1844675"/>
          </a:xfrm>
        </p:spPr>
        <p:txBody>
          <a:bodyPr anchor="ctr"/>
          <a:lstStyle>
            <a:lvl1pPr>
              <a:defRPr sz="4800">
                <a:solidFill>
                  <a:schemeClr val="bg1"/>
                </a:solidFill>
              </a:defRPr>
            </a:lvl1pPr>
          </a:lstStyle>
          <a:p>
            <a:r>
              <a:rPr lang="en-GB" noProof="0" dirty="0"/>
              <a:t>Click to </a:t>
            </a:r>
            <a:r>
              <a:rPr lang="en-GB" noProof="0"/>
              <a:t>add title</a:t>
            </a:r>
            <a:endParaRPr lang="en-GB"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9" name="Logo Leon 6">
            <a:extLst>
              <a:ext uri="{FF2B5EF4-FFF2-40B4-BE49-F238E27FC236}">
                <a16:creationId xmlns:a16="http://schemas.microsoft.com/office/drawing/2014/main" id="{6F38200E-11FF-1341-ADD2-777A6E0A1FDC}"/>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695302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the quote/statement author</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en-GB" noProof="0"/>
              <a:t>”Click to write a qoute lorem ipsum dolor sit amet conseqtetuer”</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en-GB" noProof="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2407425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slide - Aqu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add the quote/statement author</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en-GB" noProof="0" smtClean="0"/>
              <a:pPr/>
              <a:t>‹#›</a:t>
            </a:fld>
            <a:endParaRPr lang="en-GB" noProof="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en-GB" noProof="0"/>
              <a:t>”Click to write a qoute lorem ipsum dolor sit amet conseqtetuer”</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en-GB" noProof="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881155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olour w background picture -  Dark Re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602409"/>
          </a:xfrm>
        </p:spPr>
        <p:txBody>
          <a:bodyPr anchor="t"/>
          <a:lstStyle>
            <a:lvl1pPr>
              <a:defRPr sz="4800">
                <a:solidFill>
                  <a:schemeClr val="bg1"/>
                </a:solidFill>
              </a:defRPr>
            </a:lvl1pPr>
          </a:lstStyle>
          <a:p>
            <a:r>
              <a:rPr lang="en-GB" noProof="0" dirty="0"/>
              <a:t>Click to </a:t>
            </a:r>
            <a:r>
              <a:rPr lang="en-GB" noProof="0"/>
              <a:t>add title</a:t>
            </a:r>
            <a:endParaRPr lang="en-GB"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866147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colour w background picture -  Almon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479424" y="1932973"/>
            <a:ext cx="8259462" cy="602409"/>
          </a:xfrm>
        </p:spPr>
        <p:txBody>
          <a:bodyPr anchor="t"/>
          <a:lstStyle>
            <a:lvl1pPr>
              <a:defRPr sz="4800">
                <a:solidFill>
                  <a:schemeClr val="tx1"/>
                </a:solidFill>
              </a:defRPr>
            </a:lvl1pPr>
          </a:lstStyle>
          <a:p>
            <a:r>
              <a:rPr lang="en-GB" noProof="0" dirty="0"/>
              <a:t>Click to </a:t>
            </a:r>
            <a:r>
              <a:rPr lang="en-GB" noProof="0"/>
              <a:t>add title</a:t>
            </a:r>
            <a:endParaRPr lang="en-GB"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469233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ngle colour w background picture -  Aqu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hasCustomPrompt="1"/>
          </p:nvPr>
        </p:nvSpPr>
        <p:spPr>
          <a:xfrm>
            <a:off x="479424" y="1932973"/>
            <a:ext cx="8259462" cy="602409"/>
          </a:xfrm>
        </p:spPr>
        <p:txBody>
          <a:bodyPr anchor="t"/>
          <a:lstStyle>
            <a:lvl1pPr>
              <a:defRPr sz="4800">
                <a:solidFill>
                  <a:schemeClr val="tx1"/>
                </a:solidFill>
              </a:defRPr>
            </a:lvl1pPr>
          </a:lstStyle>
          <a:p>
            <a:r>
              <a:rPr lang="en-GB" noProof="0" dirty="0"/>
              <a:t>Click to </a:t>
            </a:r>
            <a:r>
              <a:rPr lang="en-GB" noProof="0"/>
              <a:t>add title</a:t>
            </a:r>
            <a:endParaRPr lang="en-GB"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41535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ngle colour w background picture -  Laven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Insert a large background picture</a:t>
            </a:r>
            <a:br>
              <a:rPr lang="en-GB" noProof="0" dirty="0"/>
            </a:br>
            <a:r>
              <a:rPr lang="en-GB" noProof="0" dirty="0"/>
              <a:t>by clicking the icon or by drag and</a:t>
            </a:r>
            <a:br>
              <a:rPr lang="en-GB" noProof="0" dirty="0"/>
            </a:br>
            <a:r>
              <a:rPr lang="en-GB" noProof="0" dirty="0"/>
              <a:t>dropping the picture on to the slide</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type the presentation information like name, project and presentation date.</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en-GB" smtClean="0"/>
              <a:pPr/>
              <a:t>07/05/2026</a:t>
            </a:fld>
            <a:endParaRPr lang="en-GB" dirty="0"/>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en-GB"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en-GB" smtClean="0"/>
              <a:pPr/>
              <a:t>‹#›</a:t>
            </a:fld>
            <a:endParaRPr lang="en-GB"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hasCustomPrompt="1"/>
          </p:nvPr>
        </p:nvSpPr>
        <p:spPr>
          <a:xfrm>
            <a:off x="479424" y="1932973"/>
            <a:ext cx="8259462" cy="602409"/>
          </a:xfrm>
        </p:spPr>
        <p:txBody>
          <a:bodyPr anchor="t"/>
          <a:lstStyle>
            <a:lvl1pPr>
              <a:defRPr sz="4800">
                <a:solidFill>
                  <a:schemeClr val="tx1"/>
                </a:solidFill>
              </a:defRPr>
            </a:lvl1pPr>
          </a:lstStyle>
          <a:p>
            <a:r>
              <a:rPr lang="en-GB" noProof="0" dirty="0"/>
              <a:t>Click to </a:t>
            </a:r>
            <a:r>
              <a:rPr lang="en-GB" noProof="0"/>
              <a:t>add title</a:t>
            </a:r>
            <a:endParaRPr lang="en-GB"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26627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teksttypografien i masteren
Andet niveau
Tredje niveau
Fjerde niveau
Femte niveau</a:t>
            </a:r>
            <a:endParaRPr lang="da-DK" dirty="0"/>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18280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lide w editable text - Red">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hasCustomPrompt="1"/>
          </p:nvPr>
        </p:nvSpPr>
        <p:spPr>
          <a:xfrm>
            <a:off x="479424" y="1932973"/>
            <a:ext cx="8259462" cy="1203927"/>
          </a:xfrm>
        </p:spPr>
        <p:txBody>
          <a:bodyPr anchor="t"/>
          <a:lstStyle>
            <a:lvl1pPr>
              <a:defRPr sz="4800">
                <a:solidFill>
                  <a:schemeClr val="bg2"/>
                </a:solidFill>
              </a:defRPr>
            </a:lvl1pPr>
          </a:lstStyle>
          <a:p>
            <a:r>
              <a:rPr lang="en-GB" noProof="0"/>
              <a:t>Click to add title</a:t>
            </a:r>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da-DK" b="0" i="0" u="none" strike="noStrike">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add contact information, name, </a:t>
            </a:r>
            <a:br>
              <a:rPr lang="en-GB" noProof="0" dirty="0"/>
            </a:br>
            <a:r>
              <a:rPr lang="en-GB" noProof="0" dirty="0"/>
              <a:t>e-mail,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9" name="Graphic 14">
            <a:extLst>
              <a:ext uri="{FF2B5EF4-FFF2-40B4-BE49-F238E27FC236}">
                <a16:creationId xmlns:a16="http://schemas.microsoft.com/office/drawing/2014/main" id="{64C61EE4-1238-0646-944B-C2EF70808C73}"/>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338435" y="6135863"/>
            <a:ext cx="3291005" cy="504000"/>
          </a:xfrm>
          <a:prstGeom prst="rect">
            <a:avLst/>
          </a:prstGeom>
        </p:spPr>
      </p:pic>
    </p:spTree>
    <p:extLst>
      <p:ext uri="{BB962C8B-B14F-4D97-AF65-F5344CB8AC3E}">
        <p14:creationId xmlns:p14="http://schemas.microsoft.com/office/powerpoint/2010/main" val="3434200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w editable text - Grey">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hasCustomPrompt="1"/>
          </p:nvPr>
        </p:nvSpPr>
        <p:spPr>
          <a:xfrm>
            <a:off x="479424" y="1932973"/>
            <a:ext cx="8259462" cy="1203927"/>
          </a:xfrm>
        </p:spPr>
        <p:txBody>
          <a:bodyPr anchor="t"/>
          <a:lstStyle>
            <a:lvl1pPr>
              <a:defRPr sz="4800">
                <a:solidFill>
                  <a:schemeClr val="tx1"/>
                </a:solidFill>
              </a:defRPr>
            </a:lvl1pPr>
          </a:lstStyle>
          <a:p>
            <a:r>
              <a:rPr lang="en-GB" noProof="0"/>
              <a:t>Click to add title</a:t>
            </a:r>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da-DK" b="0" i="0" u="none" strike="noStrike">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en-GB" noProof="0" dirty="0"/>
              <a:t>Click to add contact information, name, </a:t>
            </a:r>
            <a:br>
              <a:rPr lang="en-GB" noProof="0" dirty="0"/>
            </a:br>
            <a:r>
              <a:rPr lang="en-GB" noProof="0" dirty="0"/>
              <a:t>e-mail,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10" name="Graphic 12">
            <a:extLst>
              <a:ext uri="{FF2B5EF4-FFF2-40B4-BE49-F238E27FC236}">
                <a16:creationId xmlns:a16="http://schemas.microsoft.com/office/drawing/2014/main" id="{A91262BA-60CE-4641-BE22-A3459879E84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35991" y="6140502"/>
            <a:ext cx="3290998" cy="504000"/>
          </a:xfrm>
          <a:prstGeom prst="rect">
            <a:avLst/>
          </a:prstGeom>
        </p:spPr>
      </p:pic>
    </p:spTree>
    <p:extLst>
      <p:ext uri="{BB962C8B-B14F-4D97-AF65-F5344CB8AC3E}">
        <p14:creationId xmlns:p14="http://schemas.microsoft.com/office/powerpoint/2010/main" val="16846513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 Red">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11" name="Graphic 14">
            <a:extLst>
              <a:ext uri="{FF2B5EF4-FFF2-40B4-BE49-F238E27FC236}">
                <a16:creationId xmlns:a16="http://schemas.microsoft.com/office/drawing/2014/main" id="{14B62C01-7E56-C445-B5A5-297F6873D912}"/>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338435" y="6135863"/>
            <a:ext cx="3291005" cy="504000"/>
          </a:xfrm>
          <a:prstGeom prst="rect">
            <a:avLst/>
          </a:prstGeom>
        </p:spPr>
      </p:pic>
      <p:pic>
        <p:nvPicPr>
          <p:cNvPr id="12" name="Billede 11" descr="Et billede, der indeholder tegning&#10;&#10;Automatisk genereret beskrivelse">
            <a:extLst>
              <a:ext uri="{FF2B5EF4-FFF2-40B4-BE49-F238E27FC236}">
                <a16:creationId xmlns:a16="http://schemas.microsoft.com/office/drawing/2014/main" id="{87E3A2B4-77AC-C345-BBBD-23FA1BE94BE0}"/>
              </a:ext>
            </a:extLst>
          </p:cNvPr>
          <p:cNvPicPr>
            <a:picLocks noChangeAspect="1"/>
          </p:cNvPicPr>
          <p:nvPr userDrawn="1"/>
        </p:nvPicPr>
        <p:blipFill>
          <a:blip r:embed="rId5"/>
          <a:stretch>
            <a:fillRect/>
          </a:stretch>
        </p:blipFill>
        <p:spPr>
          <a:xfrm>
            <a:off x="3768437" y="2344132"/>
            <a:ext cx="4655127" cy="2169736"/>
          </a:xfrm>
          <a:prstGeom prst="rect">
            <a:avLst/>
          </a:prstGeom>
        </p:spPr>
      </p:pic>
    </p:spTree>
    <p:extLst>
      <p:ext uri="{BB962C8B-B14F-4D97-AF65-F5344CB8AC3E}">
        <p14:creationId xmlns:p14="http://schemas.microsoft.com/office/powerpoint/2010/main" val="31847243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slide - Grey">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en-GB" noProof="0"/>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en-GB" noProof="0"/>
          </a:p>
        </p:txBody>
      </p:sp>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2"/>
          <a:stretch>
            <a:fillRect/>
          </a:stretch>
        </p:blipFill>
        <p:spPr>
          <a:xfrm>
            <a:off x="11278474" y="6254783"/>
            <a:ext cx="464923" cy="263881"/>
          </a:xfrm>
          <a:prstGeom prst="rect">
            <a:avLst/>
          </a:prstGeom>
        </p:spPr>
      </p:pic>
      <p:pic>
        <p:nvPicPr>
          <p:cNvPr id="10" name="Graphic 12">
            <a:extLst>
              <a:ext uri="{FF2B5EF4-FFF2-40B4-BE49-F238E27FC236}">
                <a16:creationId xmlns:a16="http://schemas.microsoft.com/office/drawing/2014/main" id="{E23464EA-4B26-7D45-A340-0A76CB9A9CD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5991" y="6140502"/>
            <a:ext cx="3290998" cy="504000"/>
          </a:xfrm>
          <a:prstGeom prst="rect">
            <a:avLst/>
          </a:prstGeom>
        </p:spPr>
      </p:pic>
      <p:pic>
        <p:nvPicPr>
          <p:cNvPr id="11" name="Billede 10">
            <a:extLst>
              <a:ext uri="{FF2B5EF4-FFF2-40B4-BE49-F238E27FC236}">
                <a16:creationId xmlns:a16="http://schemas.microsoft.com/office/drawing/2014/main" id="{EB0553B2-5527-0348-BDF3-8B934BCBEFE5}"/>
              </a:ext>
            </a:extLst>
          </p:cNvPr>
          <p:cNvPicPr>
            <a:picLocks noChangeAspect="1"/>
          </p:cNvPicPr>
          <p:nvPr userDrawn="1"/>
        </p:nvPicPr>
        <p:blipFill>
          <a:blip r:embed="rId4"/>
          <a:srcRect/>
          <a:stretch/>
        </p:blipFill>
        <p:spPr>
          <a:xfrm>
            <a:off x="3768438" y="2344132"/>
            <a:ext cx="4655125" cy="2169736"/>
          </a:xfrm>
          <a:prstGeom prst="rect">
            <a:avLst/>
          </a:prstGeom>
        </p:spPr>
      </p:pic>
    </p:spTree>
    <p:extLst>
      <p:ext uri="{BB962C8B-B14F-4D97-AF65-F5344CB8AC3E}">
        <p14:creationId xmlns:p14="http://schemas.microsoft.com/office/powerpoint/2010/main" val="4258088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99916976-5D93-46E4-A98A-FAD63E4D0EA8}" type="datetimeFigureOut">
              <a:rPr lang="en-US" smtClean="0"/>
              <a:pPr/>
              <a:t>5/7/26</a:t>
            </a:fld>
            <a:endParaRPr lang="en-US" dirty="0"/>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pPr>
              <a:defRPr/>
            </a:pPr>
            <a:fld id="{9F44C724-00D3-4A54-A901-210ED0355CF8}" type="slidenum">
              <a:rPr lang="da-DK" smtClean="0"/>
              <a:pPr>
                <a:defRPr/>
              </a:pPr>
              <a:t>‹#›</a:t>
            </a:fld>
            <a:endParaRPr lang="da-DK" dirty="0"/>
          </a:p>
        </p:txBody>
      </p:sp>
    </p:spTree>
    <p:extLst>
      <p:ext uri="{BB962C8B-B14F-4D97-AF65-F5344CB8AC3E}">
        <p14:creationId xmlns:p14="http://schemas.microsoft.com/office/powerpoint/2010/main" val="2445831599"/>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Content Placeholder 2"/>
          <p:cNvSpPr>
            <a:spLocks noGrp="1"/>
          </p:cNvSpPr>
          <p:nvPr>
            <p:ph sz="half" idx="1"/>
          </p:nvPr>
        </p:nvSpPr>
        <p:spPr>
          <a:xfrm>
            <a:off x="838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6172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D23BC6CE-6D1E-47E5-8859-F31AC5380EB2}" type="datetimeFigureOut">
              <a:rPr lang="en-US" smtClean="0"/>
              <a:pPr/>
              <a:t>5/7/26</a:t>
            </a:fld>
            <a:endParaRPr lang="en-US" dirty="0"/>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pPr>
              <a:defRPr/>
            </a:pPr>
            <a:fld id="{9F44C724-00D3-4A54-A901-210ED0355CF8}" type="slidenum">
              <a:rPr lang="da-DK" smtClean="0"/>
              <a:pPr>
                <a:defRPr/>
              </a:pPr>
              <a:t>‹#›</a:t>
            </a:fld>
            <a:endParaRPr lang="da-DK" dirty="0"/>
          </a:p>
        </p:txBody>
      </p:sp>
    </p:spTree>
    <p:extLst>
      <p:ext uri="{BB962C8B-B14F-4D97-AF65-F5344CB8AC3E}">
        <p14:creationId xmlns:p14="http://schemas.microsoft.com/office/powerpoint/2010/main" val="27402624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342397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3838-F1BF-4B97-A122-59B8E8CFE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7E6D7ECB-966F-4EC5-BF3B-571F4627A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7A4BD657-A618-46E7-A6E3-4F0BD4401BC0}"/>
              </a:ext>
            </a:extLst>
          </p:cNvPr>
          <p:cNvSpPr>
            <a:spLocks noGrp="1"/>
          </p:cNvSpPr>
          <p:nvPr>
            <p:ph type="dt" sz="half" idx="10"/>
          </p:nvPr>
        </p:nvSpPr>
        <p:spPr/>
        <p:txBody>
          <a:bodyPr/>
          <a:lstStyle/>
          <a:p>
            <a:fld id="{2BBD9635-A0B5-443C-A45D-D7D83EA86BE8}" type="datetimeFigureOut">
              <a:rPr lang="sv-SE" smtClean="0"/>
              <a:t>2026-05-07</a:t>
            </a:fld>
            <a:endParaRPr lang="sv-SE"/>
          </a:p>
        </p:txBody>
      </p:sp>
      <p:sp>
        <p:nvSpPr>
          <p:cNvPr id="5" name="Footer Placeholder 4">
            <a:extLst>
              <a:ext uri="{FF2B5EF4-FFF2-40B4-BE49-F238E27FC236}">
                <a16:creationId xmlns:a16="http://schemas.microsoft.com/office/drawing/2014/main" id="{A26BE8AC-830F-46C6-9D67-DB98C8D3A005}"/>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699D834-8C40-432F-9D9A-A1999A519D1A}"/>
              </a:ext>
            </a:extLst>
          </p:cNvPr>
          <p:cNvSpPr>
            <a:spLocks noGrp="1"/>
          </p:cNvSpPr>
          <p:nvPr>
            <p:ph type="sldNum" sz="quarter" idx="12"/>
          </p:nvPr>
        </p:nvSpPr>
        <p:spPr/>
        <p:txBody>
          <a:bodyPr/>
          <a:lstStyle/>
          <a:p>
            <a:fld id="{F9B361B4-4933-4F46-B198-8DCE692B0F47}" type="slidenum">
              <a:rPr lang="sv-SE" smtClean="0"/>
              <a:t>‹#›</a:t>
            </a:fld>
            <a:endParaRPr lang="sv-SE"/>
          </a:p>
        </p:txBody>
      </p:sp>
    </p:spTree>
    <p:extLst>
      <p:ext uri="{BB962C8B-B14F-4D97-AF65-F5344CB8AC3E}">
        <p14:creationId xmlns:p14="http://schemas.microsoft.com/office/powerpoint/2010/main" val="453831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vert="horz"/>
          <a:lstStyle/>
          <a:p>
            <a:r>
              <a:rPr lang="da-DK"/>
              <a:t>Klik for at redigere i masteren</a:t>
            </a:r>
          </a:p>
        </p:txBody>
      </p:sp>
      <p:sp>
        <p:nvSpPr>
          <p:cNvPr id="3" name="Pladsholder til tekst 2"/>
          <p:cNvSpPr>
            <a:spLocks noGrp="1"/>
          </p:cNvSpPr>
          <p:nvPr>
            <p:ph type="body" sz="half" idx="1"/>
          </p:nvPr>
        </p:nvSpPr>
        <p:spPr>
          <a:xfrm>
            <a:off x="609600" y="1600201"/>
            <a:ext cx="5384800" cy="4525963"/>
          </a:xfrm>
          <a:prstGeom prst="rect">
            <a:avLst/>
          </a:prstGeom>
        </p:spPr>
        <p:txBody>
          <a:bodyPr vert="horz"/>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clipart 3"/>
          <p:cNvSpPr>
            <a:spLocks noGrp="1"/>
          </p:cNvSpPr>
          <p:nvPr>
            <p:ph type="clipArt" sz="half" idx="2"/>
          </p:nvPr>
        </p:nvSpPr>
        <p:spPr>
          <a:xfrm>
            <a:off x="6197600" y="1600201"/>
            <a:ext cx="5384800" cy="4525963"/>
          </a:xfrm>
          <a:prstGeom prst="rect">
            <a:avLst/>
          </a:prstGeom>
        </p:spPr>
        <p:txBody>
          <a:bodyPr vert="horz"/>
          <a:lstStyle/>
          <a:p>
            <a:pPr lvl="0"/>
            <a:endParaRPr lang="da-DK" noProof="0"/>
          </a:p>
        </p:txBody>
      </p:sp>
    </p:spTree>
    <p:extLst>
      <p:ext uri="{BB962C8B-B14F-4D97-AF65-F5344CB8AC3E}">
        <p14:creationId xmlns:p14="http://schemas.microsoft.com/office/powerpoint/2010/main" val="9363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07.05.2026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teksttypografien i masteren
Andet niveau
Tredje niveau
Fjerde niveau
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6099252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50" Type="http://schemas.openxmlformats.org/officeDocument/2006/relationships/slideLayout" Target="../slideLayouts/slideLayout87.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07.05.2026</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1787529460"/>
      </p:ext>
    </p:extLst>
  </p:cSld>
  <p:clrMap bg1="lt1" tx1="dk1" bg2="lt2" tx2="dk2" accent1="accent1" accent2="accent2" accent3="accent3" accent4="accent4" accent5="accent5" accent6="accent6" hlink="hlink" folHlink="folHlink"/>
  <p:sldLayoutIdLst>
    <p:sldLayoutId id="2147483687" r:id="rId1"/>
    <p:sldLayoutId id="2147483649" r:id="rId2"/>
    <p:sldLayoutId id="2147483677" r:id="rId3"/>
    <p:sldLayoutId id="2147483684" r:id="rId4"/>
    <p:sldLayoutId id="2147483686" r:id="rId5"/>
    <p:sldLayoutId id="2147483650" r:id="rId6"/>
    <p:sldLayoutId id="2147483653" r:id="rId7"/>
    <p:sldLayoutId id="2147483654" r:id="rId8"/>
    <p:sldLayoutId id="2147483655" r:id="rId9"/>
    <p:sldLayoutId id="2147483656" r:id="rId10"/>
    <p:sldLayoutId id="2147483657" r:id="rId11"/>
    <p:sldLayoutId id="2147483664" r:id="rId12"/>
    <p:sldLayoutId id="2147483665" r:id="rId13"/>
    <p:sldLayoutId id="2147483660" r:id="rId14"/>
    <p:sldLayoutId id="2147483658" r:id="rId15"/>
    <p:sldLayoutId id="2147483661" r:id="rId16"/>
    <p:sldLayoutId id="2147483659" r:id="rId17"/>
    <p:sldLayoutId id="2147483698" r:id="rId18"/>
    <p:sldLayoutId id="2147483666" r:id="rId19"/>
    <p:sldLayoutId id="2147483667" r:id="rId20"/>
    <p:sldLayoutId id="2147483663" r:id="rId21"/>
    <p:sldLayoutId id="2147483668" r:id="rId22"/>
    <p:sldLayoutId id="2147483675" r:id="rId23"/>
    <p:sldLayoutId id="2147483674" r:id="rId24"/>
    <p:sldLayoutId id="2147483673" r:id="rId25"/>
    <p:sldLayoutId id="2147483682" r:id="rId26"/>
    <p:sldLayoutId id="2147483683" r:id="rId27"/>
    <p:sldLayoutId id="2147483692" r:id="rId28"/>
    <p:sldLayoutId id="2147483693" r:id="rId29"/>
    <p:sldLayoutId id="2147483694" r:id="rId30"/>
    <p:sldLayoutId id="2147483695" r:id="rId31"/>
    <p:sldLayoutId id="2147483689" r:id="rId32"/>
    <p:sldLayoutId id="2147483696" r:id="rId33"/>
    <p:sldLayoutId id="2147483688" r:id="rId34"/>
    <p:sldLayoutId id="2147483697" r:id="rId35"/>
    <p:sldLayoutId id="2147483788" r:id="rId36"/>
    <p:sldLayoutId id="2147483833" r:id="rId37"/>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378" userDrawn="1">
          <p15:clr>
            <a:srgbClr val="F26B43"/>
          </p15:clr>
        </p15:guide>
        <p15:guide id="3" pos="302" userDrawn="1">
          <p15:clr>
            <a:srgbClr val="F26B43"/>
          </p15:clr>
        </p15:guide>
        <p15:guide id="4" orient="horz" pos="4088" userDrawn="1">
          <p15:clr>
            <a:srgbClr val="F26B43"/>
          </p15:clr>
        </p15:guide>
        <p15:guide id="5" orient="horz" pos="278" userDrawn="1">
          <p15:clr>
            <a:srgbClr val="F26B43"/>
          </p15:clr>
        </p15:guide>
        <p15:guide id="6" pos="3749" userDrawn="1">
          <p15:clr>
            <a:srgbClr val="F26B43"/>
          </p15:clr>
        </p15:guide>
        <p15:guide id="7"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en-GB" noProof="0" dirty="0"/>
              <a:t>Click to add title</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en-GB" noProof="0" smtClean="0"/>
              <a:pPr/>
              <a:t>07/05/2026</a:t>
            </a:fld>
            <a:endParaRPr lang="en-GB" noProof="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en-GB" noProof="0" smtClean="0"/>
              <a:pPr/>
              <a:t>‹#›</a:t>
            </a:fld>
            <a:endParaRPr lang="en-GB" noProof="0"/>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en-GB" noProof="0" dirty="0"/>
          </a:p>
        </p:txBody>
      </p:sp>
    </p:spTree>
    <p:extLst>
      <p:ext uri="{BB962C8B-B14F-4D97-AF65-F5344CB8AC3E}">
        <p14:creationId xmlns:p14="http://schemas.microsoft.com/office/powerpoint/2010/main" val="10321638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7" r:id="rId47"/>
    <p:sldLayoutId id="2147483780" r:id="rId48"/>
    <p:sldLayoutId id="2147483781" r:id="rId49"/>
    <p:sldLayoutId id="2147483782" r:id="rId50"/>
    <p:sldLayoutId id="2147483785" r:id="rId5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378">
          <p15:clr>
            <a:srgbClr val="F26B43"/>
          </p15:clr>
        </p15:guide>
        <p15:guide id="3" pos="302">
          <p15:clr>
            <a:srgbClr val="F26B43"/>
          </p15:clr>
        </p15:guide>
        <p15:guide id="4" orient="horz" pos="4088">
          <p15:clr>
            <a:srgbClr val="F26B43"/>
          </p15:clr>
        </p15:guide>
        <p15:guide id="5" orient="horz" pos="278">
          <p15:clr>
            <a:srgbClr val="F26B43"/>
          </p15:clr>
        </p15:guide>
        <p15:guide id="6" pos="3749">
          <p15:clr>
            <a:srgbClr val="F26B43"/>
          </p15:clr>
        </p15:guide>
        <p15:guide id="7"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EE6349-3ED9-4638-8018-053FAAA5A352}"/>
              </a:ext>
            </a:extLst>
          </p:cNvPr>
          <p:cNvSpPr>
            <a:spLocks noGrp="1"/>
          </p:cNvSpPr>
          <p:nvPr>
            <p:ph type="subTitle" idx="1"/>
          </p:nvPr>
        </p:nvSpPr>
        <p:spPr>
          <a:xfrm>
            <a:off x="563645" y="324817"/>
            <a:ext cx="8247886" cy="264731"/>
          </a:xfrm>
        </p:spPr>
        <p:txBody>
          <a:bodyPr>
            <a:noAutofit/>
          </a:bodyPr>
          <a:lstStyle/>
          <a:p>
            <a:r>
              <a:rPr lang="sv-SE" sz="2000" dirty="0"/>
              <a:t>Mads Melbye</a:t>
            </a:r>
          </a:p>
        </p:txBody>
      </p:sp>
      <p:sp>
        <p:nvSpPr>
          <p:cNvPr id="3" name="Title 2">
            <a:extLst>
              <a:ext uri="{FF2B5EF4-FFF2-40B4-BE49-F238E27FC236}">
                <a16:creationId xmlns:a16="http://schemas.microsoft.com/office/drawing/2014/main" id="{8EF8BCDD-962C-4E18-997D-E27AF7385748}"/>
              </a:ext>
            </a:extLst>
          </p:cNvPr>
          <p:cNvSpPr>
            <a:spLocks noGrp="1"/>
          </p:cNvSpPr>
          <p:nvPr>
            <p:ph type="title"/>
          </p:nvPr>
        </p:nvSpPr>
        <p:spPr>
          <a:xfrm>
            <a:off x="552069" y="1058278"/>
            <a:ext cx="8259462" cy="1496027"/>
          </a:xfrm>
        </p:spPr>
        <p:txBody>
          <a:bodyPr/>
          <a:lstStyle/>
          <a:p>
            <a:r>
              <a:rPr lang="en-GB" sz="5400" b="1" dirty="0" err="1">
                <a:solidFill>
                  <a:schemeClr val="accent1"/>
                </a:solidFill>
                <a:latin typeface="Noto-serif"/>
              </a:rPr>
              <a:t>Personlig</a:t>
            </a:r>
            <a:r>
              <a:rPr lang="en-GB" sz="5400" b="1" dirty="0">
                <a:solidFill>
                  <a:schemeClr val="accent1"/>
                </a:solidFill>
                <a:latin typeface="Noto-serif"/>
              </a:rPr>
              <a:t> </a:t>
            </a:r>
            <a:r>
              <a:rPr lang="en-GB" sz="5400" b="1" dirty="0" err="1">
                <a:solidFill>
                  <a:schemeClr val="accent1"/>
                </a:solidFill>
                <a:latin typeface="Noto-serif"/>
              </a:rPr>
              <a:t>medicin</a:t>
            </a:r>
            <a:br>
              <a:rPr lang="en-GB" dirty="0"/>
            </a:br>
            <a:endParaRPr lang="sv-SE" dirty="0"/>
          </a:p>
        </p:txBody>
      </p:sp>
    </p:spTree>
    <p:extLst>
      <p:ext uri="{BB962C8B-B14F-4D97-AF65-F5344CB8AC3E}">
        <p14:creationId xmlns:p14="http://schemas.microsoft.com/office/powerpoint/2010/main" val="160491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A38A-D513-139E-E518-D6CD139D9336}"/>
              </a:ext>
            </a:extLst>
          </p:cNvPr>
          <p:cNvSpPr>
            <a:spLocks noGrp="1"/>
          </p:cNvSpPr>
          <p:nvPr>
            <p:ph type="title"/>
          </p:nvPr>
        </p:nvSpPr>
        <p:spPr/>
        <p:txBody>
          <a:bodyPr/>
          <a:lstStyle/>
          <a:p>
            <a:r>
              <a:rPr lang="en-NO" dirty="0"/>
              <a:t>CRISPR-teknologi</a:t>
            </a:r>
          </a:p>
        </p:txBody>
      </p:sp>
      <p:sp>
        <p:nvSpPr>
          <p:cNvPr id="3" name="Content Placeholder 2">
            <a:extLst>
              <a:ext uri="{FF2B5EF4-FFF2-40B4-BE49-F238E27FC236}">
                <a16:creationId xmlns:a16="http://schemas.microsoft.com/office/drawing/2014/main" id="{354AA5C8-9B03-B63D-1432-31BB31143909}"/>
              </a:ext>
            </a:extLst>
          </p:cNvPr>
          <p:cNvSpPr>
            <a:spLocks noGrp="1"/>
          </p:cNvSpPr>
          <p:nvPr>
            <p:ph idx="1"/>
          </p:nvPr>
        </p:nvSpPr>
        <p:spPr/>
        <p:txBody>
          <a:bodyPr>
            <a:normAutofit/>
          </a:bodyPr>
          <a:lstStyle/>
          <a:p>
            <a:r>
              <a:rPr lang="en-NO" sz="2400" dirty="0"/>
              <a:t>“Genetisk saks” – kan klippe og klistre DNA</a:t>
            </a:r>
          </a:p>
          <a:p>
            <a:endParaRPr lang="en-NO" sz="2400" dirty="0"/>
          </a:p>
          <a:p>
            <a:pPr marL="457200" lvl="1" indent="0">
              <a:buNone/>
            </a:pPr>
            <a:r>
              <a:rPr lang="en-NO" sz="2300" dirty="0"/>
              <a:t>1. Et lille stykke RNA der finder en specifik DNA sekvens,- en slags GPS der finder den specifikke adresse </a:t>
            </a:r>
            <a:r>
              <a:rPr lang="en-GB" sz="2300" dirty="0" err="1"/>
              <a:t>i</a:t>
            </a:r>
            <a:r>
              <a:rPr lang="en-NO" sz="2300" dirty="0"/>
              <a:t> genomet</a:t>
            </a:r>
          </a:p>
          <a:p>
            <a:pPr marL="457200" lvl="1" indent="0">
              <a:buNone/>
            </a:pPr>
            <a:endParaRPr lang="en-NO" sz="2300" dirty="0"/>
          </a:p>
          <a:p>
            <a:pPr marL="457200" lvl="1" indent="0">
              <a:buNone/>
            </a:pPr>
            <a:r>
              <a:rPr lang="en-NO" sz="2300" dirty="0"/>
              <a:t>2. En molekylær saks, der klipper DNA præcis det sted RNA guiden peger på</a:t>
            </a:r>
          </a:p>
          <a:p>
            <a:pPr marL="457200" lvl="1" indent="0">
              <a:buNone/>
            </a:pPr>
            <a:endParaRPr lang="en-NO" sz="2300" dirty="0"/>
          </a:p>
          <a:p>
            <a:r>
              <a:rPr lang="en-NO" sz="2400" dirty="0"/>
              <a:t>Når DNAét er klippet vil cellen ofte forsøge at sy skaden til og dør </a:t>
            </a:r>
          </a:p>
          <a:p>
            <a:r>
              <a:rPr lang="en-NO" sz="2400" dirty="0"/>
              <a:t>Eller vi kan indsætte en ny, korrekt DNA-sekvens som cellen så vil reparere sig med</a:t>
            </a:r>
          </a:p>
        </p:txBody>
      </p:sp>
      <p:sp>
        <p:nvSpPr>
          <p:cNvPr id="4" name="Text Placeholder 3">
            <a:extLst>
              <a:ext uri="{FF2B5EF4-FFF2-40B4-BE49-F238E27FC236}">
                <a16:creationId xmlns:a16="http://schemas.microsoft.com/office/drawing/2014/main" id="{E782D510-4672-8016-DCE1-16BEEB812482}"/>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1048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317E1-E9FC-718A-1E0D-31F8E9652773}"/>
              </a:ext>
            </a:extLst>
          </p:cNvPr>
          <p:cNvSpPr>
            <a:spLocks noGrp="1"/>
          </p:cNvSpPr>
          <p:nvPr>
            <p:ph type="title"/>
          </p:nvPr>
        </p:nvSpPr>
        <p:spPr/>
        <p:txBody>
          <a:bodyPr/>
          <a:lstStyle/>
          <a:p>
            <a:r>
              <a:rPr lang="en-GB" dirty="0"/>
              <a:t>Verdens </a:t>
            </a:r>
            <a:r>
              <a:rPr lang="en-GB" dirty="0" err="1"/>
              <a:t>første</a:t>
            </a:r>
            <a:r>
              <a:rPr lang="en-GB" dirty="0"/>
              <a:t> patient </a:t>
            </a:r>
            <a:r>
              <a:rPr lang="en-GB" dirty="0" err="1"/>
              <a:t>behandlet</a:t>
            </a:r>
            <a:r>
              <a:rPr lang="en-GB" dirty="0"/>
              <a:t> med PERSONLIG CRISPR gen-</a:t>
            </a:r>
            <a:r>
              <a:rPr lang="en-GB" dirty="0" err="1"/>
              <a:t>modificeret</a:t>
            </a:r>
            <a:r>
              <a:rPr lang="en-GB" dirty="0"/>
              <a:t> </a:t>
            </a:r>
            <a:r>
              <a:rPr lang="en-GB" dirty="0" err="1"/>
              <a:t>terapi</a:t>
            </a:r>
            <a:r>
              <a:rPr lang="en-GB" dirty="0"/>
              <a:t> </a:t>
            </a:r>
            <a:r>
              <a:rPr lang="en-GB" dirty="0" err="1"/>
              <a:t>i</a:t>
            </a:r>
            <a:r>
              <a:rPr lang="en-GB" dirty="0"/>
              <a:t> 2025</a:t>
            </a:r>
            <a:endParaRPr lang="en-NO" dirty="0"/>
          </a:p>
        </p:txBody>
      </p:sp>
      <p:sp>
        <p:nvSpPr>
          <p:cNvPr id="6" name="Content Placeholder 5">
            <a:extLst>
              <a:ext uri="{FF2B5EF4-FFF2-40B4-BE49-F238E27FC236}">
                <a16:creationId xmlns:a16="http://schemas.microsoft.com/office/drawing/2014/main" id="{B19D671D-A041-7C5C-6196-5F51C9A84B0F}"/>
              </a:ext>
            </a:extLst>
          </p:cNvPr>
          <p:cNvSpPr>
            <a:spLocks noGrp="1"/>
          </p:cNvSpPr>
          <p:nvPr>
            <p:ph idx="1"/>
          </p:nvPr>
        </p:nvSpPr>
        <p:spPr>
          <a:xfrm>
            <a:off x="165534" y="2086964"/>
            <a:ext cx="7449469" cy="3856636"/>
          </a:xfrm>
        </p:spPr>
        <p:txBody>
          <a:bodyPr>
            <a:normAutofit lnSpcReduction="10000"/>
          </a:bodyPr>
          <a:lstStyle/>
          <a:p>
            <a:r>
              <a:rPr lang="en-GB" sz="2400" b="1" dirty="0"/>
              <a:t>Baby KJ </a:t>
            </a:r>
            <a:r>
              <a:rPr lang="en-GB" sz="2400" dirty="0" err="1"/>
              <a:t>født</a:t>
            </a:r>
            <a:r>
              <a:rPr lang="en-GB" sz="2400" dirty="0"/>
              <a:t> med </a:t>
            </a:r>
            <a:r>
              <a:rPr lang="en-GB" sz="2400" dirty="0" err="1"/>
              <a:t>sjælden</a:t>
            </a:r>
            <a:r>
              <a:rPr lang="en-GB" sz="2400" dirty="0"/>
              <a:t> </a:t>
            </a:r>
            <a:r>
              <a:rPr lang="en-GB" sz="2400" dirty="0" err="1"/>
              <a:t>metabolisk</a:t>
            </a:r>
            <a:r>
              <a:rPr lang="en-GB" sz="2400" dirty="0"/>
              <a:t> </a:t>
            </a:r>
            <a:r>
              <a:rPr lang="en-GB" sz="2400" dirty="0" err="1"/>
              <a:t>sygdom</a:t>
            </a:r>
            <a:r>
              <a:rPr lang="en-GB" sz="2400" dirty="0"/>
              <a:t> (severe carbamoyl phosphate synthetase 1 (CPS1) deficiency)</a:t>
            </a:r>
          </a:p>
          <a:p>
            <a:endParaRPr lang="en-GB" sz="2400" dirty="0"/>
          </a:p>
          <a:p>
            <a:r>
              <a:rPr lang="en-GB" sz="2400" dirty="0" err="1"/>
              <a:t>Ammoniak</a:t>
            </a:r>
            <a:r>
              <a:rPr lang="en-GB" sz="2400" dirty="0"/>
              <a:t> </a:t>
            </a:r>
            <a:r>
              <a:rPr lang="en-GB" sz="2400" dirty="0" err="1"/>
              <a:t>produceres</a:t>
            </a:r>
            <a:r>
              <a:rPr lang="en-GB" sz="2400" dirty="0"/>
              <a:t> </a:t>
            </a:r>
            <a:r>
              <a:rPr lang="en-GB" sz="2400" dirty="0" err="1"/>
              <a:t>ifm</a:t>
            </a:r>
            <a:r>
              <a:rPr lang="en-GB" sz="2400" dirty="0"/>
              <a:t>. </a:t>
            </a:r>
            <a:r>
              <a:rPr lang="en-GB" sz="2400" dirty="0" err="1"/>
              <a:t>proteinomsætningen</a:t>
            </a:r>
            <a:r>
              <a:rPr lang="en-GB" sz="2400" dirty="0"/>
              <a:t>. Ved </a:t>
            </a:r>
            <a:r>
              <a:rPr lang="en-GB" sz="2400" dirty="0" err="1"/>
              <a:t>en</a:t>
            </a:r>
            <a:r>
              <a:rPr lang="en-GB" sz="2400" dirty="0"/>
              <a:t> </a:t>
            </a:r>
            <a:r>
              <a:rPr lang="en-GB" sz="2400" dirty="0" err="1"/>
              <a:t>genfejl</a:t>
            </a:r>
            <a:r>
              <a:rPr lang="en-GB" sz="2400" dirty="0"/>
              <a:t> </a:t>
            </a:r>
            <a:r>
              <a:rPr lang="en-GB" sz="2400" dirty="0" err="1"/>
              <a:t>i</a:t>
            </a:r>
            <a:r>
              <a:rPr lang="en-GB" sz="2400" dirty="0"/>
              <a:t> CPS1 genet </a:t>
            </a:r>
            <a:r>
              <a:rPr lang="en-GB" sz="2400" dirty="0" err="1"/>
              <a:t>kan</a:t>
            </a:r>
            <a:r>
              <a:rPr lang="en-GB" sz="2400" dirty="0"/>
              <a:t> </a:t>
            </a:r>
            <a:r>
              <a:rPr lang="en-GB" sz="2400" dirty="0" err="1"/>
              <a:t>ammoniak</a:t>
            </a:r>
            <a:r>
              <a:rPr lang="en-GB" sz="2400" dirty="0"/>
              <a:t> </a:t>
            </a:r>
            <a:r>
              <a:rPr lang="en-GB" sz="2400" dirty="0" err="1"/>
              <a:t>i</a:t>
            </a:r>
            <a:r>
              <a:rPr lang="en-GB" sz="2400" dirty="0"/>
              <a:t> </a:t>
            </a:r>
            <a:r>
              <a:rPr lang="en-GB" sz="2400" dirty="0" err="1"/>
              <a:t>leveren</a:t>
            </a:r>
            <a:r>
              <a:rPr lang="en-GB" sz="2400" dirty="0"/>
              <a:t> </a:t>
            </a:r>
            <a:r>
              <a:rPr lang="en-GB" sz="2400" dirty="0" err="1"/>
              <a:t>ikke</a:t>
            </a:r>
            <a:r>
              <a:rPr lang="en-GB" sz="2400" dirty="0"/>
              <a:t> </a:t>
            </a:r>
            <a:r>
              <a:rPr lang="en-GB" sz="2400" dirty="0" err="1"/>
              <a:t>omsættes</a:t>
            </a:r>
            <a:r>
              <a:rPr lang="en-GB" sz="2400" dirty="0"/>
              <a:t> </a:t>
            </a:r>
            <a:r>
              <a:rPr lang="en-GB" sz="2400" dirty="0" err="1"/>
              <a:t>videre</a:t>
            </a:r>
            <a:r>
              <a:rPr lang="en-GB" sz="2400" dirty="0"/>
              <a:t> </a:t>
            </a:r>
            <a:r>
              <a:rPr lang="en-GB" sz="2400" dirty="0" err="1"/>
              <a:t>til</a:t>
            </a:r>
            <a:r>
              <a:rPr lang="en-GB" sz="2400" dirty="0"/>
              <a:t> det </a:t>
            </a:r>
            <a:r>
              <a:rPr lang="en-GB" sz="2400" dirty="0" err="1"/>
              <a:t>uskadelige</a:t>
            </a:r>
            <a:r>
              <a:rPr lang="en-GB" sz="2400" dirty="0"/>
              <a:t> </a:t>
            </a:r>
            <a:r>
              <a:rPr lang="en-GB" sz="2400" dirty="0" err="1"/>
              <a:t>karbamid</a:t>
            </a:r>
            <a:r>
              <a:rPr lang="en-GB" sz="2400" dirty="0"/>
              <a:t> der </a:t>
            </a:r>
            <a:r>
              <a:rPr lang="en-GB" sz="2400" dirty="0" err="1"/>
              <a:t>udskilles</a:t>
            </a:r>
            <a:r>
              <a:rPr lang="en-GB" sz="2400" dirty="0"/>
              <a:t> </a:t>
            </a:r>
            <a:r>
              <a:rPr lang="en-GB" sz="2400" dirty="0" err="1"/>
              <a:t>i</a:t>
            </a:r>
            <a:r>
              <a:rPr lang="en-GB" sz="2400" dirty="0"/>
              <a:t> </a:t>
            </a:r>
            <a:r>
              <a:rPr lang="en-GB" sz="2400" dirty="0" err="1"/>
              <a:t>urinen</a:t>
            </a:r>
            <a:r>
              <a:rPr lang="en-GB" sz="2400" dirty="0"/>
              <a:t>. </a:t>
            </a:r>
          </a:p>
          <a:p>
            <a:r>
              <a:rPr lang="en-GB" sz="2400" dirty="0"/>
              <a:t>Disse </a:t>
            </a:r>
            <a:r>
              <a:rPr lang="en-GB" sz="2400" dirty="0" err="1"/>
              <a:t>børn</a:t>
            </a:r>
            <a:r>
              <a:rPr lang="en-GB" sz="2400" dirty="0"/>
              <a:t> </a:t>
            </a:r>
            <a:r>
              <a:rPr lang="en-GB" sz="2400" dirty="0" err="1"/>
              <a:t>får</a:t>
            </a:r>
            <a:r>
              <a:rPr lang="en-GB" sz="2400" dirty="0"/>
              <a:t> </a:t>
            </a:r>
            <a:r>
              <a:rPr lang="en-GB" sz="2400" dirty="0" err="1"/>
              <a:t>hjerneskade</a:t>
            </a:r>
            <a:r>
              <a:rPr lang="en-GB" sz="2400" dirty="0"/>
              <a:t> </a:t>
            </a:r>
            <a:r>
              <a:rPr lang="en-GB" sz="2400" dirty="0" err="1"/>
              <a:t>og</a:t>
            </a:r>
            <a:r>
              <a:rPr lang="en-GB" sz="2400" dirty="0"/>
              <a:t> mange </a:t>
            </a:r>
            <a:r>
              <a:rPr lang="en-GB" sz="2400" dirty="0" err="1"/>
              <a:t>dør</a:t>
            </a:r>
            <a:r>
              <a:rPr lang="en-GB" sz="2400" dirty="0"/>
              <a:t> </a:t>
            </a:r>
            <a:r>
              <a:rPr lang="en-GB" sz="2400" dirty="0" err="1"/>
              <a:t>hvis</a:t>
            </a:r>
            <a:r>
              <a:rPr lang="en-GB" sz="2400" dirty="0"/>
              <a:t> </a:t>
            </a:r>
            <a:r>
              <a:rPr lang="en-GB" sz="2400" dirty="0" err="1"/>
              <a:t>ikke</a:t>
            </a:r>
            <a:r>
              <a:rPr lang="en-GB" sz="2400" dirty="0"/>
              <a:t> </a:t>
            </a:r>
            <a:r>
              <a:rPr lang="en-GB" sz="2400" dirty="0" err="1"/>
              <a:t>levertransplantation</a:t>
            </a:r>
            <a:endParaRPr lang="en-GB" sz="2400" dirty="0"/>
          </a:p>
          <a:p>
            <a:endParaRPr lang="en-GB" sz="2400" dirty="0"/>
          </a:p>
          <a:p>
            <a:endParaRPr lang="en-GB" sz="2400" dirty="0"/>
          </a:p>
          <a:p>
            <a:endParaRPr lang="en-GB" sz="2400" dirty="0"/>
          </a:p>
          <a:p>
            <a:pPr marL="0" indent="0">
              <a:buNone/>
            </a:pPr>
            <a:endParaRPr lang="en-NO" sz="2400" dirty="0"/>
          </a:p>
        </p:txBody>
      </p:sp>
      <p:sp>
        <p:nvSpPr>
          <p:cNvPr id="7" name="Text Placeholder 6">
            <a:extLst>
              <a:ext uri="{FF2B5EF4-FFF2-40B4-BE49-F238E27FC236}">
                <a16:creationId xmlns:a16="http://schemas.microsoft.com/office/drawing/2014/main" id="{11A4326A-9340-A50B-EA92-C2CE28D92FF5}"/>
              </a:ext>
            </a:extLst>
          </p:cNvPr>
          <p:cNvSpPr>
            <a:spLocks noGrp="1"/>
          </p:cNvSpPr>
          <p:nvPr>
            <p:ph type="body" sz="quarter" idx="14"/>
          </p:nvPr>
        </p:nvSpPr>
        <p:spPr/>
        <p:txBody>
          <a:bodyPr/>
          <a:lstStyle/>
          <a:p>
            <a:r>
              <a:rPr lang="en-NO" dirty="0"/>
              <a:t>i</a:t>
            </a:r>
          </a:p>
        </p:txBody>
      </p:sp>
      <p:pic>
        <p:nvPicPr>
          <p:cNvPr id="2052" name="Picture 4" descr="🧬Science Breakthrough: First Personalized CRISPR Therapy Administered to  Infant In a groundbreaking medical achievement, a baby named KJ Muldoon has  become the first known individual to receive a bespoke CRISPR-based gene-editing  therapy">
            <a:extLst>
              <a:ext uri="{FF2B5EF4-FFF2-40B4-BE49-F238E27FC236}">
                <a16:creationId xmlns:a16="http://schemas.microsoft.com/office/drawing/2014/main" id="{EE6CA4EE-277F-7FC2-6E2A-52AD1E0FC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588" y="1743075"/>
            <a:ext cx="4328878" cy="432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3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16FDF0-2334-AB08-286C-5D49FABF91EB}"/>
              </a:ext>
            </a:extLst>
          </p:cNvPr>
          <p:cNvSpPr>
            <a:spLocks noGrp="1"/>
          </p:cNvSpPr>
          <p:nvPr>
            <p:ph type="title"/>
          </p:nvPr>
        </p:nvSpPr>
        <p:spPr/>
        <p:txBody>
          <a:bodyPr/>
          <a:lstStyle/>
          <a:p>
            <a:r>
              <a:rPr lang="en-NO" dirty="0"/>
              <a:t>Baby KJ</a:t>
            </a:r>
          </a:p>
        </p:txBody>
      </p:sp>
      <p:pic>
        <p:nvPicPr>
          <p:cNvPr id="1026" name="Picture 2" descr="KJ">
            <a:extLst>
              <a:ext uri="{FF2B5EF4-FFF2-40B4-BE49-F238E27FC236}">
                <a16:creationId xmlns:a16="http://schemas.microsoft.com/office/drawing/2014/main" id="{48BD4A42-C0B5-CA64-72AE-8D0677A34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163" y="2494717"/>
            <a:ext cx="3756259" cy="25119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28AF7C-A858-8612-E13B-F6D9B70CF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17" y="1463675"/>
            <a:ext cx="11650766" cy="5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8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37A7-AD20-7AED-332C-4A2ADAB42219}"/>
              </a:ext>
            </a:extLst>
          </p:cNvPr>
          <p:cNvSpPr>
            <a:spLocks noGrp="1"/>
          </p:cNvSpPr>
          <p:nvPr>
            <p:ph type="title"/>
          </p:nvPr>
        </p:nvSpPr>
        <p:spPr/>
        <p:txBody>
          <a:bodyPr/>
          <a:lstStyle/>
          <a:p>
            <a:r>
              <a:rPr lang="en-NO" dirty="0"/>
              <a:t>Etisk godkendt genterapi – de virkelige sucesser</a:t>
            </a:r>
          </a:p>
        </p:txBody>
      </p:sp>
      <p:sp>
        <p:nvSpPr>
          <p:cNvPr id="3" name="Content Placeholder 2">
            <a:extLst>
              <a:ext uri="{FF2B5EF4-FFF2-40B4-BE49-F238E27FC236}">
                <a16:creationId xmlns:a16="http://schemas.microsoft.com/office/drawing/2014/main" id="{9E731CE9-F328-2B48-26DC-980410374CB6}"/>
              </a:ext>
            </a:extLst>
          </p:cNvPr>
          <p:cNvSpPr>
            <a:spLocks noGrp="1"/>
          </p:cNvSpPr>
          <p:nvPr>
            <p:ph idx="1"/>
          </p:nvPr>
        </p:nvSpPr>
        <p:spPr/>
        <p:txBody>
          <a:bodyPr>
            <a:normAutofit/>
          </a:bodyPr>
          <a:lstStyle/>
          <a:p>
            <a:r>
              <a:rPr lang="en-GB" sz="2400" b="1" dirty="0"/>
              <a:t>Leber's Congenital Amaurosis (</a:t>
            </a:r>
            <a:r>
              <a:rPr lang="en-GB" sz="2400" b="1" dirty="0" err="1"/>
              <a:t>blindhed</a:t>
            </a:r>
            <a:r>
              <a:rPr lang="en-GB" sz="2400" b="1" dirty="0"/>
              <a:t>), RPE65 genet</a:t>
            </a:r>
          </a:p>
          <a:p>
            <a:pPr marL="0" indent="0">
              <a:buNone/>
            </a:pPr>
            <a:r>
              <a:rPr lang="en-GB" sz="2400" dirty="0"/>
              <a:t>	Luxturna: Virus </a:t>
            </a:r>
            <a:r>
              <a:rPr lang="en-GB" sz="2400" dirty="0" err="1"/>
              <a:t>leverer</a:t>
            </a:r>
            <a:r>
              <a:rPr lang="en-GB" sz="2400" dirty="0"/>
              <a:t> </a:t>
            </a:r>
            <a:r>
              <a:rPr lang="en-GB" sz="2400" dirty="0" err="1"/>
              <a:t>korrekt</a:t>
            </a:r>
            <a:r>
              <a:rPr lang="en-GB" sz="2400" dirty="0"/>
              <a:t> gen </a:t>
            </a:r>
            <a:r>
              <a:rPr lang="en-GB" sz="2400" dirty="0" err="1"/>
              <a:t>til</a:t>
            </a:r>
            <a:r>
              <a:rPr lang="en-GB" sz="2400" dirty="0"/>
              <a:t> </a:t>
            </a:r>
            <a:r>
              <a:rPr lang="en-GB" sz="2400" dirty="0" err="1"/>
              <a:t>øjet</a:t>
            </a:r>
            <a:endParaRPr lang="en-GB" sz="2400" dirty="0"/>
          </a:p>
          <a:p>
            <a:pPr marL="0" indent="0">
              <a:buNone/>
            </a:pPr>
            <a:r>
              <a:rPr lang="en-GB" sz="2400" dirty="0"/>
              <a:t>	</a:t>
            </a:r>
            <a:r>
              <a:rPr lang="en-GB" sz="2400" dirty="0" err="1"/>
              <a:t>Patienter</a:t>
            </a:r>
            <a:r>
              <a:rPr lang="en-GB" sz="2400" dirty="0"/>
              <a:t> </a:t>
            </a:r>
            <a:r>
              <a:rPr lang="en-GB" sz="2400" dirty="0" err="1"/>
              <a:t>får</a:t>
            </a:r>
            <a:r>
              <a:rPr lang="en-GB" sz="2400" dirty="0"/>
              <a:t> </a:t>
            </a:r>
            <a:r>
              <a:rPr lang="en-GB" sz="2400" dirty="0" err="1"/>
              <a:t>synet</a:t>
            </a:r>
            <a:r>
              <a:rPr lang="en-GB" sz="2400" dirty="0"/>
              <a:t> </a:t>
            </a:r>
            <a:r>
              <a:rPr lang="en-GB" sz="2400" dirty="0" err="1"/>
              <a:t>tilbage</a:t>
            </a:r>
            <a:r>
              <a:rPr lang="en-GB" sz="2400" dirty="0"/>
              <a:t> </a:t>
            </a:r>
            <a:r>
              <a:rPr lang="en-GB" sz="2400" dirty="0" err="1"/>
              <a:t>delvist</a:t>
            </a:r>
            <a:endParaRPr lang="en-GB" sz="2400" dirty="0"/>
          </a:p>
          <a:p>
            <a:r>
              <a:rPr lang="en-GB" sz="2400" b="1" dirty="0"/>
              <a:t>Spinal </a:t>
            </a:r>
            <a:r>
              <a:rPr lang="en-GB" sz="2400" b="1" dirty="0" err="1"/>
              <a:t>muskelatrofi</a:t>
            </a:r>
            <a:r>
              <a:rPr lang="en-GB" sz="2400" b="1" dirty="0"/>
              <a:t> (SMA), SMN1 genet</a:t>
            </a:r>
          </a:p>
          <a:p>
            <a:pPr marL="0" indent="0">
              <a:buNone/>
            </a:pPr>
            <a:r>
              <a:rPr lang="en-GB" sz="2400" dirty="0"/>
              <a:t>	</a:t>
            </a:r>
            <a:r>
              <a:rPr lang="en-GB" sz="2400" dirty="0" err="1"/>
              <a:t>Zolgensma</a:t>
            </a:r>
            <a:r>
              <a:rPr lang="en-GB" sz="2400" dirty="0"/>
              <a:t>: Verdens </a:t>
            </a:r>
            <a:r>
              <a:rPr lang="en-GB" sz="2400" dirty="0" err="1"/>
              <a:t>dyreste</a:t>
            </a:r>
            <a:r>
              <a:rPr lang="en-GB" sz="2400" dirty="0"/>
              <a:t> </a:t>
            </a:r>
            <a:r>
              <a:rPr lang="en-GB" sz="2400" dirty="0" err="1"/>
              <a:t>medicin</a:t>
            </a:r>
            <a:r>
              <a:rPr lang="en-GB" sz="2400" dirty="0"/>
              <a:t> (1,5 </a:t>
            </a:r>
            <a:r>
              <a:rPr lang="en-GB" sz="2400" dirty="0" err="1"/>
              <a:t>mio</a:t>
            </a:r>
            <a:r>
              <a:rPr lang="en-GB" sz="2400" dirty="0"/>
              <a:t> USD)</a:t>
            </a:r>
          </a:p>
          <a:p>
            <a:pPr marL="0" indent="0">
              <a:buNone/>
            </a:pPr>
            <a:r>
              <a:rPr lang="en-GB" sz="2400" dirty="0"/>
              <a:t>	</a:t>
            </a:r>
            <a:r>
              <a:rPr lang="en-GB" sz="2400" dirty="0" err="1"/>
              <a:t>Enkelt</a:t>
            </a:r>
            <a:r>
              <a:rPr lang="en-GB" sz="2400" dirty="0"/>
              <a:t> infusion </a:t>
            </a:r>
            <a:r>
              <a:rPr lang="en-GB" sz="2400" dirty="0" err="1"/>
              <a:t>til</a:t>
            </a:r>
            <a:r>
              <a:rPr lang="en-GB" sz="2400" dirty="0"/>
              <a:t> </a:t>
            </a:r>
            <a:r>
              <a:rPr lang="en-GB" sz="2400" dirty="0" err="1"/>
              <a:t>babyer</a:t>
            </a:r>
            <a:r>
              <a:rPr lang="en-GB" sz="2400" dirty="0"/>
              <a:t> redder </a:t>
            </a:r>
            <a:r>
              <a:rPr lang="en-GB" sz="2400" dirty="0" err="1"/>
              <a:t>børn</a:t>
            </a:r>
            <a:r>
              <a:rPr lang="en-GB" sz="2400" dirty="0"/>
              <a:t> </a:t>
            </a:r>
            <a:r>
              <a:rPr lang="en-GB" sz="2400" dirty="0" err="1"/>
              <a:t>fra</a:t>
            </a:r>
            <a:r>
              <a:rPr lang="en-GB" sz="2400" dirty="0"/>
              <a:t> </a:t>
            </a:r>
            <a:r>
              <a:rPr lang="en-GB" sz="2400" dirty="0" err="1"/>
              <a:t>tidlig</a:t>
            </a:r>
            <a:r>
              <a:rPr lang="en-GB" sz="2400" dirty="0"/>
              <a:t> </a:t>
            </a:r>
            <a:r>
              <a:rPr lang="en-GB" sz="2400" dirty="0" err="1"/>
              <a:t>død</a:t>
            </a:r>
            <a:endParaRPr lang="en-GB" sz="2400" dirty="0"/>
          </a:p>
          <a:p>
            <a:r>
              <a:rPr lang="en-GB" sz="2400" b="1" dirty="0" err="1"/>
              <a:t>Seglcelleanæmi</a:t>
            </a:r>
            <a:r>
              <a:rPr lang="en-GB" sz="2400" b="1" dirty="0"/>
              <a:t>, BCL11A</a:t>
            </a:r>
          </a:p>
          <a:p>
            <a:pPr marL="0" indent="0">
              <a:buNone/>
            </a:pPr>
            <a:r>
              <a:rPr lang="en-GB" sz="2400" dirty="0"/>
              <a:t>	Ex vivo </a:t>
            </a:r>
            <a:r>
              <a:rPr lang="en-GB" sz="2400" dirty="0" err="1"/>
              <a:t>genterapi</a:t>
            </a:r>
            <a:r>
              <a:rPr lang="en-GB" sz="2400" dirty="0"/>
              <a:t>: </a:t>
            </a:r>
            <a:r>
              <a:rPr lang="en-GB" sz="2400" dirty="0" err="1"/>
              <a:t>Patientens</a:t>
            </a:r>
            <a:r>
              <a:rPr lang="en-GB" sz="2400" dirty="0"/>
              <a:t> </a:t>
            </a:r>
            <a:r>
              <a:rPr lang="en-GB" sz="2400" dirty="0" err="1"/>
              <a:t>egne</a:t>
            </a:r>
            <a:r>
              <a:rPr lang="en-GB" sz="2400" dirty="0"/>
              <a:t> </a:t>
            </a:r>
            <a:r>
              <a:rPr lang="en-GB" sz="2400" dirty="0" err="1"/>
              <a:t>stamceller</a:t>
            </a:r>
            <a:r>
              <a:rPr lang="en-GB" sz="2400" dirty="0"/>
              <a:t> </a:t>
            </a:r>
            <a:r>
              <a:rPr lang="en-GB" sz="2400" dirty="0" err="1"/>
              <a:t>modificeres</a:t>
            </a:r>
            <a:endParaRPr lang="en-GB" sz="2400" dirty="0"/>
          </a:p>
          <a:p>
            <a:pPr marL="0" indent="0">
              <a:buNone/>
            </a:pPr>
            <a:r>
              <a:rPr lang="en-GB" sz="2400" dirty="0"/>
              <a:t>	</a:t>
            </a:r>
            <a:r>
              <a:rPr lang="en-GB" sz="2400" dirty="0" err="1"/>
              <a:t>Flere</a:t>
            </a:r>
            <a:r>
              <a:rPr lang="en-GB" sz="2400" dirty="0"/>
              <a:t> </a:t>
            </a:r>
            <a:r>
              <a:rPr lang="en-GB" sz="2400" dirty="0" err="1"/>
              <a:t>patienter</a:t>
            </a:r>
            <a:r>
              <a:rPr lang="en-GB" sz="2400" dirty="0"/>
              <a:t> nu </a:t>
            </a:r>
            <a:r>
              <a:rPr lang="en-GB" sz="2400" dirty="0" err="1"/>
              <a:t>symptomfrie</a:t>
            </a:r>
            <a:endParaRPr lang="en-GB" sz="2400" dirty="0"/>
          </a:p>
          <a:p>
            <a:endParaRPr lang="en-NO" sz="2400" dirty="0"/>
          </a:p>
        </p:txBody>
      </p:sp>
      <p:sp>
        <p:nvSpPr>
          <p:cNvPr id="4" name="Text Placeholder 3">
            <a:extLst>
              <a:ext uri="{FF2B5EF4-FFF2-40B4-BE49-F238E27FC236}">
                <a16:creationId xmlns:a16="http://schemas.microsoft.com/office/drawing/2014/main" id="{1E5FCF4A-9DFA-0B5F-DBFD-648EE9EC801B}"/>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165800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40BA-01F0-E9C1-604D-2C55B064F043}"/>
              </a:ext>
            </a:extLst>
          </p:cNvPr>
          <p:cNvSpPr>
            <a:spLocks noGrp="1"/>
          </p:cNvSpPr>
          <p:nvPr>
            <p:ph type="title"/>
          </p:nvPr>
        </p:nvSpPr>
        <p:spPr/>
        <p:txBody>
          <a:bodyPr/>
          <a:lstStyle/>
          <a:p>
            <a:r>
              <a:rPr lang="en-NO" dirty="0"/>
              <a:t>Immunterapi</a:t>
            </a:r>
          </a:p>
        </p:txBody>
      </p:sp>
      <p:sp>
        <p:nvSpPr>
          <p:cNvPr id="3" name="Content Placeholder 2">
            <a:extLst>
              <a:ext uri="{FF2B5EF4-FFF2-40B4-BE49-F238E27FC236}">
                <a16:creationId xmlns:a16="http://schemas.microsoft.com/office/drawing/2014/main" id="{974403C3-9DA0-B629-E284-328ECB6ED488}"/>
              </a:ext>
            </a:extLst>
          </p:cNvPr>
          <p:cNvSpPr>
            <a:spLocks noGrp="1"/>
          </p:cNvSpPr>
          <p:nvPr>
            <p:ph idx="1"/>
          </p:nvPr>
        </p:nvSpPr>
        <p:spPr/>
        <p:txBody>
          <a:bodyPr>
            <a:normAutofit fontScale="92500" lnSpcReduction="10000"/>
          </a:bodyPr>
          <a:lstStyle/>
          <a:p>
            <a:r>
              <a:rPr lang="en-GB" sz="2800" b="0" i="0" dirty="0" err="1">
                <a:solidFill>
                  <a:srgbClr val="404040"/>
                </a:solidFill>
                <a:effectLst/>
              </a:rPr>
              <a:t>Meget</a:t>
            </a:r>
            <a:r>
              <a:rPr lang="en-GB" sz="2800" b="0" i="0" dirty="0">
                <a:solidFill>
                  <a:srgbClr val="404040"/>
                </a:solidFill>
                <a:effectLst/>
              </a:rPr>
              <a:t> </a:t>
            </a:r>
            <a:r>
              <a:rPr lang="en-GB" sz="2800" b="0" i="0" dirty="0" err="1">
                <a:solidFill>
                  <a:srgbClr val="404040"/>
                </a:solidFill>
                <a:effectLst/>
              </a:rPr>
              <a:t>lovende</a:t>
            </a:r>
            <a:r>
              <a:rPr lang="en-GB" sz="2800" b="0" i="0" dirty="0">
                <a:solidFill>
                  <a:srgbClr val="404040"/>
                </a:solidFill>
                <a:effectLst/>
              </a:rPr>
              <a:t> </a:t>
            </a:r>
            <a:r>
              <a:rPr lang="en-GB" sz="2800" b="0" i="0" dirty="0" err="1">
                <a:solidFill>
                  <a:srgbClr val="404040"/>
                </a:solidFill>
                <a:effectLst/>
              </a:rPr>
              <a:t>behandlings</a:t>
            </a:r>
            <a:r>
              <a:rPr lang="en-GB" sz="2800" dirty="0" err="1">
                <a:solidFill>
                  <a:srgbClr val="404040"/>
                </a:solidFill>
              </a:rPr>
              <a:t>strategi</a:t>
            </a:r>
            <a:r>
              <a:rPr lang="en-GB" sz="2800" b="0" i="0" dirty="0">
                <a:solidFill>
                  <a:srgbClr val="404040"/>
                </a:solidFill>
                <a:effectLst/>
              </a:rPr>
              <a:t> at </a:t>
            </a:r>
            <a:r>
              <a:rPr lang="en-GB" sz="2800" b="0" i="0" dirty="0" err="1">
                <a:solidFill>
                  <a:srgbClr val="404040"/>
                </a:solidFill>
                <a:effectLst/>
              </a:rPr>
              <a:t>forbedre</a:t>
            </a:r>
            <a:r>
              <a:rPr lang="en-GB" sz="2800" b="0" i="0" dirty="0">
                <a:solidFill>
                  <a:srgbClr val="404040"/>
                </a:solidFill>
                <a:effectLst/>
              </a:rPr>
              <a:t> </a:t>
            </a:r>
            <a:r>
              <a:rPr lang="en-GB" sz="2800" b="0" i="0" dirty="0" err="1">
                <a:solidFill>
                  <a:srgbClr val="404040"/>
                </a:solidFill>
                <a:effectLst/>
              </a:rPr>
              <a:t>patientens</a:t>
            </a:r>
            <a:r>
              <a:rPr lang="en-GB" sz="2800" b="0" i="0" dirty="0">
                <a:solidFill>
                  <a:srgbClr val="404040"/>
                </a:solidFill>
                <a:effectLst/>
              </a:rPr>
              <a:t> </a:t>
            </a:r>
            <a:r>
              <a:rPr lang="en-GB" sz="2800" b="0" i="0" dirty="0" err="1">
                <a:solidFill>
                  <a:srgbClr val="404040"/>
                </a:solidFill>
                <a:effectLst/>
              </a:rPr>
              <a:t>eget</a:t>
            </a:r>
            <a:r>
              <a:rPr lang="en-GB" sz="2800" b="0" i="0" dirty="0">
                <a:solidFill>
                  <a:srgbClr val="404040"/>
                </a:solidFill>
                <a:effectLst/>
              </a:rPr>
              <a:t> </a:t>
            </a:r>
            <a:r>
              <a:rPr lang="en-GB" sz="2800" b="0" i="0" dirty="0" err="1">
                <a:solidFill>
                  <a:srgbClr val="404040"/>
                </a:solidFill>
                <a:effectLst/>
              </a:rPr>
              <a:t>immunforsvar</a:t>
            </a:r>
            <a:r>
              <a:rPr lang="en-GB" sz="2800" b="0" i="0" dirty="0">
                <a:solidFill>
                  <a:srgbClr val="404040"/>
                </a:solidFill>
                <a:effectLst/>
              </a:rPr>
              <a:t> </a:t>
            </a:r>
            <a:r>
              <a:rPr lang="en-GB" sz="2800" b="0" i="0" dirty="0" err="1">
                <a:solidFill>
                  <a:srgbClr val="404040"/>
                </a:solidFill>
                <a:effectLst/>
              </a:rPr>
              <a:t>og</a:t>
            </a:r>
            <a:r>
              <a:rPr lang="en-GB" sz="2800" b="0" i="0" dirty="0">
                <a:solidFill>
                  <a:srgbClr val="404040"/>
                </a:solidFill>
                <a:effectLst/>
              </a:rPr>
              <a:t> </a:t>
            </a:r>
            <a:r>
              <a:rPr lang="en-GB" sz="2800" b="0" i="0" dirty="0" err="1">
                <a:solidFill>
                  <a:srgbClr val="404040"/>
                </a:solidFill>
                <a:effectLst/>
              </a:rPr>
              <a:t>derved</a:t>
            </a:r>
            <a:r>
              <a:rPr lang="en-GB" sz="2800" b="0" i="0" dirty="0">
                <a:solidFill>
                  <a:srgbClr val="404040"/>
                </a:solidFill>
                <a:effectLst/>
              </a:rPr>
              <a:t> </a:t>
            </a:r>
            <a:r>
              <a:rPr lang="en-GB" sz="2800" b="0" i="0" dirty="0" err="1">
                <a:solidFill>
                  <a:srgbClr val="404040"/>
                </a:solidFill>
                <a:effectLst/>
              </a:rPr>
              <a:t>øge</a:t>
            </a:r>
            <a:r>
              <a:rPr lang="en-GB" sz="2800" b="0" i="0" dirty="0">
                <a:solidFill>
                  <a:srgbClr val="404040"/>
                </a:solidFill>
                <a:effectLst/>
              </a:rPr>
              <a:t> dets </a:t>
            </a:r>
            <a:r>
              <a:rPr lang="en-GB" sz="2800" b="0" i="0" dirty="0" err="1">
                <a:solidFill>
                  <a:srgbClr val="404040"/>
                </a:solidFill>
                <a:effectLst/>
              </a:rPr>
              <a:t>evne</a:t>
            </a:r>
            <a:r>
              <a:rPr lang="en-GB" sz="2800" b="0" i="0" dirty="0">
                <a:solidFill>
                  <a:srgbClr val="404040"/>
                </a:solidFill>
                <a:effectLst/>
              </a:rPr>
              <a:t> </a:t>
            </a:r>
            <a:r>
              <a:rPr lang="en-GB" sz="2800" b="0" i="0" dirty="0" err="1">
                <a:solidFill>
                  <a:srgbClr val="404040"/>
                </a:solidFill>
                <a:effectLst/>
              </a:rPr>
              <a:t>til</a:t>
            </a:r>
            <a:r>
              <a:rPr lang="en-GB" sz="2800" b="0" i="0" dirty="0">
                <a:solidFill>
                  <a:srgbClr val="404040"/>
                </a:solidFill>
                <a:effectLst/>
              </a:rPr>
              <a:t> at </a:t>
            </a:r>
            <a:r>
              <a:rPr lang="en-GB" sz="2800" b="0" i="0" dirty="0" err="1">
                <a:solidFill>
                  <a:srgbClr val="404040"/>
                </a:solidFill>
                <a:effectLst/>
              </a:rPr>
              <a:t>bekæmpe</a:t>
            </a:r>
            <a:r>
              <a:rPr lang="en-GB" sz="2800" b="0" i="0" dirty="0">
                <a:solidFill>
                  <a:srgbClr val="404040"/>
                </a:solidFill>
                <a:effectLst/>
              </a:rPr>
              <a:t> </a:t>
            </a:r>
            <a:r>
              <a:rPr lang="en-GB" sz="2800" b="0" i="0" dirty="0" err="1">
                <a:solidFill>
                  <a:srgbClr val="404040"/>
                </a:solidFill>
                <a:effectLst/>
              </a:rPr>
              <a:t>kræften</a:t>
            </a:r>
            <a:endParaRPr lang="en-GB" sz="2800" b="0" i="0" dirty="0">
              <a:solidFill>
                <a:srgbClr val="404040"/>
              </a:solidFill>
              <a:effectLst/>
            </a:endParaRPr>
          </a:p>
          <a:p>
            <a:endParaRPr lang="en-GB" sz="2800" dirty="0">
              <a:solidFill>
                <a:srgbClr val="404040"/>
              </a:solidFill>
            </a:endParaRPr>
          </a:p>
          <a:p>
            <a:r>
              <a:rPr lang="en-GB" sz="2800" b="0" i="0" dirty="0" err="1">
                <a:solidFill>
                  <a:srgbClr val="404040"/>
                </a:solidFill>
                <a:effectLst/>
              </a:rPr>
              <a:t>Tydeligt</a:t>
            </a:r>
            <a:r>
              <a:rPr lang="en-GB" sz="2800" b="0" i="0" dirty="0">
                <a:solidFill>
                  <a:srgbClr val="404040"/>
                </a:solidFill>
                <a:effectLst/>
              </a:rPr>
              <a:t> </a:t>
            </a:r>
            <a:r>
              <a:rPr lang="en-GB" sz="2800" b="0" i="0" dirty="0" err="1">
                <a:solidFill>
                  <a:srgbClr val="404040"/>
                </a:solidFill>
                <a:effectLst/>
              </a:rPr>
              <a:t>i</a:t>
            </a:r>
            <a:r>
              <a:rPr lang="en-GB" sz="2800" b="0" i="0" dirty="0">
                <a:solidFill>
                  <a:srgbClr val="404040"/>
                </a:solidFill>
                <a:effectLst/>
              </a:rPr>
              <a:t> </a:t>
            </a:r>
            <a:r>
              <a:rPr lang="en-GB" sz="2800" b="0" i="0" dirty="0" err="1">
                <a:solidFill>
                  <a:srgbClr val="404040"/>
                </a:solidFill>
                <a:effectLst/>
              </a:rPr>
              <a:t>dag</a:t>
            </a:r>
            <a:r>
              <a:rPr lang="en-GB" sz="2800" b="0" i="0" dirty="0">
                <a:solidFill>
                  <a:srgbClr val="404040"/>
                </a:solidFill>
                <a:effectLst/>
              </a:rPr>
              <a:t> at den </a:t>
            </a:r>
            <a:r>
              <a:rPr lang="en-GB" sz="2800" b="0" i="0" dirty="0" err="1">
                <a:solidFill>
                  <a:srgbClr val="404040"/>
                </a:solidFill>
                <a:effectLst/>
              </a:rPr>
              <a:t>bedste</a:t>
            </a:r>
            <a:r>
              <a:rPr lang="en-GB" sz="2800" b="0" i="0" dirty="0">
                <a:solidFill>
                  <a:srgbClr val="404040"/>
                </a:solidFill>
                <a:effectLst/>
              </a:rPr>
              <a:t> </a:t>
            </a:r>
            <a:r>
              <a:rPr lang="en-GB" sz="2800" b="0" i="0" dirty="0" err="1">
                <a:solidFill>
                  <a:srgbClr val="404040"/>
                </a:solidFill>
                <a:effectLst/>
              </a:rPr>
              <a:t>effekt</a:t>
            </a:r>
            <a:r>
              <a:rPr lang="en-GB" sz="2800" b="0" i="0" dirty="0">
                <a:solidFill>
                  <a:srgbClr val="404040"/>
                </a:solidFill>
                <a:effectLst/>
              </a:rPr>
              <a:t> </a:t>
            </a:r>
            <a:r>
              <a:rPr lang="en-GB" sz="2800" b="0" i="0" dirty="0" err="1">
                <a:solidFill>
                  <a:srgbClr val="404040"/>
                </a:solidFill>
                <a:effectLst/>
              </a:rPr>
              <a:t>af</a:t>
            </a:r>
            <a:r>
              <a:rPr lang="en-GB" sz="2800" b="0" i="0" dirty="0">
                <a:solidFill>
                  <a:srgbClr val="404040"/>
                </a:solidFill>
                <a:effectLst/>
              </a:rPr>
              <a:t> </a:t>
            </a:r>
            <a:r>
              <a:rPr lang="en-GB" sz="2800" b="0" i="0" dirty="0" err="1">
                <a:solidFill>
                  <a:srgbClr val="404040"/>
                </a:solidFill>
                <a:effectLst/>
              </a:rPr>
              <a:t>immunterapi</a:t>
            </a:r>
            <a:r>
              <a:rPr lang="en-GB" sz="2800" b="0" i="0" dirty="0">
                <a:solidFill>
                  <a:srgbClr val="404040"/>
                </a:solidFill>
                <a:effectLst/>
              </a:rPr>
              <a:t> </a:t>
            </a:r>
            <a:r>
              <a:rPr lang="en-GB" sz="2800" dirty="0" err="1">
                <a:solidFill>
                  <a:srgbClr val="404040"/>
                </a:solidFill>
              </a:rPr>
              <a:t>opnåes</a:t>
            </a:r>
            <a:r>
              <a:rPr lang="en-GB" sz="2800" dirty="0">
                <a:solidFill>
                  <a:srgbClr val="404040"/>
                </a:solidFill>
              </a:rPr>
              <a:t> </a:t>
            </a:r>
            <a:r>
              <a:rPr lang="en-GB" sz="2800" dirty="0" err="1">
                <a:solidFill>
                  <a:srgbClr val="404040"/>
                </a:solidFill>
              </a:rPr>
              <a:t>ved</a:t>
            </a:r>
            <a:r>
              <a:rPr lang="en-GB" sz="2800" dirty="0">
                <a:solidFill>
                  <a:srgbClr val="404040"/>
                </a:solidFill>
              </a:rPr>
              <a:t> at </a:t>
            </a:r>
            <a:r>
              <a:rPr lang="en-GB" sz="2800" dirty="0" err="1">
                <a:solidFill>
                  <a:srgbClr val="404040"/>
                </a:solidFill>
              </a:rPr>
              <a:t>kombinere</a:t>
            </a:r>
            <a:r>
              <a:rPr lang="en-GB" sz="2800" dirty="0">
                <a:solidFill>
                  <a:srgbClr val="404040"/>
                </a:solidFill>
              </a:rPr>
              <a:t> </a:t>
            </a:r>
            <a:r>
              <a:rPr lang="en-GB" sz="2800" dirty="0" err="1">
                <a:solidFill>
                  <a:srgbClr val="404040"/>
                </a:solidFill>
              </a:rPr>
              <a:t>forskellige</a:t>
            </a:r>
            <a:r>
              <a:rPr lang="en-GB" sz="2800" dirty="0">
                <a:solidFill>
                  <a:srgbClr val="404040"/>
                </a:solidFill>
              </a:rPr>
              <a:t> former for </a:t>
            </a:r>
            <a:r>
              <a:rPr lang="en-GB" sz="2800" dirty="0" err="1">
                <a:solidFill>
                  <a:srgbClr val="404040"/>
                </a:solidFill>
              </a:rPr>
              <a:t>immunterapi</a:t>
            </a:r>
            <a:r>
              <a:rPr lang="en-GB" sz="2800" dirty="0">
                <a:solidFill>
                  <a:srgbClr val="404040"/>
                </a:solidFill>
              </a:rPr>
              <a:t> </a:t>
            </a:r>
            <a:r>
              <a:rPr lang="en-GB" sz="2800" dirty="0" err="1">
                <a:solidFill>
                  <a:srgbClr val="404040"/>
                </a:solidFill>
              </a:rPr>
              <a:t>behandlinger</a:t>
            </a:r>
            <a:r>
              <a:rPr lang="en-GB" sz="2800" dirty="0">
                <a:solidFill>
                  <a:srgbClr val="404040"/>
                </a:solidFill>
              </a:rPr>
              <a:t>. </a:t>
            </a:r>
            <a:r>
              <a:rPr lang="en-GB" sz="2800" dirty="0" err="1">
                <a:solidFill>
                  <a:srgbClr val="404040"/>
                </a:solidFill>
              </a:rPr>
              <a:t>Ikke</a:t>
            </a:r>
            <a:r>
              <a:rPr lang="en-GB" sz="2800" dirty="0">
                <a:solidFill>
                  <a:srgbClr val="404040"/>
                </a:solidFill>
              </a:rPr>
              <a:t> </a:t>
            </a:r>
            <a:r>
              <a:rPr lang="en-GB" sz="2800" dirty="0" err="1">
                <a:solidFill>
                  <a:srgbClr val="404040"/>
                </a:solidFill>
              </a:rPr>
              <a:t>mindst</a:t>
            </a:r>
            <a:r>
              <a:rPr lang="en-GB" sz="2800" dirty="0">
                <a:solidFill>
                  <a:srgbClr val="404040"/>
                </a:solidFill>
              </a:rPr>
              <a:t> </a:t>
            </a:r>
            <a:r>
              <a:rPr lang="en-GB" sz="2800" dirty="0" err="1">
                <a:solidFill>
                  <a:srgbClr val="404040"/>
                </a:solidFill>
              </a:rPr>
              <a:t>når</a:t>
            </a:r>
            <a:r>
              <a:rPr lang="en-GB" sz="2800" dirty="0">
                <a:solidFill>
                  <a:srgbClr val="404040"/>
                </a:solidFill>
              </a:rPr>
              <a:t> vi taler om </a:t>
            </a:r>
            <a:r>
              <a:rPr lang="en-GB" sz="2800" dirty="0" err="1">
                <a:solidFill>
                  <a:srgbClr val="404040"/>
                </a:solidFill>
              </a:rPr>
              <a:t>kræft</a:t>
            </a:r>
            <a:r>
              <a:rPr lang="en-GB" sz="2800" dirty="0">
                <a:solidFill>
                  <a:srgbClr val="404040"/>
                </a:solidFill>
              </a:rPr>
              <a:t> </a:t>
            </a:r>
            <a:r>
              <a:rPr lang="en-GB" sz="2800" dirty="0" err="1">
                <a:solidFill>
                  <a:srgbClr val="404040"/>
                </a:solidFill>
              </a:rPr>
              <a:t>andre</a:t>
            </a:r>
            <a:r>
              <a:rPr lang="en-GB" sz="2800" dirty="0">
                <a:solidFill>
                  <a:srgbClr val="404040"/>
                </a:solidFill>
              </a:rPr>
              <a:t> </a:t>
            </a:r>
            <a:r>
              <a:rPr lang="en-GB" sz="2800" dirty="0" err="1">
                <a:solidFill>
                  <a:srgbClr val="404040"/>
                </a:solidFill>
              </a:rPr>
              <a:t>steder</a:t>
            </a:r>
            <a:r>
              <a:rPr lang="en-GB" sz="2800" dirty="0">
                <a:solidFill>
                  <a:srgbClr val="404040"/>
                </a:solidFill>
              </a:rPr>
              <a:t> end </a:t>
            </a:r>
            <a:r>
              <a:rPr lang="en-GB" sz="2800" dirty="0" err="1">
                <a:solidFill>
                  <a:srgbClr val="404040"/>
                </a:solidFill>
              </a:rPr>
              <a:t>i</a:t>
            </a:r>
            <a:r>
              <a:rPr lang="en-GB" sz="2800" dirty="0">
                <a:solidFill>
                  <a:srgbClr val="404040"/>
                </a:solidFill>
              </a:rPr>
              <a:t> </a:t>
            </a:r>
            <a:r>
              <a:rPr lang="en-GB" sz="2800" dirty="0" err="1">
                <a:solidFill>
                  <a:srgbClr val="404040"/>
                </a:solidFill>
              </a:rPr>
              <a:t>blodcellerne</a:t>
            </a:r>
            <a:r>
              <a:rPr lang="en-GB" sz="2800" dirty="0">
                <a:solidFill>
                  <a:srgbClr val="404040"/>
                </a:solidFill>
              </a:rPr>
              <a:t>. </a:t>
            </a:r>
          </a:p>
          <a:p>
            <a:endParaRPr lang="en-GB" sz="2800" b="0" i="0" dirty="0">
              <a:solidFill>
                <a:srgbClr val="404040"/>
              </a:solidFill>
              <a:effectLst/>
            </a:endParaRPr>
          </a:p>
          <a:p>
            <a:r>
              <a:rPr lang="en-GB" sz="2800" b="0" i="0" dirty="0" err="1">
                <a:solidFill>
                  <a:srgbClr val="404040"/>
                </a:solidFill>
                <a:effectLst/>
              </a:rPr>
              <a:t>Immunterapi</a:t>
            </a:r>
            <a:r>
              <a:rPr lang="en-GB" sz="2800" b="0" i="0" dirty="0">
                <a:solidFill>
                  <a:srgbClr val="404040"/>
                </a:solidFill>
                <a:effectLst/>
              </a:rPr>
              <a:t> </a:t>
            </a:r>
            <a:r>
              <a:rPr lang="en-GB" sz="2800" b="0" i="0" dirty="0" err="1">
                <a:solidFill>
                  <a:srgbClr val="404040"/>
                </a:solidFill>
                <a:effectLst/>
              </a:rPr>
              <a:t>behandling</a:t>
            </a:r>
            <a:r>
              <a:rPr lang="en-GB" sz="2800" b="0" i="0" dirty="0">
                <a:solidFill>
                  <a:srgbClr val="404040"/>
                </a:solidFill>
                <a:effectLst/>
              </a:rPr>
              <a:t> er </a:t>
            </a:r>
            <a:r>
              <a:rPr lang="en-GB" sz="2800" dirty="0" err="1">
                <a:solidFill>
                  <a:srgbClr val="404040"/>
                </a:solidFill>
              </a:rPr>
              <a:t>indbegrebet</a:t>
            </a:r>
            <a:r>
              <a:rPr lang="en-GB" sz="2800" dirty="0">
                <a:solidFill>
                  <a:srgbClr val="404040"/>
                </a:solidFill>
              </a:rPr>
              <a:t> </a:t>
            </a:r>
            <a:r>
              <a:rPr lang="en-GB" sz="2800" dirty="0" err="1">
                <a:solidFill>
                  <a:srgbClr val="404040"/>
                </a:solidFill>
              </a:rPr>
              <a:t>af</a:t>
            </a:r>
            <a:r>
              <a:rPr lang="en-GB" sz="2800" dirty="0">
                <a:solidFill>
                  <a:srgbClr val="404040"/>
                </a:solidFill>
              </a:rPr>
              <a:t> det man </a:t>
            </a:r>
            <a:r>
              <a:rPr lang="en-GB" sz="2800" dirty="0" err="1">
                <a:solidFill>
                  <a:srgbClr val="404040"/>
                </a:solidFill>
              </a:rPr>
              <a:t>forstår</a:t>
            </a:r>
            <a:r>
              <a:rPr lang="en-GB" sz="2800" dirty="0">
                <a:solidFill>
                  <a:srgbClr val="404040"/>
                </a:solidFill>
              </a:rPr>
              <a:t> </a:t>
            </a:r>
            <a:r>
              <a:rPr lang="en-GB" sz="2800" dirty="0" err="1">
                <a:solidFill>
                  <a:srgbClr val="404040"/>
                </a:solidFill>
              </a:rPr>
              <a:t>ved</a:t>
            </a:r>
            <a:r>
              <a:rPr lang="en-GB" sz="2800" dirty="0">
                <a:solidFill>
                  <a:srgbClr val="404040"/>
                </a:solidFill>
              </a:rPr>
              <a:t> “</a:t>
            </a:r>
            <a:r>
              <a:rPr lang="en-GB" sz="2800" dirty="0" err="1">
                <a:solidFill>
                  <a:srgbClr val="404040"/>
                </a:solidFill>
              </a:rPr>
              <a:t>personlig</a:t>
            </a:r>
            <a:r>
              <a:rPr lang="en-GB" sz="2800" dirty="0">
                <a:solidFill>
                  <a:srgbClr val="404040"/>
                </a:solidFill>
              </a:rPr>
              <a:t> </a:t>
            </a:r>
            <a:r>
              <a:rPr lang="en-GB" sz="2800" dirty="0" err="1">
                <a:solidFill>
                  <a:srgbClr val="404040"/>
                </a:solidFill>
              </a:rPr>
              <a:t>medicin</a:t>
            </a:r>
            <a:r>
              <a:rPr lang="en-GB" sz="2800" dirty="0">
                <a:solidFill>
                  <a:srgbClr val="404040"/>
                </a:solidFill>
              </a:rPr>
              <a:t>”. </a:t>
            </a:r>
            <a:r>
              <a:rPr lang="en-GB" sz="2800" dirty="0" err="1">
                <a:solidFill>
                  <a:srgbClr val="404040"/>
                </a:solidFill>
              </a:rPr>
              <a:t>Behandlingen</a:t>
            </a:r>
            <a:r>
              <a:rPr lang="en-GB" sz="2800" dirty="0">
                <a:solidFill>
                  <a:srgbClr val="404040"/>
                </a:solidFill>
              </a:rPr>
              <a:t> </a:t>
            </a:r>
            <a:r>
              <a:rPr lang="en-GB" sz="2800" dirty="0" err="1">
                <a:solidFill>
                  <a:srgbClr val="404040"/>
                </a:solidFill>
              </a:rPr>
              <a:t>kræver</a:t>
            </a:r>
            <a:r>
              <a:rPr lang="en-GB" sz="2800" dirty="0">
                <a:solidFill>
                  <a:srgbClr val="404040"/>
                </a:solidFill>
              </a:rPr>
              <a:t> </a:t>
            </a:r>
            <a:r>
              <a:rPr lang="en-GB" sz="2800" dirty="0" err="1">
                <a:solidFill>
                  <a:srgbClr val="404040"/>
                </a:solidFill>
              </a:rPr>
              <a:t>sofistikerede</a:t>
            </a:r>
            <a:r>
              <a:rPr lang="en-GB" sz="2800" dirty="0">
                <a:solidFill>
                  <a:srgbClr val="404040"/>
                </a:solidFill>
              </a:rPr>
              <a:t> </a:t>
            </a:r>
            <a:r>
              <a:rPr lang="en-GB" sz="2800" dirty="0" err="1">
                <a:solidFill>
                  <a:srgbClr val="404040"/>
                </a:solidFill>
              </a:rPr>
              <a:t>strategier</a:t>
            </a:r>
            <a:r>
              <a:rPr lang="en-GB" sz="2800" dirty="0">
                <a:solidFill>
                  <a:srgbClr val="404040"/>
                </a:solidFill>
              </a:rPr>
              <a:t>, der </a:t>
            </a:r>
            <a:r>
              <a:rPr lang="en-GB" sz="2800" dirty="0" err="1">
                <a:solidFill>
                  <a:srgbClr val="404040"/>
                </a:solidFill>
              </a:rPr>
              <a:t>ikke</a:t>
            </a:r>
            <a:r>
              <a:rPr lang="en-GB" sz="2800" dirty="0">
                <a:solidFill>
                  <a:srgbClr val="404040"/>
                </a:solidFill>
              </a:rPr>
              <a:t> er </a:t>
            </a:r>
            <a:r>
              <a:rPr lang="en-GB" sz="2800" dirty="0" err="1">
                <a:solidFill>
                  <a:srgbClr val="404040"/>
                </a:solidFill>
              </a:rPr>
              <a:t>skalerbare</a:t>
            </a:r>
            <a:r>
              <a:rPr lang="en-GB" sz="2800" dirty="0">
                <a:solidFill>
                  <a:srgbClr val="404040"/>
                </a:solidFill>
              </a:rPr>
              <a:t> (</a:t>
            </a:r>
            <a:r>
              <a:rPr lang="en-GB" sz="2800" dirty="0" err="1">
                <a:solidFill>
                  <a:srgbClr val="404040"/>
                </a:solidFill>
              </a:rPr>
              <a:t>i</a:t>
            </a:r>
            <a:r>
              <a:rPr lang="en-GB" sz="2800" dirty="0">
                <a:solidFill>
                  <a:srgbClr val="404040"/>
                </a:solidFill>
              </a:rPr>
              <a:t> </a:t>
            </a:r>
            <a:r>
              <a:rPr lang="en-GB" sz="2800" dirty="0" err="1">
                <a:solidFill>
                  <a:srgbClr val="404040"/>
                </a:solidFill>
              </a:rPr>
              <a:t>dag</a:t>
            </a:r>
            <a:r>
              <a:rPr lang="en-GB" sz="2800" dirty="0">
                <a:solidFill>
                  <a:srgbClr val="404040"/>
                </a:solidFill>
              </a:rPr>
              <a:t> </a:t>
            </a:r>
            <a:r>
              <a:rPr lang="en-GB" sz="2800" dirty="0" err="1">
                <a:solidFill>
                  <a:srgbClr val="404040"/>
                </a:solidFill>
              </a:rPr>
              <a:t>ihvertfald</a:t>
            </a:r>
            <a:r>
              <a:rPr lang="en-GB" sz="2800" dirty="0">
                <a:solidFill>
                  <a:srgbClr val="404040"/>
                </a:solidFill>
              </a:rPr>
              <a:t>). </a:t>
            </a:r>
            <a:r>
              <a:rPr lang="en-GB" sz="2800" dirty="0" err="1">
                <a:solidFill>
                  <a:srgbClr val="404040"/>
                </a:solidFill>
              </a:rPr>
              <a:t>Skaber</a:t>
            </a:r>
            <a:r>
              <a:rPr lang="en-GB" sz="2800" dirty="0">
                <a:solidFill>
                  <a:srgbClr val="404040"/>
                </a:solidFill>
              </a:rPr>
              <a:t> </a:t>
            </a:r>
            <a:r>
              <a:rPr lang="en-GB" sz="2800" dirty="0" err="1">
                <a:solidFill>
                  <a:srgbClr val="404040"/>
                </a:solidFill>
              </a:rPr>
              <a:t>uvægerligt</a:t>
            </a:r>
            <a:r>
              <a:rPr lang="en-GB" sz="2800" dirty="0">
                <a:solidFill>
                  <a:srgbClr val="404040"/>
                </a:solidFill>
              </a:rPr>
              <a:t> </a:t>
            </a:r>
            <a:r>
              <a:rPr lang="en-GB" sz="2800" dirty="0" err="1">
                <a:solidFill>
                  <a:srgbClr val="404040"/>
                </a:solidFill>
              </a:rPr>
              <a:t>ulighed</a:t>
            </a:r>
            <a:r>
              <a:rPr lang="en-GB" sz="2800" dirty="0">
                <a:solidFill>
                  <a:srgbClr val="404040"/>
                </a:solidFill>
              </a:rPr>
              <a:t> </a:t>
            </a:r>
            <a:r>
              <a:rPr lang="en-GB" sz="2800" dirty="0" err="1">
                <a:solidFill>
                  <a:srgbClr val="404040"/>
                </a:solidFill>
              </a:rPr>
              <a:t>i</a:t>
            </a:r>
            <a:r>
              <a:rPr lang="en-GB" sz="2800" dirty="0">
                <a:solidFill>
                  <a:srgbClr val="404040"/>
                </a:solidFill>
              </a:rPr>
              <a:t> </a:t>
            </a:r>
            <a:r>
              <a:rPr lang="en-GB" sz="2800" dirty="0" err="1">
                <a:solidFill>
                  <a:srgbClr val="404040"/>
                </a:solidFill>
              </a:rPr>
              <a:t>kræftbehandlingen</a:t>
            </a:r>
            <a:r>
              <a:rPr lang="en-GB" dirty="0">
                <a:solidFill>
                  <a:srgbClr val="404040"/>
                </a:solidFill>
              </a:rPr>
              <a:t>.</a:t>
            </a:r>
            <a:endParaRPr lang="en-NO" dirty="0"/>
          </a:p>
        </p:txBody>
      </p:sp>
      <p:sp>
        <p:nvSpPr>
          <p:cNvPr id="4" name="Text Placeholder 3">
            <a:extLst>
              <a:ext uri="{FF2B5EF4-FFF2-40B4-BE49-F238E27FC236}">
                <a16:creationId xmlns:a16="http://schemas.microsoft.com/office/drawing/2014/main" id="{49773138-B032-2C1A-0A4F-67C4C442D690}"/>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257937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BC7C-474C-8FD4-6B24-6EEBE5E46EE3}"/>
              </a:ext>
            </a:extLst>
          </p:cNvPr>
          <p:cNvSpPr>
            <a:spLocks noGrp="1"/>
          </p:cNvSpPr>
          <p:nvPr>
            <p:ph type="title"/>
          </p:nvPr>
        </p:nvSpPr>
        <p:spPr/>
        <p:txBody>
          <a:bodyPr/>
          <a:lstStyle/>
          <a:p>
            <a:r>
              <a:rPr lang="en-NO" dirty="0"/>
              <a:t>IMMUNTERAPI – at væbne kroppens eget forsvar</a:t>
            </a:r>
          </a:p>
        </p:txBody>
      </p:sp>
      <p:sp>
        <p:nvSpPr>
          <p:cNvPr id="3" name="Content Placeholder 2">
            <a:extLst>
              <a:ext uri="{FF2B5EF4-FFF2-40B4-BE49-F238E27FC236}">
                <a16:creationId xmlns:a16="http://schemas.microsoft.com/office/drawing/2014/main" id="{D047EDAE-E3BD-1282-9E4D-37934CCA0357}"/>
              </a:ext>
            </a:extLst>
          </p:cNvPr>
          <p:cNvSpPr>
            <a:spLocks noGrp="1"/>
          </p:cNvSpPr>
          <p:nvPr>
            <p:ph idx="1"/>
          </p:nvPr>
        </p:nvSpPr>
        <p:spPr>
          <a:xfrm>
            <a:off x="479425" y="1608881"/>
            <a:ext cx="11233150" cy="4807794"/>
          </a:xfrm>
        </p:spPr>
        <p:txBody>
          <a:bodyPr>
            <a:normAutofit lnSpcReduction="10000"/>
          </a:bodyPr>
          <a:lstStyle/>
          <a:p>
            <a:pPr marL="0" indent="0">
              <a:buNone/>
            </a:pPr>
            <a:r>
              <a:rPr lang="en-NO" sz="3200" b="1" dirty="0"/>
              <a:t>Hvorfor er kræft så svært at bekæmpe?</a:t>
            </a:r>
          </a:p>
          <a:p>
            <a:pPr marL="457200" lvl="1" indent="0">
              <a:buNone/>
            </a:pPr>
            <a:r>
              <a:rPr lang="en-NO" sz="3200" dirty="0"/>
              <a:t>- Ikke fremmed som bakterier og virus. Vore egne celler          der er gået amok</a:t>
            </a:r>
          </a:p>
          <a:p>
            <a:pPr marL="457200" lvl="1" indent="0">
              <a:buNone/>
            </a:pPr>
            <a:r>
              <a:rPr lang="en-NO" sz="3200" dirty="0"/>
              <a:t>- De dækker sig </a:t>
            </a:r>
            <a:r>
              <a:rPr lang="en-GB" sz="3200" dirty="0"/>
              <a:t>i</a:t>
            </a:r>
            <a:r>
              <a:rPr lang="en-NO" sz="3200" dirty="0"/>
              <a:t> molekyler der siger “spis mig ikke”</a:t>
            </a:r>
          </a:p>
          <a:p>
            <a:pPr marL="457200" lvl="1" indent="0">
              <a:buNone/>
            </a:pPr>
            <a:r>
              <a:rPr lang="en-NO" sz="3200" dirty="0"/>
              <a:t>- De skaber et undertryggede miljø omkring sig</a:t>
            </a:r>
          </a:p>
          <a:p>
            <a:pPr lvl="1">
              <a:buFontTx/>
              <a:buChar char="-"/>
            </a:pPr>
            <a:r>
              <a:rPr lang="en-NO" sz="3200" dirty="0"/>
              <a:t>De muterer konstant for at undgå at blive opdaget</a:t>
            </a:r>
          </a:p>
          <a:p>
            <a:pPr lvl="1">
              <a:buFontTx/>
              <a:buChar char="-"/>
            </a:pPr>
            <a:endParaRPr lang="en-NO" sz="3200" dirty="0"/>
          </a:p>
          <a:p>
            <a:pPr marL="0" indent="0">
              <a:buNone/>
            </a:pPr>
            <a:r>
              <a:rPr lang="en-NO" sz="3300" b="1" dirty="0"/>
              <a:t>Immunterapi ændrer spillet. Vi lærer immunsystemet at se, genkende og dræbe kræft</a:t>
            </a:r>
          </a:p>
          <a:p>
            <a:pPr marL="457200" lvl="1" indent="0">
              <a:buNone/>
            </a:pPr>
            <a:endParaRPr lang="en-NO" sz="2300" dirty="0"/>
          </a:p>
          <a:p>
            <a:endParaRPr lang="en-NO" sz="2400" dirty="0"/>
          </a:p>
        </p:txBody>
      </p:sp>
      <p:sp>
        <p:nvSpPr>
          <p:cNvPr id="4" name="Text Placeholder 3">
            <a:extLst>
              <a:ext uri="{FF2B5EF4-FFF2-40B4-BE49-F238E27FC236}">
                <a16:creationId xmlns:a16="http://schemas.microsoft.com/office/drawing/2014/main" id="{AC364A02-2300-A96E-A4D8-AF3A0AEE07A2}"/>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337184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C10166-D5D3-FEBC-C75B-B1654A412896}"/>
              </a:ext>
            </a:extLst>
          </p:cNvPr>
          <p:cNvSpPr>
            <a:spLocks noGrp="1"/>
          </p:cNvSpPr>
          <p:nvPr>
            <p:ph type="title"/>
          </p:nvPr>
        </p:nvSpPr>
        <p:spPr/>
        <p:txBody>
          <a:bodyPr/>
          <a:lstStyle/>
          <a:p>
            <a:r>
              <a:rPr lang="en-NO" dirty="0"/>
              <a:t>CAR-T celleterapi</a:t>
            </a:r>
          </a:p>
        </p:txBody>
      </p:sp>
      <p:sp>
        <p:nvSpPr>
          <p:cNvPr id="8" name="TextBox 7">
            <a:extLst>
              <a:ext uri="{FF2B5EF4-FFF2-40B4-BE49-F238E27FC236}">
                <a16:creationId xmlns:a16="http://schemas.microsoft.com/office/drawing/2014/main" id="{284DFBF2-F7F2-F2B5-53C4-63C4F25182D6}"/>
              </a:ext>
            </a:extLst>
          </p:cNvPr>
          <p:cNvSpPr txBox="1"/>
          <p:nvPr/>
        </p:nvSpPr>
        <p:spPr>
          <a:xfrm>
            <a:off x="875886" y="1443841"/>
            <a:ext cx="9658002" cy="3970318"/>
          </a:xfrm>
          <a:prstGeom prst="rect">
            <a:avLst/>
          </a:prstGeom>
          <a:noFill/>
        </p:spPr>
        <p:txBody>
          <a:bodyPr wrap="square">
            <a:spAutoFit/>
          </a:bodyPr>
          <a:lstStyle/>
          <a:p>
            <a:pPr>
              <a:buNone/>
            </a:pPr>
            <a:endParaRPr lang="en-GB" sz="2800" dirty="0">
              <a:solidFill>
                <a:srgbClr val="000000"/>
              </a:solidFill>
              <a:effectLst/>
              <a:latin typeface="Helvetica" pitchFamily="2" charset="0"/>
            </a:endParaRPr>
          </a:p>
          <a:p>
            <a:pPr>
              <a:buNone/>
            </a:pPr>
            <a:r>
              <a:rPr lang="en-GB" sz="3200" dirty="0" err="1">
                <a:solidFill>
                  <a:srgbClr val="000000"/>
                </a:solidFill>
                <a:effectLst/>
              </a:rPr>
              <a:t>Patientens</a:t>
            </a:r>
            <a:r>
              <a:rPr lang="en-GB" sz="3200" dirty="0">
                <a:solidFill>
                  <a:srgbClr val="000000"/>
                </a:solidFill>
                <a:effectLst/>
              </a:rPr>
              <a:t> </a:t>
            </a:r>
            <a:r>
              <a:rPr lang="en-GB" sz="3200" dirty="0" err="1">
                <a:solidFill>
                  <a:srgbClr val="000000"/>
                </a:solidFill>
                <a:effectLst/>
              </a:rPr>
              <a:t>egne</a:t>
            </a:r>
            <a:r>
              <a:rPr lang="en-GB" sz="3200" dirty="0">
                <a:solidFill>
                  <a:srgbClr val="000000"/>
                </a:solidFill>
                <a:effectLst/>
              </a:rPr>
              <a:t> T-</a:t>
            </a:r>
            <a:r>
              <a:rPr lang="en-GB" sz="3200" dirty="0" err="1">
                <a:solidFill>
                  <a:srgbClr val="000000"/>
                </a:solidFill>
                <a:effectLst/>
              </a:rPr>
              <a:t>celler</a:t>
            </a:r>
            <a:r>
              <a:rPr lang="en-GB" sz="3200" dirty="0">
                <a:solidFill>
                  <a:srgbClr val="000000"/>
                </a:solidFill>
                <a:effectLst/>
              </a:rPr>
              <a:t> </a:t>
            </a:r>
            <a:r>
              <a:rPr lang="en-GB" sz="3200" dirty="0" err="1">
                <a:solidFill>
                  <a:srgbClr val="000000"/>
                </a:solidFill>
                <a:effectLst/>
              </a:rPr>
              <a:t>udtages</a:t>
            </a:r>
            <a:endParaRPr lang="en-GB" sz="3200" dirty="0">
              <a:solidFill>
                <a:srgbClr val="000000"/>
              </a:solidFill>
              <a:effectLst/>
            </a:endParaRPr>
          </a:p>
          <a:p>
            <a:pPr>
              <a:buNone/>
            </a:pPr>
            <a:endParaRPr lang="en-GB" sz="3200" dirty="0">
              <a:solidFill>
                <a:srgbClr val="000000"/>
              </a:solidFill>
              <a:effectLst/>
            </a:endParaRPr>
          </a:p>
          <a:p>
            <a:pPr>
              <a:buNone/>
            </a:pPr>
            <a:r>
              <a:rPr lang="en-GB" sz="3200" dirty="0" err="1">
                <a:solidFill>
                  <a:srgbClr val="000000"/>
                </a:solidFill>
                <a:effectLst/>
              </a:rPr>
              <a:t>Genetisk</a:t>
            </a:r>
            <a:r>
              <a:rPr lang="en-GB" sz="3200" dirty="0">
                <a:solidFill>
                  <a:srgbClr val="000000"/>
                </a:solidFill>
                <a:effectLst/>
              </a:rPr>
              <a:t> </a:t>
            </a:r>
            <a:r>
              <a:rPr lang="en-GB" sz="3200" dirty="0" err="1">
                <a:solidFill>
                  <a:srgbClr val="000000"/>
                </a:solidFill>
                <a:effectLst/>
              </a:rPr>
              <a:t>modificeres</a:t>
            </a:r>
            <a:r>
              <a:rPr lang="en-GB" sz="3200" dirty="0">
                <a:solidFill>
                  <a:srgbClr val="000000"/>
                </a:solidFill>
                <a:effectLst/>
              </a:rPr>
              <a:t> </a:t>
            </a:r>
            <a:r>
              <a:rPr lang="en-GB" sz="3200" dirty="0" err="1">
                <a:solidFill>
                  <a:srgbClr val="000000"/>
                </a:solidFill>
                <a:effectLst/>
              </a:rPr>
              <a:t>til</a:t>
            </a:r>
            <a:r>
              <a:rPr lang="en-GB" sz="3200" dirty="0">
                <a:solidFill>
                  <a:srgbClr val="000000"/>
                </a:solidFill>
                <a:effectLst/>
              </a:rPr>
              <a:t> at </a:t>
            </a:r>
            <a:r>
              <a:rPr lang="en-GB" sz="3200" dirty="0" err="1">
                <a:solidFill>
                  <a:srgbClr val="000000"/>
                </a:solidFill>
                <a:effectLst/>
              </a:rPr>
              <a:t>genkende</a:t>
            </a:r>
            <a:r>
              <a:rPr lang="en-GB" sz="3200" dirty="0">
                <a:solidFill>
                  <a:srgbClr val="000000"/>
                </a:solidFill>
                <a:effectLst/>
              </a:rPr>
              <a:t> </a:t>
            </a:r>
            <a:r>
              <a:rPr lang="en-GB" sz="3200" dirty="0" err="1">
                <a:solidFill>
                  <a:srgbClr val="000000"/>
                </a:solidFill>
                <a:effectLst/>
              </a:rPr>
              <a:t>kræftceller</a:t>
            </a:r>
            <a:endParaRPr lang="en-GB" sz="3200" dirty="0">
              <a:solidFill>
                <a:srgbClr val="000000"/>
              </a:solidFill>
              <a:effectLst/>
            </a:endParaRPr>
          </a:p>
          <a:p>
            <a:pPr>
              <a:buNone/>
            </a:pPr>
            <a:endParaRPr lang="en-GB" sz="3200" dirty="0">
              <a:solidFill>
                <a:srgbClr val="000000"/>
              </a:solidFill>
              <a:effectLst/>
            </a:endParaRPr>
          </a:p>
          <a:p>
            <a:pPr>
              <a:buNone/>
            </a:pPr>
            <a:r>
              <a:rPr lang="en-GB" sz="3200" dirty="0" err="1">
                <a:solidFill>
                  <a:srgbClr val="000000"/>
                </a:solidFill>
                <a:effectLst/>
              </a:rPr>
              <a:t>Opformeres</a:t>
            </a:r>
            <a:r>
              <a:rPr lang="en-GB" sz="3200" dirty="0">
                <a:solidFill>
                  <a:srgbClr val="000000"/>
                </a:solidFill>
                <a:effectLst/>
              </a:rPr>
              <a:t> </a:t>
            </a:r>
            <a:r>
              <a:rPr lang="en-GB" sz="3200" dirty="0" err="1">
                <a:solidFill>
                  <a:srgbClr val="000000"/>
                </a:solidFill>
                <a:effectLst/>
              </a:rPr>
              <a:t>i</a:t>
            </a:r>
            <a:r>
              <a:rPr lang="en-GB" sz="3200" dirty="0">
                <a:solidFill>
                  <a:srgbClr val="000000"/>
                </a:solidFill>
                <a:effectLst/>
              </a:rPr>
              <a:t> </a:t>
            </a:r>
            <a:r>
              <a:rPr lang="en-GB" sz="3200" dirty="0" err="1">
                <a:solidFill>
                  <a:srgbClr val="000000"/>
                </a:solidFill>
                <a:effectLst/>
              </a:rPr>
              <a:t>laboratorium</a:t>
            </a:r>
            <a:endParaRPr lang="en-GB" sz="3200" dirty="0">
              <a:solidFill>
                <a:srgbClr val="000000"/>
              </a:solidFill>
              <a:effectLst/>
            </a:endParaRPr>
          </a:p>
          <a:p>
            <a:pPr>
              <a:buNone/>
            </a:pPr>
            <a:endParaRPr lang="en-GB" sz="3200" dirty="0">
              <a:solidFill>
                <a:srgbClr val="000000"/>
              </a:solidFill>
              <a:effectLst/>
            </a:endParaRPr>
          </a:p>
          <a:p>
            <a:pPr>
              <a:buNone/>
            </a:pPr>
            <a:r>
              <a:rPr lang="en-GB" sz="3200" dirty="0" err="1">
                <a:solidFill>
                  <a:srgbClr val="000000"/>
                </a:solidFill>
                <a:effectLst/>
              </a:rPr>
              <a:t>Infunderes</a:t>
            </a:r>
            <a:r>
              <a:rPr lang="en-GB" sz="3200" dirty="0">
                <a:solidFill>
                  <a:srgbClr val="000000"/>
                </a:solidFill>
                <a:effectLst/>
              </a:rPr>
              <a:t> </a:t>
            </a:r>
            <a:r>
              <a:rPr lang="en-GB" sz="3200" dirty="0" err="1">
                <a:solidFill>
                  <a:srgbClr val="000000"/>
                </a:solidFill>
                <a:effectLst/>
              </a:rPr>
              <a:t>tilbage</a:t>
            </a:r>
            <a:r>
              <a:rPr lang="en-GB" sz="3200" dirty="0">
                <a:solidFill>
                  <a:srgbClr val="000000"/>
                </a:solidFill>
                <a:effectLst/>
              </a:rPr>
              <a:t> </a:t>
            </a:r>
            <a:r>
              <a:rPr lang="en-GB" sz="3200" dirty="0" err="1">
                <a:solidFill>
                  <a:srgbClr val="000000"/>
                </a:solidFill>
                <a:effectLst/>
              </a:rPr>
              <a:t>i</a:t>
            </a:r>
            <a:r>
              <a:rPr lang="en-GB" sz="3200" dirty="0">
                <a:solidFill>
                  <a:srgbClr val="000000"/>
                </a:solidFill>
                <a:effectLst/>
              </a:rPr>
              <a:t> </a:t>
            </a:r>
            <a:r>
              <a:rPr lang="en-GB" sz="3200" dirty="0" err="1">
                <a:solidFill>
                  <a:srgbClr val="000000"/>
                </a:solidFill>
                <a:effectLst/>
              </a:rPr>
              <a:t>patienten</a:t>
            </a:r>
            <a:endParaRPr lang="en-GB" sz="3200" dirty="0">
              <a:solidFill>
                <a:srgbClr val="000000"/>
              </a:solidFill>
              <a:effectLst/>
            </a:endParaRPr>
          </a:p>
        </p:txBody>
      </p:sp>
    </p:spTree>
    <p:extLst>
      <p:ext uri="{BB962C8B-B14F-4D97-AF65-F5344CB8AC3E}">
        <p14:creationId xmlns:p14="http://schemas.microsoft.com/office/powerpoint/2010/main" val="407292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0718E49-6A97-A90B-A795-A25E9432B1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905"/>
          <a:stretch/>
        </p:blipFill>
        <p:spPr bwMode="auto">
          <a:xfrm>
            <a:off x="5656056" y="1743076"/>
            <a:ext cx="6331392" cy="4314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44B1B5-B50B-EFF3-0BB1-176A236661EB}"/>
              </a:ext>
            </a:extLst>
          </p:cNvPr>
          <p:cNvSpPr>
            <a:spLocks noGrp="1"/>
          </p:cNvSpPr>
          <p:nvPr>
            <p:ph type="title"/>
          </p:nvPr>
        </p:nvSpPr>
        <p:spPr/>
        <p:txBody>
          <a:bodyPr/>
          <a:lstStyle/>
          <a:p>
            <a:r>
              <a:rPr lang="en-NO" dirty="0"/>
              <a:t>CAR-T behandling</a:t>
            </a:r>
          </a:p>
        </p:txBody>
      </p:sp>
      <p:sp>
        <p:nvSpPr>
          <p:cNvPr id="5" name="Content Placeholder 4">
            <a:extLst>
              <a:ext uri="{FF2B5EF4-FFF2-40B4-BE49-F238E27FC236}">
                <a16:creationId xmlns:a16="http://schemas.microsoft.com/office/drawing/2014/main" id="{3BEBCBD1-4153-6A15-5303-391221601151}"/>
              </a:ext>
            </a:extLst>
          </p:cNvPr>
          <p:cNvSpPr>
            <a:spLocks noGrp="1"/>
          </p:cNvSpPr>
          <p:nvPr>
            <p:ph idx="1"/>
          </p:nvPr>
        </p:nvSpPr>
        <p:spPr>
          <a:xfrm>
            <a:off x="479425" y="1608881"/>
            <a:ext cx="5019675" cy="4449020"/>
          </a:xfrm>
        </p:spPr>
        <p:txBody>
          <a:bodyPr>
            <a:noAutofit/>
          </a:bodyPr>
          <a:lstStyle/>
          <a:p>
            <a:r>
              <a:rPr lang="en-GB" sz="2000" b="0" i="0" dirty="0" err="1">
                <a:solidFill>
                  <a:srgbClr val="404040"/>
                </a:solidFill>
                <a:effectLst/>
              </a:rPr>
              <a:t>Blodkræftsygdomme</a:t>
            </a:r>
            <a:r>
              <a:rPr lang="en-GB" sz="2000" b="0" i="0" dirty="0">
                <a:solidFill>
                  <a:srgbClr val="404040"/>
                </a:solidFill>
                <a:effectLst/>
              </a:rPr>
              <a:t> </a:t>
            </a:r>
            <a:r>
              <a:rPr lang="en-GB" sz="2000" b="0" i="0" dirty="0" err="1">
                <a:solidFill>
                  <a:srgbClr val="404040"/>
                </a:solidFill>
                <a:effectLst/>
              </a:rPr>
              <a:t>til</a:t>
            </a:r>
            <a:r>
              <a:rPr lang="en-GB" sz="2000" b="0" i="0" dirty="0">
                <a:solidFill>
                  <a:srgbClr val="404040"/>
                </a:solidFill>
                <a:effectLst/>
              </a:rPr>
              <a:t> nu </a:t>
            </a:r>
            <a:r>
              <a:rPr lang="en-GB" sz="2000" b="0" i="0" dirty="0" err="1">
                <a:solidFill>
                  <a:srgbClr val="404040"/>
                </a:solidFill>
                <a:effectLst/>
              </a:rPr>
              <a:t>bedste</a:t>
            </a:r>
            <a:r>
              <a:rPr lang="en-GB" sz="2000" b="0" i="0" dirty="0">
                <a:solidFill>
                  <a:srgbClr val="404040"/>
                </a:solidFill>
                <a:effectLst/>
              </a:rPr>
              <a:t> </a:t>
            </a:r>
            <a:r>
              <a:rPr lang="en-GB" sz="2000" b="0" i="0" dirty="0" err="1">
                <a:solidFill>
                  <a:srgbClr val="404040"/>
                </a:solidFill>
                <a:effectLst/>
              </a:rPr>
              <a:t>resultater</a:t>
            </a:r>
            <a:r>
              <a:rPr lang="en-GB" sz="2000" b="0" i="0" dirty="0">
                <a:solidFill>
                  <a:srgbClr val="404040"/>
                </a:solidFill>
                <a:effectLst/>
              </a:rPr>
              <a:t> (</a:t>
            </a:r>
            <a:r>
              <a:rPr lang="en-GB" sz="2000" b="0" i="0" dirty="0" err="1">
                <a:solidFill>
                  <a:srgbClr val="404040"/>
                </a:solidFill>
                <a:effectLst/>
              </a:rPr>
              <a:t>leukæmier</a:t>
            </a:r>
            <a:r>
              <a:rPr lang="en-GB" sz="2000" dirty="0">
                <a:solidFill>
                  <a:srgbClr val="404040"/>
                </a:solidFill>
              </a:rPr>
              <a:t>, multiple myeloma)</a:t>
            </a:r>
            <a:endParaRPr lang="en-GB" sz="2000" b="0" i="0" dirty="0">
              <a:solidFill>
                <a:srgbClr val="404040"/>
              </a:solidFill>
              <a:effectLst/>
            </a:endParaRPr>
          </a:p>
          <a:p>
            <a:r>
              <a:rPr lang="en-GB" sz="2000" dirty="0">
                <a:solidFill>
                  <a:srgbClr val="404040"/>
                </a:solidFill>
              </a:rPr>
              <a:t>Mere end </a:t>
            </a:r>
            <a:r>
              <a:rPr lang="en-GB" sz="2000" b="0" i="0" dirty="0">
                <a:solidFill>
                  <a:srgbClr val="404040"/>
                </a:solidFill>
                <a:effectLst/>
              </a:rPr>
              <a:t>500 </a:t>
            </a:r>
            <a:r>
              <a:rPr lang="en-GB" sz="2000" b="0" i="0" dirty="0" err="1">
                <a:solidFill>
                  <a:srgbClr val="404040"/>
                </a:solidFill>
                <a:effectLst/>
              </a:rPr>
              <a:t>kliniske</a:t>
            </a:r>
            <a:r>
              <a:rPr lang="en-GB" sz="2000" b="0" i="0" dirty="0">
                <a:solidFill>
                  <a:srgbClr val="404040"/>
                </a:solidFill>
                <a:effectLst/>
              </a:rPr>
              <a:t> </a:t>
            </a:r>
            <a:r>
              <a:rPr lang="en-GB" sz="2000" b="0" i="0" dirty="0" err="1">
                <a:solidFill>
                  <a:srgbClr val="404040"/>
                </a:solidFill>
                <a:effectLst/>
              </a:rPr>
              <a:t>forsøg</a:t>
            </a:r>
            <a:r>
              <a:rPr lang="en-GB" sz="2000" b="0" i="0" dirty="0">
                <a:solidFill>
                  <a:srgbClr val="404040"/>
                </a:solidFill>
                <a:effectLst/>
              </a:rPr>
              <a:t> </a:t>
            </a:r>
            <a:r>
              <a:rPr lang="en-GB" sz="2000" b="0" i="0" dirty="0" err="1">
                <a:solidFill>
                  <a:srgbClr val="404040"/>
                </a:solidFill>
                <a:effectLst/>
              </a:rPr>
              <a:t>pågår</a:t>
            </a:r>
            <a:r>
              <a:rPr lang="en-GB" sz="2000" b="0" i="0" dirty="0">
                <a:solidFill>
                  <a:srgbClr val="404040"/>
                </a:solidFill>
                <a:effectLst/>
              </a:rPr>
              <a:t> </a:t>
            </a:r>
            <a:r>
              <a:rPr lang="en-GB" sz="2000" b="0" i="0" dirty="0" err="1">
                <a:solidFill>
                  <a:srgbClr val="404040"/>
                </a:solidFill>
                <a:effectLst/>
              </a:rPr>
              <a:t>hvor</a:t>
            </a:r>
            <a:r>
              <a:rPr lang="en-GB" sz="2000" b="0" i="0" dirty="0">
                <a:solidFill>
                  <a:srgbClr val="404040"/>
                </a:solidFill>
                <a:effectLst/>
              </a:rPr>
              <a:t> </a:t>
            </a:r>
            <a:r>
              <a:rPr lang="en-GB" sz="2000" b="0" i="0" dirty="0" err="1">
                <a:solidFill>
                  <a:srgbClr val="404040"/>
                </a:solidFill>
                <a:effectLst/>
              </a:rPr>
              <a:t>modificerede</a:t>
            </a:r>
            <a:r>
              <a:rPr lang="en-GB" sz="2000" b="0" i="0" dirty="0">
                <a:solidFill>
                  <a:srgbClr val="404040"/>
                </a:solidFill>
                <a:effectLst/>
              </a:rPr>
              <a:t> T-</a:t>
            </a:r>
            <a:r>
              <a:rPr lang="en-GB" sz="2000" b="0" i="0" dirty="0" err="1">
                <a:solidFill>
                  <a:srgbClr val="404040"/>
                </a:solidFill>
                <a:effectLst/>
              </a:rPr>
              <a:t>celler</a:t>
            </a:r>
            <a:r>
              <a:rPr lang="en-GB" sz="2000" b="0" i="0" dirty="0">
                <a:solidFill>
                  <a:srgbClr val="404040"/>
                </a:solidFill>
                <a:effectLst/>
              </a:rPr>
              <a:t> </a:t>
            </a:r>
            <a:r>
              <a:rPr lang="en-GB" sz="2000" b="0" i="0" dirty="0" err="1">
                <a:solidFill>
                  <a:srgbClr val="404040"/>
                </a:solidFill>
                <a:effectLst/>
              </a:rPr>
              <a:t>indgår</a:t>
            </a:r>
            <a:r>
              <a:rPr lang="en-GB" sz="2000" b="0" i="0" dirty="0">
                <a:solidFill>
                  <a:srgbClr val="404040"/>
                </a:solidFill>
                <a:effectLst/>
              </a:rPr>
              <a:t> </a:t>
            </a:r>
            <a:r>
              <a:rPr lang="en-GB" sz="2000" b="0" i="0" dirty="0" err="1">
                <a:solidFill>
                  <a:srgbClr val="404040"/>
                </a:solidFill>
                <a:effectLst/>
              </a:rPr>
              <a:t>i</a:t>
            </a:r>
            <a:r>
              <a:rPr lang="en-GB" sz="2000" b="0" i="0" dirty="0">
                <a:solidFill>
                  <a:srgbClr val="404040"/>
                </a:solidFill>
                <a:effectLst/>
              </a:rPr>
              <a:t> </a:t>
            </a:r>
            <a:r>
              <a:rPr lang="en-GB" sz="2000" b="0" i="0" dirty="0" err="1">
                <a:solidFill>
                  <a:srgbClr val="404040"/>
                </a:solidFill>
                <a:effectLst/>
              </a:rPr>
              <a:t>behandlingen</a:t>
            </a:r>
            <a:r>
              <a:rPr lang="en-GB" sz="2000" b="0" i="0" dirty="0">
                <a:solidFill>
                  <a:srgbClr val="404040"/>
                </a:solidFill>
                <a:effectLst/>
              </a:rPr>
              <a:t> </a:t>
            </a:r>
          </a:p>
          <a:p>
            <a:r>
              <a:rPr lang="en-GB" sz="2000" b="0" i="0" dirty="0">
                <a:solidFill>
                  <a:srgbClr val="404040"/>
                </a:solidFill>
                <a:effectLst/>
              </a:rPr>
              <a:t>Over 20.000 </a:t>
            </a:r>
            <a:r>
              <a:rPr lang="en-GB" sz="2000" b="0" i="0" dirty="0" err="1">
                <a:solidFill>
                  <a:srgbClr val="404040"/>
                </a:solidFill>
                <a:effectLst/>
              </a:rPr>
              <a:t>patienter</a:t>
            </a:r>
            <a:r>
              <a:rPr lang="en-GB" sz="2000" b="0" i="0" dirty="0">
                <a:solidFill>
                  <a:srgbClr val="404040"/>
                </a:solidFill>
                <a:effectLst/>
              </a:rPr>
              <a:t> </a:t>
            </a:r>
            <a:r>
              <a:rPr lang="en-GB" sz="2000" b="0" i="0" dirty="0" err="1">
                <a:solidFill>
                  <a:srgbClr val="404040"/>
                </a:solidFill>
                <a:effectLst/>
              </a:rPr>
              <a:t>har</a:t>
            </a:r>
            <a:r>
              <a:rPr lang="en-GB" sz="2000" b="0" i="0" dirty="0">
                <a:solidFill>
                  <a:srgbClr val="404040"/>
                </a:solidFill>
                <a:effectLst/>
              </a:rPr>
              <a:t> </a:t>
            </a:r>
            <a:r>
              <a:rPr lang="en-GB" sz="2000" b="0" i="0" dirty="0" err="1">
                <a:solidFill>
                  <a:srgbClr val="404040"/>
                </a:solidFill>
                <a:effectLst/>
              </a:rPr>
              <a:t>modtaget</a:t>
            </a:r>
            <a:r>
              <a:rPr lang="en-GB" sz="2000" b="0" i="0" dirty="0">
                <a:solidFill>
                  <a:srgbClr val="404040"/>
                </a:solidFill>
                <a:effectLst/>
              </a:rPr>
              <a:t> </a:t>
            </a:r>
            <a:r>
              <a:rPr lang="en-GB" sz="2000" b="0" i="0" dirty="0" err="1">
                <a:solidFill>
                  <a:srgbClr val="404040"/>
                </a:solidFill>
                <a:effectLst/>
              </a:rPr>
              <a:t>en</a:t>
            </a:r>
            <a:r>
              <a:rPr lang="en-GB" sz="2000" b="0" i="0" dirty="0">
                <a:solidFill>
                  <a:srgbClr val="404040"/>
                </a:solidFill>
                <a:effectLst/>
              </a:rPr>
              <a:t> </a:t>
            </a:r>
            <a:r>
              <a:rPr lang="en-GB" sz="2000" b="0" i="0" dirty="0" err="1">
                <a:solidFill>
                  <a:srgbClr val="404040"/>
                </a:solidFill>
                <a:effectLst/>
              </a:rPr>
              <a:t>af</a:t>
            </a:r>
            <a:r>
              <a:rPr lang="en-GB" sz="2000" b="0" i="0" dirty="0">
                <a:solidFill>
                  <a:srgbClr val="404040"/>
                </a:solidFill>
                <a:effectLst/>
              </a:rPr>
              <a:t> de 6 CAR-T </a:t>
            </a:r>
            <a:r>
              <a:rPr lang="en-GB" sz="2000" b="0" i="0" dirty="0" err="1">
                <a:solidFill>
                  <a:srgbClr val="404040"/>
                </a:solidFill>
                <a:effectLst/>
              </a:rPr>
              <a:t>godkendte</a:t>
            </a:r>
            <a:r>
              <a:rPr lang="en-GB" sz="2000" b="0" i="0" dirty="0">
                <a:solidFill>
                  <a:srgbClr val="404040"/>
                </a:solidFill>
                <a:effectLst/>
              </a:rPr>
              <a:t> </a:t>
            </a:r>
            <a:r>
              <a:rPr lang="en-GB" sz="2000" b="0" i="0" dirty="0" err="1">
                <a:solidFill>
                  <a:srgbClr val="404040"/>
                </a:solidFill>
                <a:effectLst/>
              </a:rPr>
              <a:t>behandlinger</a:t>
            </a:r>
            <a:r>
              <a:rPr lang="en-GB" sz="2000" b="0" i="0" dirty="0">
                <a:solidFill>
                  <a:srgbClr val="404040"/>
                </a:solidFill>
                <a:effectLst/>
              </a:rPr>
              <a:t> </a:t>
            </a:r>
            <a:r>
              <a:rPr lang="en-GB" sz="2000" b="0" i="0" dirty="0" err="1">
                <a:solidFill>
                  <a:srgbClr val="404040"/>
                </a:solidFill>
                <a:effectLst/>
              </a:rPr>
              <a:t>til</a:t>
            </a:r>
            <a:r>
              <a:rPr lang="en-GB" sz="2000" b="0" i="0" dirty="0">
                <a:solidFill>
                  <a:srgbClr val="404040"/>
                </a:solidFill>
                <a:effectLst/>
              </a:rPr>
              <a:t> </a:t>
            </a:r>
            <a:r>
              <a:rPr lang="en-GB" sz="2000" b="0" i="0" dirty="0" err="1">
                <a:solidFill>
                  <a:srgbClr val="404040"/>
                </a:solidFill>
                <a:effectLst/>
              </a:rPr>
              <a:t>blodkræft</a:t>
            </a:r>
            <a:r>
              <a:rPr lang="en-GB" sz="2000" b="0" i="0" dirty="0">
                <a:solidFill>
                  <a:srgbClr val="404040"/>
                </a:solidFill>
                <a:effectLst/>
              </a:rPr>
              <a:t>.</a:t>
            </a:r>
          </a:p>
          <a:p>
            <a:r>
              <a:rPr lang="en-GB" sz="2000" dirty="0">
                <a:solidFill>
                  <a:srgbClr val="404040"/>
                </a:solidFill>
              </a:rPr>
              <a:t>Nye </a:t>
            </a:r>
            <a:r>
              <a:rPr lang="en-GB" sz="2000" dirty="0" err="1">
                <a:solidFill>
                  <a:srgbClr val="404040"/>
                </a:solidFill>
              </a:rPr>
              <a:t>resultater</a:t>
            </a:r>
            <a:r>
              <a:rPr lang="en-GB" sz="2000" dirty="0">
                <a:solidFill>
                  <a:srgbClr val="404040"/>
                </a:solidFill>
              </a:rPr>
              <a:t> </a:t>
            </a:r>
            <a:r>
              <a:rPr lang="en-GB" sz="2000" dirty="0" err="1">
                <a:solidFill>
                  <a:srgbClr val="404040"/>
                </a:solidFill>
              </a:rPr>
              <a:t>tyder</a:t>
            </a:r>
            <a:r>
              <a:rPr lang="en-GB" sz="2000" dirty="0">
                <a:solidFill>
                  <a:srgbClr val="404040"/>
                </a:solidFill>
              </a:rPr>
              <a:t> </a:t>
            </a:r>
            <a:r>
              <a:rPr lang="en-GB" sz="2000" dirty="0" err="1">
                <a:solidFill>
                  <a:srgbClr val="404040"/>
                </a:solidFill>
              </a:rPr>
              <a:t>også</a:t>
            </a:r>
            <a:r>
              <a:rPr lang="en-GB" sz="2000" dirty="0">
                <a:solidFill>
                  <a:srgbClr val="404040"/>
                </a:solidFill>
              </a:rPr>
              <a:t> </a:t>
            </a:r>
            <a:r>
              <a:rPr lang="en-GB" sz="2000" dirty="0" err="1">
                <a:solidFill>
                  <a:srgbClr val="404040"/>
                </a:solidFill>
              </a:rPr>
              <a:t>på</a:t>
            </a:r>
            <a:r>
              <a:rPr lang="en-GB" sz="2000" dirty="0">
                <a:solidFill>
                  <a:srgbClr val="404040"/>
                </a:solidFill>
              </a:rPr>
              <a:t> </a:t>
            </a:r>
            <a:r>
              <a:rPr lang="en-GB" sz="2000" dirty="0" err="1">
                <a:solidFill>
                  <a:srgbClr val="404040"/>
                </a:solidFill>
              </a:rPr>
              <a:t>effekt</a:t>
            </a:r>
            <a:r>
              <a:rPr lang="en-GB" sz="2000" dirty="0">
                <a:solidFill>
                  <a:srgbClr val="404040"/>
                </a:solidFill>
              </a:rPr>
              <a:t> </a:t>
            </a:r>
            <a:r>
              <a:rPr lang="en-GB" sz="2000" dirty="0" err="1">
                <a:solidFill>
                  <a:srgbClr val="404040"/>
                </a:solidFill>
              </a:rPr>
              <a:t>af</a:t>
            </a:r>
            <a:r>
              <a:rPr lang="en-GB" sz="2000" dirty="0">
                <a:solidFill>
                  <a:srgbClr val="404040"/>
                </a:solidFill>
              </a:rPr>
              <a:t> </a:t>
            </a:r>
            <a:r>
              <a:rPr lang="en-GB" sz="2000" dirty="0" err="1">
                <a:solidFill>
                  <a:srgbClr val="404040"/>
                </a:solidFill>
              </a:rPr>
              <a:t>nogle</a:t>
            </a:r>
            <a:r>
              <a:rPr lang="en-GB" sz="2000" dirty="0">
                <a:solidFill>
                  <a:srgbClr val="404040"/>
                </a:solidFill>
              </a:rPr>
              <a:t> </a:t>
            </a:r>
            <a:r>
              <a:rPr lang="en-GB" sz="2000" dirty="0" err="1">
                <a:solidFill>
                  <a:srgbClr val="404040"/>
                </a:solidFill>
              </a:rPr>
              <a:t>af</a:t>
            </a:r>
            <a:r>
              <a:rPr lang="en-GB" sz="2000" dirty="0">
                <a:solidFill>
                  <a:srgbClr val="404040"/>
                </a:solidFill>
              </a:rPr>
              <a:t> de </a:t>
            </a:r>
            <a:r>
              <a:rPr lang="en-GB" sz="2000" dirty="0" err="1">
                <a:solidFill>
                  <a:srgbClr val="404040"/>
                </a:solidFill>
              </a:rPr>
              <a:t>mest</a:t>
            </a:r>
            <a:r>
              <a:rPr lang="en-GB" sz="2000" dirty="0">
                <a:solidFill>
                  <a:srgbClr val="404040"/>
                </a:solidFill>
              </a:rPr>
              <a:t> </a:t>
            </a:r>
            <a:r>
              <a:rPr lang="en-GB" sz="2000" dirty="0" err="1">
                <a:solidFill>
                  <a:srgbClr val="404040"/>
                </a:solidFill>
              </a:rPr>
              <a:t>dødelige</a:t>
            </a:r>
            <a:r>
              <a:rPr lang="en-GB" sz="2000" dirty="0">
                <a:solidFill>
                  <a:srgbClr val="404040"/>
                </a:solidFill>
              </a:rPr>
              <a:t> </a:t>
            </a:r>
            <a:r>
              <a:rPr lang="en-GB" sz="2000" dirty="0" err="1">
                <a:solidFill>
                  <a:srgbClr val="404040"/>
                </a:solidFill>
              </a:rPr>
              <a:t>kræftformer</a:t>
            </a:r>
            <a:r>
              <a:rPr lang="en-GB" sz="2000" dirty="0">
                <a:solidFill>
                  <a:srgbClr val="404040"/>
                </a:solidFill>
              </a:rPr>
              <a:t>: </a:t>
            </a:r>
            <a:r>
              <a:rPr lang="en-GB" sz="2000" dirty="0" err="1">
                <a:solidFill>
                  <a:srgbClr val="404040"/>
                </a:solidFill>
              </a:rPr>
              <a:t>bugspytkirtelkræft</a:t>
            </a:r>
            <a:r>
              <a:rPr lang="en-GB" sz="2000" dirty="0">
                <a:solidFill>
                  <a:srgbClr val="404040"/>
                </a:solidFill>
              </a:rPr>
              <a:t> </a:t>
            </a:r>
            <a:r>
              <a:rPr lang="en-GB" sz="2000" dirty="0" err="1">
                <a:solidFill>
                  <a:srgbClr val="404040"/>
                </a:solidFill>
              </a:rPr>
              <a:t>og</a:t>
            </a:r>
            <a:r>
              <a:rPr lang="en-GB" sz="2000" dirty="0">
                <a:solidFill>
                  <a:srgbClr val="404040"/>
                </a:solidFill>
              </a:rPr>
              <a:t> </a:t>
            </a:r>
            <a:r>
              <a:rPr lang="en-GB" sz="2000" dirty="0" err="1">
                <a:solidFill>
                  <a:srgbClr val="404040"/>
                </a:solidFill>
              </a:rPr>
              <a:t>gliomer</a:t>
            </a:r>
            <a:r>
              <a:rPr lang="en-GB" sz="2000" dirty="0">
                <a:solidFill>
                  <a:srgbClr val="404040"/>
                </a:solidFill>
              </a:rPr>
              <a:t> </a:t>
            </a:r>
            <a:r>
              <a:rPr lang="en-GB" sz="2000" dirty="0" err="1">
                <a:solidFill>
                  <a:srgbClr val="404040"/>
                </a:solidFill>
              </a:rPr>
              <a:t>i</a:t>
            </a:r>
            <a:r>
              <a:rPr lang="en-GB" sz="2000" dirty="0">
                <a:solidFill>
                  <a:srgbClr val="404040"/>
                </a:solidFill>
              </a:rPr>
              <a:t> </a:t>
            </a:r>
            <a:r>
              <a:rPr lang="en-GB" sz="2000" dirty="0" err="1">
                <a:solidFill>
                  <a:srgbClr val="404040"/>
                </a:solidFill>
              </a:rPr>
              <a:t>hjernen</a:t>
            </a:r>
            <a:r>
              <a:rPr lang="en-GB" sz="2000" b="0" i="0" dirty="0">
                <a:solidFill>
                  <a:srgbClr val="404040"/>
                </a:solidFill>
                <a:effectLst/>
              </a:rPr>
              <a:t> </a:t>
            </a:r>
          </a:p>
          <a:p>
            <a:r>
              <a:rPr lang="en-GB" sz="2000" dirty="0" err="1">
                <a:solidFill>
                  <a:srgbClr val="404040"/>
                </a:solidFill>
              </a:rPr>
              <a:t>Behandlingen</a:t>
            </a:r>
            <a:r>
              <a:rPr lang="en-GB" sz="2000" dirty="0">
                <a:solidFill>
                  <a:srgbClr val="404040"/>
                </a:solidFill>
              </a:rPr>
              <a:t> er </a:t>
            </a:r>
            <a:r>
              <a:rPr lang="en-GB" sz="2000" dirty="0" err="1">
                <a:solidFill>
                  <a:srgbClr val="404040"/>
                </a:solidFill>
              </a:rPr>
              <a:t>fortsat</a:t>
            </a:r>
            <a:r>
              <a:rPr lang="en-GB" sz="2000" dirty="0">
                <a:solidFill>
                  <a:srgbClr val="404040"/>
                </a:solidFill>
              </a:rPr>
              <a:t> </a:t>
            </a:r>
            <a:r>
              <a:rPr lang="en-GB" sz="2000" dirty="0" err="1">
                <a:solidFill>
                  <a:srgbClr val="404040"/>
                </a:solidFill>
              </a:rPr>
              <a:t>meget</a:t>
            </a:r>
            <a:r>
              <a:rPr lang="en-GB" sz="2000" dirty="0">
                <a:solidFill>
                  <a:srgbClr val="404040"/>
                </a:solidFill>
              </a:rPr>
              <a:t> </a:t>
            </a:r>
            <a:r>
              <a:rPr lang="en-GB" sz="2000" dirty="0" err="1">
                <a:solidFill>
                  <a:srgbClr val="404040"/>
                </a:solidFill>
              </a:rPr>
              <a:t>dyr</a:t>
            </a:r>
            <a:r>
              <a:rPr lang="en-GB" sz="2000" dirty="0">
                <a:solidFill>
                  <a:srgbClr val="404040"/>
                </a:solidFill>
              </a:rPr>
              <a:t> </a:t>
            </a:r>
            <a:r>
              <a:rPr lang="en-GB" sz="2000" dirty="0" err="1">
                <a:solidFill>
                  <a:srgbClr val="404040"/>
                </a:solidFill>
              </a:rPr>
              <a:t>og</a:t>
            </a:r>
            <a:r>
              <a:rPr lang="en-GB" sz="2000" dirty="0">
                <a:solidFill>
                  <a:srgbClr val="404040"/>
                </a:solidFill>
              </a:rPr>
              <a:t> </a:t>
            </a:r>
            <a:r>
              <a:rPr lang="en-GB" sz="2000" dirty="0" err="1">
                <a:solidFill>
                  <a:srgbClr val="404040"/>
                </a:solidFill>
              </a:rPr>
              <a:t>kræver</a:t>
            </a:r>
            <a:r>
              <a:rPr lang="en-GB" sz="2000" dirty="0">
                <a:solidFill>
                  <a:srgbClr val="404040"/>
                </a:solidFill>
              </a:rPr>
              <a:t> </a:t>
            </a:r>
            <a:r>
              <a:rPr lang="en-GB" sz="2000" dirty="0" err="1">
                <a:solidFill>
                  <a:srgbClr val="404040"/>
                </a:solidFill>
              </a:rPr>
              <a:t>meget</a:t>
            </a:r>
            <a:r>
              <a:rPr lang="en-GB" sz="2000" dirty="0">
                <a:solidFill>
                  <a:srgbClr val="404040"/>
                </a:solidFill>
              </a:rPr>
              <a:t> </a:t>
            </a:r>
            <a:r>
              <a:rPr lang="en-GB" sz="2000" dirty="0" err="1">
                <a:solidFill>
                  <a:srgbClr val="404040"/>
                </a:solidFill>
              </a:rPr>
              <a:t>laboratoriearbejde</a:t>
            </a:r>
            <a:r>
              <a:rPr lang="en-GB" sz="2000" dirty="0">
                <a:solidFill>
                  <a:srgbClr val="404040"/>
                </a:solidFill>
              </a:rPr>
              <a:t>. </a:t>
            </a:r>
          </a:p>
        </p:txBody>
      </p:sp>
      <p:sp>
        <p:nvSpPr>
          <p:cNvPr id="6" name="Text Placeholder 5">
            <a:extLst>
              <a:ext uri="{FF2B5EF4-FFF2-40B4-BE49-F238E27FC236}">
                <a16:creationId xmlns:a16="http://schemas.microsoft.com/office/drawing/2014/main" id="{125150DB-93C6-736D-D1CE-173009E48A56}"/>
              </a:ext>
            </a:extLst>
          </p:cNvPr>
          <p:cNvSpPr>
            <a:spLocks noGrp="1"/>
          </p:cNvSpPr>
          <p:nvPr>
            <p:ph type="body" sz="quarter" idx="14"/>
          </p:nvPr>
        </p:nvSpPr>
        <p:spPr/>
        <p:txBody>
          <a:bodyPr/>
          <a:lstStyle/>
          <a:p>
            <a:endParaRPr lang="en-NO"/>
          </a:p>
        </p:txBody>
      </p:sp>
      <p:sp>
        <p:nvSpPr>
          <p:cNvPr id="4" name="TextBox 3">
            <a:extLst>
              <a:ext uri="{FF2B5EF4-FFF2-40B4-BE49-F238E27FC236}">
                <a16:creationId xmlns:a16="http://schemas.microsoft.com/office/drawing/2014/main" id="{635534A8-B330-BF2A-B151-DE5DAFA85E5D}"/>
              </a:ext>
            </a:extLst>
          </p:cNvPr>
          <p:cNvSpPr txBox="1"/>
          <p:nvPr/>
        </p:nvSpPr>
        <p:spPr>
          <a:xfrm>
            <a:off x="5616575" y="6232009"/>
            <a:ext cx="6096000" cy="369332"/>
          </a:xfrm>
          <a:prstGeom prst="rect">
            <a:avLst/>
          </a:prstGeom>
          <a:noFill/>
        </p:spPr>
        <p:txBody>
          <a:bodyPr wrap="square">
            <a:spAutoFit/>
          </a:bodyPr>
          <a:lstStyle/>
          <a:p>
            <a:r>
              <a:rPr lang="en-GB" b="0" i="0" dirty="0">
                <a:solidFill>
                  <a:srgbClr val="404040"/>
                </a:solidFill>
                <a:effectLst/>
                <a:latin typeface="SF Pro Display"/>
              </a:rPr>
              <a:t>CAR-T: chimeric antigen receptor </a:t>
            </a:r>
            <a:r>
              <a:rPr lang="en-GB" dirty="0">
                <a:solidFill>
                  <a:srgbClr val="404040"/>
                </a:solidFill>
                <a:latin typeface="SF Pro Display"/>
              </a:rPr>
              <a:t>T </a:t>
            </a:r>
            <a:r>
              <a:rPr lang="en-GB" dirty="0" err="1">
                <a:solidFill>
                  <a:srgbClr val="404040"/>
                </a:solidFill>
                <a:latin typeface="SF Pro Display"/>
              </a:rPr>
              <a:t>celle</a:t>
            </a:r>
            <a:r>
              <a:rPr lang="en-GB" dirty="0">
                <a:solidFill>
                  <a:srgbClr val="404040"/>
                </a:solidFill>
                <a:latin typeface="SF Pro Display"/>
              </a:rPr>
              <a:t> </a:t>
            </a:r>
            <a:r>
              <a:rPr lang="en-GB" dirty="0" err="1">
                <a:solidFill>
                  <a:srgbClr val="404040"/>
                </a:solidFill>
                <a:latin typeface="SF Pro Display"/>
              </a:rPr>
              <a:t>behandling</a:t>
            </a:r>
            <a:endParaRPr lang="en-NO" dirty="0"/>
          </a:p>
        </p:txBody>
      </p:sp>
    </p:spTree>
    <p:extLst>
      <p:ext uri="{BB962C8B-B14F-4D97-AF65-F5344CB8AC3E}">
        <p14:creationId xmlns:p14="http://schemas.microsoft.com/office/powerpoint/2010/main" val="17111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0718E49-6A97-A90B-A795-A25E9432B1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905"/>
          <a:stretch/>
        </p:blipFill>
        <p:spPr bwMode="auto">
          <a:xfrm>
            <a:off x="5656056" y="1743076"/>
            <a:ext cx="6331392" cy="4314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44B1B5-B50B-EFF3-0BB1-176A236661EB}"/>
              </a:ext>
            </a:extLst>
          </p:cNvPr>
          <p:cNvSpPr>
            <a:spLocks noGrp="1"/>
          </p:cNvSpPr>
          <p:nvPr>
            <p:ph type="title"/>
          </p:nvPr>
        </p:nvSpPr>
        <p:spPr/>
        <p:txBody>
          <a:bodyPr/>
          <a:lstStyle/>
          <a:p>
            <a:r>
              <a:rPr lang="en-NO" dirty="0"/>
              <a:t>CAR-T behandling</a:t>
            </a:r>
          </a:p>
        </p:txBody>
      </p:sp>
      <p:sp>
        <p:nvSpPr>
          <p:cNvPr id="5" name="Content Placeholder 4">
            <a:extLst>
              <a:ext uri="{FF2B5EF4-FFF2-40B4-BE49-F238E27FC236}">
                <a16:creationId xmlns:a16="http://schemas.microsoft.com/office/drawing/2014/main" id="{3BEBCBD1-4153-6A15-5303-391221601151}"/>
              </a:ext>
            </a:extLst>
          </p:cNvPr>
          <p:cNvSpPr>
            <a:spLocks noGrp="1"/>
          </p:cNvSpPr>
          <p:nvPr>
            <p:ph idx="1"/>
          </p:nvPr>
        </p:nvSpPr>
        <p:spPr>
          <a:xfrm>
            <a:off x="479425" y="1608881"/>
            <a:ext cx="5019675" cy="4449020"/>
          </a:xfrm>
        </p:spPr>
        <p:txBody>
          <a:bodyPr>
            <a:noAutofit/>
          </a:bodyPr>
          <a:lstStyle/>
          <a:p>
            <a:r>
              <a:rPr lang="en-NO" sz="2000" dirty="0"/>
              <a:t>Nye resultater giver håb om at kunne reducere fra produktion af 1 million modificerede T-celler til 20.000 celler</a:t>
            </a:r>
          </a:p>
          <a:p>
            <a:r>
              <a:rPr lang="en-NO" sz="2000" dirty="0"/>
              <a:t> </a:t>
            </a:r>
          </a:p>
          <a:p>
            <a:r>
              <a:rPr lang="en-GB" sz="2000" dirty="0" err="1">
                <a:solidFill>
                  <a:srgbClr val="404040"/>
                </a:solidFill>
              </a:rPr>
              <a:t>Flere</a:t>
            </a:r>
            <a:r>
              <a:rPr lang="en-GB" sz="2000" dirty="0">
                <a:solidFill>
                  <a:srgbClr val="404040"/>
                </a:solidFill>
              </a:rPr>
              <a:t> biotech </a:t>
            </a:r>
            <a:r>
              <a:rPr lang="en-GB" sz="2000" dirty="0" err="1">
                <a:solidFill>
                  <a:srgbClr val="404040"/>
                </a:solidFill>
              </a:rPr>
              <a:t>selskaber</a:t>
            </a:r>
            <a:r>
              <a:rPr lang="en-GB" sz="2000" dirty="0">
                <a:solidFill>
                  <a:srgbClr val="404040"/>
                </a:solidFill>
              </a:rPr>
              <a:t> </a:t>
            </a:r>
            <a:r>
              <a:rPr lang="en-GB" sz="2000" dirty="0" err="1">
                <a:solidFill>
                  <a:srgbClr val="404040"/>
                </a:solidFill>
              </a:rPr>
              <a:t>arbejder</a:t>
            </a:r>
            <a:r>
              <a:rPr lang="en-GB" sz="2000" dirty="0">
                <a:solidFill>
                  <a:srgbClr val="404040"/>
                </a:solidFill>
              </a:rPr>
              <a:t> med nye modeller, </a:t>
            </a:r>
            <a:r>
              <a:rPr lang="en-GB" sz="2000" dirty="0" err="1">
                <a:solidFill>
                  <a:srgbClr val="404040"/>
                </a:solidFill>
              </a:rPr>
              <a:t>f.eks</a:t>
            </a:r>
            <a:r>
              <a:rPr lang="en-GB" sz="2000" dirty="0">
                <a:solidFill>
                  <a:srgbClr val="404040"/>
                </a:solidFill>
              </a:rPr>
              <a:t>. at </a:t>
            </a:r>
            <a:r>
              <a:rPr lang="en-GB" sz="2000" dirty="0" err="1">
                <a:solidFill>
                  <a:srgbClr val="404040"/>
                </a:solidFill>
              </a:rPr>
              <a:t>indsprøjte</a:t>
            </a:r>
            <a:r>
              <a:rPr lang="en-GB" sz="2000" dirty="0">
                <a:solidFill>
                  <a:srgbClr val="404040"/>
                </a:solidFill>
              </a:rPr>
              <a:t> </a:t>
            </a:r>
            <a:r>
              <a:rPr lang="en-GB" sz="2000" dirty="0" err="1">
                <a:solidFill>
                  <a:srgbClr val="404040"/>
                </a:solidFill>
              </a:rPr>
              <a:t>en</a:t>
            </a:r>
            <a:r>
              <a:rPr lang="en-GB" sz="2000" dirty="0">
                <a:solidFill>
                  <a:srgbClr val="404040"/>
                </a:solidFill>
              </a:rPr>
              <a:t> virus der </a:t>
            </a:r>
            <a:r>
              <a:rPr lang="en-GB" sz="2000" dirty="0" err="1">
                <a:solidFill>
                  <a:srgbClr val="404040"/>
                </a:solidFill>
              </a:rPr>
              <a:t>specifikt</a:t>
            </a:r>
            <a:r>
              <a:rPr lang="en-GB" sz="2000" dirty="0">
                <a:solidFill>
                  <a:srgbClr val="404040"/>
                </a:solidFill>
              </a:rPr>
              <a:t> </a:t>
            </a:r>
            <a:r>
              <a:rPr lang="en-GB" sz="2000" dirty="0" err="1">
                <a:solidFill>
                  <a:srgbClr val="404040"/>
                </a:solidFill>
              </a:rPr>
              <a:t>går</a:t>
            </a:r>
            <a:r>
              <a:rPr lang="en-GB" sz="2000" dirty="0">
                <a:solidFill>
                  <a:srgbClr val="404040"/>
                </a:solidFill>
              </a:rPr>
              <a:t> </a:t>
            </a:r>
            <a:r>
              <a:rPr lang="en-GB" sz="2000" dirty="0" err="1">
                <a:solidFill>
                  <a:srgbClr val="404040"/>
                </a:solidFill>
              </a:rPr>
              <a:t>ind</a:t>
            </a:r>
            <a:r>
              <a:rPr lang="en-GB" sz="2000" dirty="0">
                <a:solidFill>
                  <a:srgbClr val="404040"/>
                </a:solidFill>
              </a:rPr>
              <a:t> </a:t>
            </a:r>
            <a:r>
              <a:rPr lang="en-GB" sz="2000" dirty="0" err="1">
                <a:solidFill>
                  <a:srgbClr val="404040"/>
                </a:solidFill>
              </a:rPr>
              <a:t>i</a:t>
            </a:r>
            <a:r>
              <a:rPr lang="en-GB" sz="2000" dirty="0">
                <a:solidFill>
                  <a:srgbClr val="404040"/>
                </a:solidFill>
              </a:rPr>
              <a:t> T-</a:t>
            </a:r>
            <a:r>
              <a:rPr lang="en-GB" sz="2000" dirty="0" err="1">
                <a:solidFill>
                  <a:srgbClr val="404040"/>
                </a:solidFill>
              </a:rPr>
              <a:t>cellerne</a:t>
            </a:r>
            <a:r>
              <a:rPr lang="en-GB" sz="2000" dirty="0">
                <a:solidFill>
                  <a:srgbClr val="404040"/>
                </a:solidFill>
              </a:rPr>
              <a:t> </a:t>
            </a:r>
            <a:r>
              <a:rPr lang="en-GB" sz="2000" dirty="0" err="1">
                <a:solidFill>
                  <a:srgbClr val="404040"/>
                </a:solidFill>
              </a:rPr>
              <a:t>og</a:t>
            </a:r>
            <a:r>
              <a:rPr lang="en-GB" sz="2000" dirty="0">
                <a:solidFill>
                  <a:srgbClr val="404040"/>
                </a:solidFill>
              </a:rPr>
              <a:t> </a:t>
            </a:r>
            <a:r>
              <a:rPr lang="en-GB" sz="2000" dirty="0" err="1">
                <a:solidFill>
                  <a:srgbClr val="404040"/>
                </a:solidFill>
              </a:rPr>
              <a:t>indsætter</a:t>
            </a:r>
            <a:r>
              <a:rPr lang="en-GB" sz="2000" dirty="0">
                <a:solidFill>
                  <a:srgbClr val="404040"/>
                </a:solidFill>
              </a:rPr>
              <a:t> de </a:t>
            </a:r>
            <a:r>
              <a:rPr lang="en-GB" sz="2000" dirty="0" err="1">
                <a:solidFill>
                  <a:srgbClr val="404040"/>
                </a:solidFill>
              </a:rPr>
              <a:t>nødvendige</a:t>
            </a:r>
            <a:r>
              <a:rPr lang="en-GB" sz="2000" dirty="0">
                <a:solidFill>
                  <a:srgbClr val="404040"/>
                </a:solidFill>
              </a:rPr>
              <a:t> </a:t>
            </a:r>
            <a:r>
              <a:rPr lang="en-GB" sz="2000" dirty="0" err="1">
                <a:solidFill>
                  <a:srgbClr val="404040"/>
                </a:solidFill>
              </a:rPr>
              <a:t>gener</a:t>
            </a:r>
            <a:r>
              <a:rPr lang="en-GB" sz="2000" dirty="0">
                <a:solidFill>
                  <a:srgbClr val="404040"/>
                </a:solidFill>
              </a:rPr>
              <a:t> for at </a:t>
            </a:r>
            <a:r>
              <a:rPr lang="en-GB" sz="2000" dirty="0" err="1">
                <a:solidFill>
                  <a:srgbClr val="404040"/>
                </a:solidFill>
              </a:rPr>
              <a:t>kunne</a:t>
            </a:r>
            <a:r>
              <a:rPr lang="en-GB" sz="2000" dirty="0">
                <a:solidFill>
                  <a:srgbClr val="404040"/>
                </a:solidFill>
              </a:rPr>
              <a:t> </a:t>
            </a:r>
            <a:r>
              <a:rPr lang="en-GB" sz="2000" dirty="0" err="1">
                <a:solidFill>
                  <a:srgbClr val="404040"/>
                </a:solidFill>
              </a:rPr>
              <a:t>ramme</a:t>
            </a:r>
            <a:r>
              <a:rPr lang="en-GB" sz="2000" dirty="0">
                <a:solidFill>
                  <a:srgbClr val="404040"/>
                </a:solidFill>
              </a:rPr>
              <a:t> </a:t>
            </a:r>
            <a:r>
              <a:rPr lang="en-GB" sz="2000" dirty="0" err="1">
                <a:solidFill>
                  <a:srgbClr val="404040"/>
                </a:solidFill>
              </a:rPr>
              <a:t>kræftcellerne</a:t>
            </a:r>
            <a:r>
              <a:rPr lang="en-GB" sz="2000" dirty="0">
                <a:solidFill>
                  <a:srgbClr val="404040"/>
                </a:solidFill>
              </a:rPr>
              <a:t>.</a:t>
            </a:r>
          </a:p>
          <a:p>
            <a:endParaRPr lang="en-GB" sz="2000" dirty="0">
              <a:solidFill>
                <a:srgbClr val="404040"/>
              </a:solidFill>
            </a:endParaRPr>
          </a:p>
          <a:p>
            <a:r>
              <a:rPr lang="en-GB" sz="2000" dirty="0">
                <a:solidFill>
                  <a:srgbClr val="404040"/>
                </a:solidFill>
              </a:rPr>
              <a:t>FDA </a:t>
            </a:r>
            <a:r>
              <a:rPr lang="en-GB" sz="2000" dirty="0" err="1">
                <a:solidFill>
                  <a:srgbClr val="404040"/>
                </a:solidFill>
              </a:rPr>
              <a:t>advarsel</a:t>
            </a:r>
            <a:r>
              <a:rPr lang="en-GB" sz="2000" dirty="0">
                <a:solidFill>
                  <a:srgbClr val="404040"/>
                </a:solidFill>
              </a:rPr>
              <a:t> </a:t>
            </a:r>
            <a:r>
              <a:rPr lang="en-GB" sz="2000" dirty="0" err="1">
                <a:solidFill>
                  <a:srgbClr val="404040"/>
                </a:solidFill>
              </a:rPr>
              <a:t>netop</a:t>
            </a:r>
            <a:r>
              <a:rPr lang="en-GB" sz="2000" dirty="0">
                <a:solidFill>
                  <a:srgbClr val="404040"/>
                </a:solidFill>
              </a:rPr>
              <a:t> </a:t>
            </a:r>
            <a:r>
              <a:rPr lang="en-GB" sz="2000" dirty="0" err="1">
                <a:solidFill>
                  <a:srgbClr val="404040"/>
                </a:solidFill>
              </a:rPr>
              <a:t>kommet</a:t>
            </a:r>
            <a:r>
              <a:rPr lang="en-GB" sz="2000" dirty="0">
                <a:solidFill>
                  <a:srgbClr val="404040"/>
                </a:solidFill>
              </a:rPr>
              <a:t> om </a:t>
            </a:r>
            <a:r>
              <a:rPr lang="en-GB" sz="2000" dirty="0" err="1">
                <a:solidFill>
                  <a:srgbClr val="404040"/>
                </a:solidFill>
              </a:rPr>
              <a:t>øget</a:t>
            </a:r>
            <a:r>
              <a:rPr lang="en-GB" sz="2000" dirty="0">
                <a:solidFill>
                  <a:srgbClr val="404040"/>
                </a:solidFill>
              </a:rPr>
              <a:t> </a:t>
            </a:r>
            <a:r>
              <a:rPr lang="en-GB" sz="2000" dirty="0" err="1">
                <a:solidFill>
                  <a:srgbClr val="404040"/>
                </a:solidFill>
              </a:rPr>
              <a:t>forekomst</a:t>
            </a:r>
            <a:r>
              <a:rPr lang="en-GB" sz="2000" dirty="0">
                <a:solidFill>
                  <a:srgbClr val="404040"/>
                </a:solidFill>
              </a:rPr>
              <a:t> </a:t>
            </a:r>
            <a:r>
              <a:rPr lang="en-GB" sz="2000" dirty="0" err="1">
                <a:solidFill>
                  <a:srgbClr val="404040"/>
                </a:solidFill>
              </a:rPr>
              <a:t>af</a:t>
            </a:r>
            <a:r>
              <a:rPr lang="en-GB" sz="2000" dirty="0">
                <a:solidFill>
                  <a:srgbClr val="404040"/>
                </a:solidFill>
              </a:rPr>
              <a:t> T-</a:t>
            </a:r>
            <a:r>
              <a:rPr lang="en-GB" sz="2000" dirty="0" err="1">
                <a:solidFill>
                  <a:srgbClr val="404040"/>
                </a:solidFill>
              </a:rPr>
              <a:t>celle</a:t>
            </a:r>
            <a:r>
              <a:rPr lang="en-GB" sz="2000" dirty="0">
                <a:solidFill>
                  <a:srgbClr val="404040"/>
                </a:solidFill>
              </a:rPr>
              <a:t> </a:t>
            </a:r>
            <a:r>
              <a:rPr lang="en-GB" sz="2000" dirty="0" err="1">
                <a:solidFill>
                  <a:srgbClr val="404040"/>
                </a:solidFill>
              </a:rPr>
              <a:t>lymfomer</a:t>
            </a:r>
            <a:r>
              <a:rPr lang="en-GB" sz="2000" dirty="0">
                <a:solidFill>
                  <a:srgbClr val="404040"/>
                </a:solidFill>
              </a:rPr>
              <a:t> </a:t>
            </a:r>
            <a:r>
              <a:rPr lang="en-GB" sz="2000" dirty="0" err="1">
                <a:solidFill>
                  <a:srgbClr val="404040"/>
                </a:solidFill>
              </a:rPr>
              <a:t>blandt</a:t>
            </a:r>
            <a:r>
              <a:rPr lang="en-GB" sz="2000" dirty="0">
                <a:solidFill>
                  <a:srgbClr val="404040"/>
                </a:solidFill>
              </a:rPr>
              <a:t> CAR-T </a:t>
            </a:r>
            <a:r>
              <a:rPr lang="en-GB" sz="2000" dirty="0" err="1">
                <a:solidFill>
                  <a:srgbClr val="404040"/>
                </a:solidFill>
              </a:rPr>
              <a:t>behandlede</a:t>
            </a:r>
            <a:r>
              <a:rPr lang="en-GB" sz="2000" dirty="0">
                <a:solidFill>
                  <a:srgbClr val="404040"/>
                </a:solidFill>
              </a:rPr>
              <a:t>. </a:t>
            </a:r>
            <a:r>
              <a:rPr lang="en-GB" sz="2000" dirty="0" err="1">
                <a:solidFill>
                  <a:srgbClr val="404040"/>
                </a:solidFill>
              </a:rPr>
              <a:t>Også</a:t>
            </a:r>
            <a:r>
              <a:rPr lang="en-GB" sz="2000" dirty="0">
                <a:solidFill>
                  <a:srgbClr val="404040"/>
                </a:solidFill>
              </a:rPr>
              <a:t> </a:t>
            </a:r>
            <a:r>
              <a:rPr lang="en-GB" sz="2000" dirty="0" err="1">
                <a:solidFill>
                  <a:srgbClr val="404040"/>
                </a:solidFill>
              </a:rPr>
              <a:t>andre</a:t>
            </a:r>
            <a:r>
              <a:rPr lang="en-GB" sz="2000" dirty="0">
                <a:solidFill>
                  <a:srgbClr val="404040"/>
                </a:solidFill>
              </a:rPr>
              <a:t> </a:t>
            </a:r>
            <a:r>
              <a:rPr lang="en-GB" sz="2000" dirty="0" err="1">
                <a:solidFill>
                  <a:srgbClr val="404040"/>
                </a:solidFill>
              </a:rPr>
              <a:t>bivirkninger</a:t>
            </a:r>
            <a:endParaRPr lang="en-NO" sz="2000" dirty="0"/>
          </a:p>
          <a:p>
            <a:endParaRPr lang="en-NO" sz="2000" dirty="0"/>
          </a:p>
        </p:txBody>
      </p:sp>
      <p:sp>
        <p:nvSpPr>
          <p:cNvPr id="6" name="Text Placeholder 5">
            <a:extLst>
              <a:ext uri="{FF2B5EF4-FFF2-40B4-BE49-F238E27FC236}">
                <a16:creationId xmlns:a16="http://schemas.microsoft.com/office/drawing/2014/main" id="{125150DB-93C6-736D-D1CE-173009E48A56}"/>
              </a:ext>
            </a:extLst>
          </p:cNvPr>
          <p:cNvSpPr>
            <a:spLocks noGrp="1"/>
          </p:cNvSpPr>
          <p:nvPr>
            <p:ph type="body" sz="quarter" idx="14"/>
          </p:nvPr>
        </p:nvSpPr>
        <p:spPr/>
        <p:txBody>
          <a:bodyPr/>
          <a:lstStyle/>
          <a:p>
            <a:endParaRPr lang="en-NO"/>
          </a:p>
        </p:txBody>
      </p:sp>
      <p:sp>
        <p:nvSpPr>
          <p:cNvPr id="4" name="TextBox 3">
            <a:extLst>
              <a:ext uri="{FF2B5EF4-FFF2-40B4-BE49-F238E27FC236}">
                <a16:creationId xmlns:a16="http://schemas.microsoft.com/office/drawing/2014/main" id="{635534A8-B330-BF2A-B151-DE5DAFA85E5D}"/>
              </a:ext>
            </a:extLst>
          </p:cNvPr>
          <p:cNvSpPr txBox="1"/>
          <p:nvPr/>
        </p:nvSpPr>
        <p:spPr>
          <a:xfrm>
            <a:off x="5616575" y="6232009"/>
            <a:ext cx="6096000" cy="369332"/>
          </a:xfrm>
          <a:prstGeom prst="rect">
            <a:avLst/>
          </a:prstGeom>
          <a:noFill/>
        </p:spPr>
        <p:txBody>
          <a:bodyPr wrap="square">
            <a:spAutoFit/>
          </a:bodyPr>
          <a:lstStyle/>
          <a:p>
            <a:r>
              <a:rPr lang="en-GB" b="0" i="0" dirty="0">
                <a:solidFill>
                  <a:srgbClr val="404040"/>
                </a:solidFill>
                <a:effectLst/>
                <a:latin typeface="SF Pro Display"/>
              </a:rPr>
              <a:t>CAR-T: chimeric antigen receptor </a:t>
            </a:r>
            <a:r>
              <a:rPr lang="en-GB" dirty="0">
                <a:solidFill>
                  <a:srgbClr val="404040"/>
                </a:solidFill>
                <a:latin typeface="SF Pro Display"/>
              </a:rPr>
              <a:t>T </a:t>
            </a:r>
            <a:r>
              <a:rPr lang="en-GB" dirty="0" err="1">
                <a:solidFill>
                  <a:srgbClr val="404040"/>
                </a:solidFill>
                <a:latin typeface="SF Pro Display"/>
              </a:rPr>
              <a:t>celle</a:t>
            </a:r>
            <a:r>
              <a:rPr lang="en-GB" dirty="0">
                <a:solidFill>
                  <a:srgbClr val="404040"/>
                </a:solidFill>
                <a:latin typeface="SF Pro Display"/>
              </a:rPr>
              <a:t> </a:t>
            </a:r>
            <a:r>
              <a:rPr lang="en-GB" dirty="0" err="1">
                <a:solidFill>
                  <a:srgbClr val="404040"/>
                </a:solidFill>
                <a:latin typeface="SF Pro Display"/>
              </a:rPr>
              <a:t>behandling</a:t>
            </a:r>
            <a:endParaRPr lang="en-NO" dirty="0"/>
          </a:p>
        </p:txBody>
      </p:sp>
    </p:spTree>
    <p:extLst>
      <p:ext uri="{BB962C8B-B14F-4D97-AF65-F5344CB8AC3E}">
        <p14:creationId xmlns:p14="http://schemas.microsoft.com/office/powerpoint/2010/main" val="342161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2301-51E9-18BC-6F18-0D39CBB29C12}"/>
              </a:ext>
            </a:extLst>
          </p:cNvPr>
          <p:cNvSpPr>
            <a:spLocks noGrp="1"/>
          </p:cNvSpPr>
          <p:nvPr>
            <p:ph type="title"/>
          </p:nvPr>
        </p:nvSpPr>
        <p:spPr/>
        <p:txBody>
          <a:bodyPr/>
          <a:lstStyle/>
          <a:p>
            <a:r>
              <a:rPr lang="en-NO" dirty="0"/>
              <a:t>CART-T har sine begrænsninger</a:t>
            </a:r>
          </a:p>
        </p:txBody>
      </p:sp>
      <p:sp>
        <p:nvSpPr>
          <p:cNvPr id="3" name="Content Placeholder 2">
            <a:extLst>
              <a:ext uri="{FF2B5EF4-FFF2-40B4-BE49-F238E27FC236}">
                <a16:creationId xmlns:a16="http://schemas.microsoft.com/office/drawing/2014/main" id="{6FB1F884-6F94-0A12-C6E7-889674813035}"/>
              </a:ext>
            </a:extLst>
          </p:cNvPr>
          <p:cNvSpPr>
            <a:spLocks noGrp="1"/>
          </p:cNvSpPr>
          <p:nvPr>
            <p:ph idx="1"/>
          </p:nvPr>
        </p:nvSpPr>
        <p:spPr>
          <a:xfrm>
            <a:off x="479425" y="1608881"/>
            <a:ext cx="11233150" cy="4932596"/>
          </a:xfrm>
        </p:spPr>
        <p:txBody>
          <a:bodyPr>
            <a:normAutofit fontScale="85000" lnSpcReduction="20000"/>
          </a:bodyPr>
          <a:lstStyle/>
          <a:p>
            <a:pPr marL="0" indent="0">
              <a:buNone/>
            </a:pPr>
            <a:r>
              <a:rPr lang="en-GB" sz="2400" b="1" dirty="0"/>
              <a:t>1. Pris: </a:t>
            </a:r>
            <a:r>
              <a:rPr lang="en-GB" sz="2400" b="1" dirty="0" err="1"/>
              <a:t>Meget</a:t>
            </a:r>
            <a:r>
              <a:rPr lang="en-GB" sz="2400" b="1" dirty="0"/>
              <a:t> </a:t>
            </a:r>
            <a:r>
              <a:rPr lang="en-GB" sz="2400" b="1" dirty="0" err="1"/>
              <a:t>dyr</a:t>
            </a:r>
            <a:r>
              <a:rPr lang="en-GB" sz="2400" b="1" dirty="0"/>
              <a:t> </a:t>
            </a:r>
            <a:r>
              <a:rPr lang="en-GB" sz="2400" b="1" dirty="0" err="1"/>
              <a:t>behandling</a:t>
            </a:r>
            <a:endParaRPr lang="en-GB" sz="2400" b="1" dirty="0"/>
          </a:p>
          <a:p>
            <a:pPr marL="0" indent="0">
              <a:buNone/>
            </a:pPr>
            <a:r>
              <a:rPr lang="en-GB" sz="2400" dirty="0"/>
              <a:t>	</a:t>
            </a:r>
            <a:r>
              <a:rPr lang="en-GB" sz="2400" dirty="0" err="1"/>
              <a:t>Hver</a:t>
            </a:r>
            <a:r>
              <a:rPr lang="en-GB" sz="2400" dirty="0"/>
              <a:t> </a:t>
            </a:r>
            <a:r>
              <a:rPr lang="en-GB" sz="2400" dirty="0" err="1"/>
              <a:t>behandling</a:t>
            </a:r>
            <a:r>
              <a:rPr lang="en-GB" sz="2400" dirty="0"/>
              <a:t> er </a:t>
            </a:r>
            <a:r>
              <a:rPr lang="en-GB" sz="2400" dirty="0" err="1"/>
              <a:t>unik</a:t>
            </a:r>
            <a:r>
              <a:rPr lang="en-GB" sz="2400" dirty="0"/>
              <a:t>, </a:t>
            </a:r>
            <a:r>
              <a:rPr lang="en-GB" sz="2400" dirty="0" err="1"/>
              <a:t>lavet</a:t>
            </a:r>
            <a:r>
              <a:rPr lang="en-GB" sz="2400" dirty="0"/>
              <a:t> </a:t>
            </a:r>
            <a:r>
              <a:rPr lang="en-GB" sz="2400" dirty="0" err="1"/>
              <a:t>til</a:t>
            </a:r>
            <a:r>
              <a:rPr lang="en-GB" sz="2400" dirty="0"/>
              <a:t> </a:t>
            </a:r>
            <a:r>
              <a:rPr lang="en-GB" sz="2400" dirty="0" err="1"/>
              <a:t>én</a:t>
            </a:r>
            <a:r>
              <a:rPr lang="en-GB" sz="2400" dirty="0"/>
              <a:t> patient</a:t>
            </a:r>
          </a:p>
          <a:p>
            <a:pPr marL="0" indent="0">
              <a:buNone/>
            </a:pPr>
            <a:r>
              <a:rPr lang="en-GB" sz="2400" dirty="0"/>
              <a:t>	</a:t>
            </a:r>
            <a:r>
              <a:rPr lang="en-GB" sz="2400" dirty="0" err="1"/>
              <a:t>Kræver</a:t>
            </a:r>
            <a:r>
              <a:rPr lang="en-GB" sz="2400" dirty="0"/>
              <a:t> </a:t>
            </a:r>
            <a:r>
              <a:rPr lang="en-GB" sz="2400" dirty="0" err="1"/>
              <a:t>specialiserede</a:t>
            </a:r>
            <a:r>
              <a:rPr lang="en-GB" sz="2400" dirty="0"/>
              <a:t> </a:t>
            </a:r>
            <a:r>
              <a:rPr lang="en-GB" sz="2400" dirty="0" err="1"/>
              <a:t>faciliteter</a:t>
            </a:r>
            <a:endParaRPr lang="en-GB" sz="2400" dirty="0"/>
          </a:p>
          <a:p>
            <a:pPr marL="0" indent="0">
              <a:buNone/>
            </a:pPr>
            <a:r>
              <a:rPr lang="en-GB" sz="2400" dirty="0"/>
              <a:t>	</a:t>
            </a:r>
            <a:r>
              <a:rPr lang="en-GB" sz="2400" dirty="0" err="1"/>
              <a:t>Kompleks</a:t>
            </a:r>
            <a:r>
              <a:rPr lang="en-GB" sz="2400" dirty="0"/>
              <a:t> </a:t>
            </a:r>
            <a:r>
              <a:rPr lang="en-GB" sz="2400" dirty="0" err="1"/>
              <a:t>produktion</a:t>
            </a:r>
            <a:r>
              <a:rPr lang="en-GB" sz="2400" dirty="0"/>
              <a:t> </a:t>
            </a:r>
            <a:r>
              <a:rPr lang="en-GB" sz="2400" dirty="0" err="1"/>
              <a:t>tager</a:t>
            </a:r>
            <a:r>
              <a:rPr lang="en-GB" sz="2400" dirty="0"/>
              <a:t> 3-4 </a:t>
            </a:r>
            <a:r>
              <a:rPr lang="en-GB" sz="2400" dirty="0" err="1"/>
              <a:t>uger</a:t>
            </a:r>
            <a:endParaRPr lang="en-GB" sz="2400" dirty="0"/>
          </a:p>
          <a:p>
            <a:pPr marL="0" indent="0">
              <a:buNone/>
            </a:pPr>
            <a:r>
              <a:rPr lang="en-GB" sz="2400" dirty="0"/>
              <a:t>	</a:t>
            </a:r>
            <a:r>
              <a:rPr lang="en-GB" sz="2400" dirty="0" err="1"/>
              <a:t>Intensiv</a:t>
            </a:r>
            <a:r>
              <a:rPr lang="en-GB" sz="2400" dirty="0"/>
              <a:t> </a:t>
            </a:r>
            <a:r>
              <a:rPr lang="en-GB" sz="2400" dirty="0" err="1"/>
              <a:t>hospitalssupport</a:t>
            </a:r>
            <a:r>
              <a:rPr lang="en-GB" sz="2400" dirty="0"/>
              <a:t> </a:t>
            </a:r>
            <a:r>
              <a:rPr lang="en-GB" sz="2400" dirty="0" err="1"/>
              <a:t>nødvendig</a:t>
            </a:r>
            <a:endParaRPr lang="en-GB" sz="2400" dirty="0"/>
          </a:p>
          <a:p>
            <a:pPr marL="0" indent="0">
              <a:buNone/>
            </a:pPr>
            <a:r>
              <a:rPr lang="en-GB" sz="2400" b="1" dirty="0"/>
              <a:t>2. </a:t>
            </a:r>
            <a:r>
              <a:rPr lang="en-GB" sz="2400" b="1" dirty="0" err="1"/>
              <a:t>Cytokinstorm</a:t>
            </a:r>
            <a:r>
              <a:rPr lang="en-GB" sz="2400" b="1" dirty="0"/>
              <a:t>: </a:t>
            </a:r>
          </a:p>
          <a:p>
            <a:pPr marL="0" indent="0">
              <a:buNone/>
            </a:pPr>
            <a:r>
              <a:rPr lang="en-GB" sz="2400" dirty="0"/>
              <a:t>	30-90% </a:t>
            </a:r>
            <a:r>
              <a:rPr lang="en-GB" sz="2400" dirty="0" err="1"/>
              <a:t>af</a:t>
            </a:r>
            <a:r>
              <a:rPr lang="en-GB" sz="2400" dirty="0"/>
              <a:t> </a:t>
            </a:r>
            <a:r>
              <a:rPr lang="en-GB" sz="2400" dirty="0" err="1"/>
              <a:t>patienter</a:t>
            </a:r>
            <a:r>
              <a:rPr lang="en-GB" sz="2400" dirty="0"/>
              <a:t> </a:t>
            </a:r>
            <a:r>
              <a:rPr lang="en-GB" sz="2400" dirty="0" err="1"/>
              <a:t>oplever</a:t>
            </a:r>
            <a:r>
              <a:rPr lang="en-GB" sz="2400" dirty="0"/>
              <a:t> det. </a:t>
            </a:r>
          </a:p>
          <a:p>
            <a:pPr marL="0" indent="0">
              <a:buNone/>
            </a:pPr>
            <a:r>
              <a:rPr lang="en-GB" sz="2400" dirty="0"/>
              <a:t>	Nogle </a:t>
            </a:r>
            <a:r>
              <a:rPr lang="en-GB" sz="2400" dirty="0" err="1"/>
              <a:t>dør</a:t>
            </a:r>
            <a:r>
              <a:rPr lang="en-GB" sz="2400" dirty="0"/>
              <a:t> </a:t>
            </a:r>
            <a:r>
              <a:rPr lang="en-GB" sz="2400" dirty="0" err="1"/>
              <a:t>stadig</a:t>
            </a:r>
            <a:r>
              <a:rPr lang="en-GB" sz="2400" dirty="0"/>
              <a:t> </a:t>
            </a:r>
            <a:r>
              <a:rPr lang="en-GB" sz="2400" dirty="0" err="1"/>
              <a:t>af</a:t>
            </a:r>
            <a:r>
              <a:rPr lang="en-GB" sz="2400" dirty="0"/>
              <a:t> det, </a:t>
            </a:r>
            <a:r>
              <a:rPr lang="en-GB" sz="2400" dirty="0" err="1"/>
              <a:t>selvom</a:t>
            </a:r>
            <a:r>
              <a:rPr lang="en-GB" sz="2400" dirty="0"/>
              <a:t> vi nu er </a:t>
            </a:r>
            <a:r>
              <a:rPr lang="en-GB" sz="2400" dirty="0" err="1"/>
              <a:t>bedre</a:t>
            </a:r>
            <a:r>
              <a:rPr lang="en-GB" sz="2400" dirty="0"/>
              <a:t> </a:t>
            </a:r>
            <a:r>
              <a:rPr lang="en-GB" sz="2400" dirty="0" err="1"/>
              <a:t>til</a:t>
            </a:r>
            <a:r>
              <a:rPr lang="en-GB" sz="2400" dirty="0"/>
              <a:t> at </a:t>
            </a:r>
            <a:r>
              <a:rPr lang="en-GB" sz="2400" dirty="0" err="1"/>
              <a:t>håndtere</a:t>
            </a:r>
            <a:r>
              <a:rPr lang="en-GB" sz="2400" dirty="0"/>
              <a:t> det.</a:t>
            </a:r>
          </a:p>
          <a:p>
            <a:pPr marL="0" indent="0">
              <a:buNone/>
            </a:pPr>
            <a:r>
              <a:rPr lang="en-GB" sz="2400" b="1" dirty="0"/>
              <a:t>3. </a:t>
            </a:r>
            <a:r>
              <a:rPr lang="en-GB" sz="2400" b="1" dirty="0" err="1"/>
              <a:t>Virker</a:t>
            </a:r>
            <a:r>
              <a:rPr lang="en-GB" sz="2400" b="1" dirty="0"/>
              <a:t> (</a:t>
            </a:r>
            <a:r>
              <a:rPr lang="en-GB" sz="2400" b="1" dirty="0" err="1"/>
              <a:t>endnu</a:t>
            </a:r>
            <a:r>
              <a:rPr lang="en-GB" sz="2400" b="1" dirty="0"/>
              <a:t>) </a:t>
            </a:r>
            <a:r>
              <a:rPr lang="en-GB" sz="2400" b="1" dirty="0" err="1"/>
              <a:t>kun</a:t>
            </a:r>
            <a:r>
              <a:rPr lang="en-GB" sz="2400" b="1" dirty="0"/>
              <a:t> </a:t>
            </a:r>
            <a:r>
              <a:rPr lang="en-GB" sz="2400" b="1" dirty="0" err="1"/>
              <a:t>ved</a:t>
            </a:r>
            <a:r>
              <a:rPr lang="en-GB" sz="2400" b="1" dirty="0"/>
              <a:t> </a:t>
            </a:r>
            <a:r>
              <a:rPr lang="en-GB" sz="2400" b="1" dirty="0" err="1"/>
              <a:t>visse</a:t>
            </a:r>
            <a:r>
              <a:rPr lang="en-GB" sz="2400" b="1" dirty="0"/>
              <a:t> </a:t>
            </a:r>
            <a:r>
              <a:rPr lang="en-GB" sz="2400" b="1" dirty="0" err="1"/>
              <a:t>kræftformer</a:t>
            </a:r>
            <a:r>
              <a:rPr lang="en-GB" sz="2400" b="1" dirty="0"/>
              <a:t>:</a:t>
            </a:r>
            <a:r>
              <a:rPr lang="en-GB" sz="2400" dirty="0"/>
              <a:t> </a:t>
            </a:r>
          </a:p>
          <a:p>
            <a:pPr marL="0" indent="0">
              <a:buNone/>
            </a:pPr>
            <a:r>
              <a:rPr lang="en-GB" sz="2400" dirty="0"/>
              <a:t>	</a:t>
            </a:r>
            <a:r>
              <a:rPr lang="en-GB" sz="2400" dirty="0" err="1"/>
              <a:t>Solide</a:t>
            </a:r>
            <a:r>
              <a:rPr lang="en-GB" sz="2400" dirty="0"/>
              <a:t> </a:t>
            </a:r>
            <a:r>
              <a:rPr lang="en-GB" sz="2400" dirty="0" err="1"/>
              <a:t>tumorer</a:t>
            </a:r>
            <a:r>
              <a:rPr lang="en-GB" sz="2400" dirty="0"/>
              <a:t> (</a:t>
            </a:r>
            <a:r>
              <a:rPr lang="en-GB" sz="2400" dirty="0" err="1"/>
              <a:t>bryst</a:t>
            </a:r>
            <a:r>
              <a:rPr lang="en-GB" sz="2400" dirty="0"/>
              <a:t>, lunge, </a:t>
            </a:r>
            <a:r>
              <a:rPr lang="en-GB" sz="2400" dirty="0" err="1"/>
              <a:t>tyktarm</a:t>
            </a:r>
            <a:r>
              <a:rPr lang="en-GB" sz="2400" dirty="0"/>
              <a:t> </a:t>
            </a:r>
            <a:r>
              <a:rPr lang="en-GB" sz="2400" dirty="0" err="1"/>
              <a:t>osv</a:t>
            </a:r>
            <a:r>
              <a:rPr lang="en-GB" sz="2400" dirty="0"/>
              <a:t>.) </a:t>
            </a:r>
            <a:r>
              <a:rPr lang="en-GB" sz="2400" dirty="0" err="1"/>
              <a:t>har</a:t>
            </a:r>
            <a:r>
              <a:rPr lang="en-GB" sz="2400" dirty="0"/>
              <a:t> </a:t>
            </a:r>
            <a:r>
              <a:rPr lang="en-GB" sz="2400" dirty="0" err="1"/>
              <a:t>været</a:t>
            </a:r>
            <a:r>
              <a:rPr lang="en-GB" sz="2400" dirty="0"/>
              <a:t> </a:t>
            </a:r>
            <a:r>
              <a:rPr lang="en-GB" sz="2400" dirty="0" err="1"/>
              <a:t>meget</a:t>
            </a:r>
            <a:r>
              <a:rPr lang="en-GB" sz="2400" dirty="0"/>
              <a:t> </a:t>
            </a:r>
            <a:r>
              <a:rPr lang="en-GB" sz="2400" dirty="0" err="1"/>
              <a:t>sværere</a:t>
            </a:r>
            <a:r>
              <a:rPr lang="en-GB" sz="2400" dirty="0"/>
              <a:t>. </a:t>
            </a:r>
            <a:r>
              <a:rPr lang="en-GB" sz="2400" dirty="0" err="1"/>
              <a:t>Tumoren</a:t>
            </a:r>
            <a:r>
              <a:rPr lang="en-GB" sz="2400" dirty="0"/>
              <a:t> er </a:t>
            </a:r>
            <a:r>
              <a:rPr lang="en-GB" sz="2400" dirty="0" err="1"/>
              <a:t>som</a:t>
            </a:r>
            <a:r>
              <a:rPr lang="en-GB" sz="2400" dirty="0"/>
              <a:t> 	</a:t>
            </a:r>
            <a:r>
              <a:rPr lang="en-GB" sz="2400" dirty="0" err="1"/>
              <a:t>en</a:t>
            </a:r>
            <a:r>
              <a:rPr lang="en-GB" sz="2400" dirty="0"/>
              <a:t> </a:t>
            </a:r>
            <a:r>
              <a:rPr lang="en-GB" sz="2400" dirty="0" err="1"/>
              <a:t>fæstning</a:t>
            </a:r>
            <a:r>
              <a:rPr lang="en-GB" sz="2400" dirty="0"/>
              <a:t> der holder CAR-T </a:t>
            </a:r>
            <a:r>
              <a:rPr lang="en-GB" sz="2400" dirty="0" err="1"/>
              <a:t>cellerne</a:t>
            </a:r>
            <a:r>
              <a:rPr lang="en-GB" sz="2400" dirty="0"/>
              <a:t> </a:t>
            </a:r>
            <a:r>
              <a:rPr lang="en-GB" sz="2400" dirty="0" err="1"/>
              <a:t>ude</a:t>
            </a:r>
            <a:r>
              <a:rPr lang="en-GB" sz="2400" dirty="0"/>
              <a:t>.</a:t>
            </a:r>
          </a:p>
          <a:p>
            <a:pPr marL="0" indent="0">
              <a:buNone/>
            </a:pPr>
            <a:r>
              <a:rPr lang="en-GB" sz="2400" dirty="0"/>
              <a:t>4. </a:t>
            </a:r>
            <a:r>
              <a:rPr lang="en-GB" sz="2400" b="1" dirty="0" err="1"/>
              <a:t>Kræften</a:t>
            </a:r>
            <a:r>
              <a:rPr lang="en-GB" sz="2400" b="1" dirty="0"/>
              <a:t> </a:t>
            </a:r>
            <a:r>
              <a:rPr lang="en-GB" sz="2400" b="1" dirty="0" err="1"/>
              <a:t>kan</a:t>
            </a:r>
            <a:r>
              <a:rPr lang="en-GB" sz="2400" b="1" dirty="0"/>
              <a:t> </a:t>
            </a:r>
            <a:r>
              <a:rPr lang="en-GB" sz="2400" b="1" dirty="0" err="1"/>
              <a:t>lære</a:t>
            </a:r>
            <a:r>
              <a:rPr lang="en-GB" sz="2400" b="1" dirty="0"/>
              <a:t> at </a:t>
            </a:r>
            <a:r>
              <a:rPr lang="en-GB" sz="2400" b="1" dirty="0" err="1"/>
              <a:t>skjule</a:t>
            </a:r>
            <a:r>
              <a:rPr lang="en-GB" sz="2400" b="1" dirty="0"/>
              <a:t> sig:</a:t>
            </a:r>
            <a:r>
              <a:rPr lang="en-GB" sz="2400" dirty="0"/>
              <a:t> </a:t>
            </a:r>
          </a:p>
          <a:p>
            <a:pPr marL="0" indent="0">
              <a:buNone/>
            </a:pPr>
            <a:r>
              <a:rPr lang="en-GB" sz="2400" dirty="0"/>
              <a:t>	Nogle </a:t>
            </a:r>
            <a:r>
              <a:rPr lang="en-GB" sz="2400" dirty="0" err="1"/>
              <a:t>tumorer</a:t>
            </a:r>
            <a:r>
              <a:rPr lang="en-GB" sz="2400" dirty="0"/>
              <a:t> mister CD19-proteinet </a:t>
            </a:r>
            <a:r>
              <a:rPr lang="en-GB" sz="2400" dirty="0" err="1"/>
              <a:t>som</a:t>
            </a:r>
            <a:r>
              <a:rPr lang="en-GB" sz="2400" dirty="0"/>
              <a:t> CAR-T </a:t>
            </a:r>
            <a:r>
              <a:rPr lang="en-GB" sz="2400" dirty="0" err="1"/>
              <a:t>cellerne</a:t>
            </a:r>
            <a:r>
              <a:rPr lang="en-GB" sz="2400" dirty="0"/>
              <a:t> ser. </a:t>
            </a:r>
            <a:r>
              <a:rPr lang="en-GB" sz="2400" dirty="0" err="1"/>
              <a:t>Så</a:t>
            </a:r>
            <a:r>
              <a:rPr lang="en-GB" sz="2400" dirty="0"/>
              <a:t> </a:t>
            </a:r>
            <a:r>
              <a:rPr lang="en-GB" sz="2400" dirty="0" err="1"/>
              <a:t>kan</a:t>
            </a:r>
            <a:r>
              <a:rPr lang="en-GB" sz="2400" dirty="0"/>
              <a:t> CAR-T </a:t>
            </a:r>
            <a:r>
              <a:rPr lang="en-GB" sz="2400" dirty="0" err="1"/>
              <a:t>cellerne</a:t>
            </a:r>
            <a:r>
              <a:rPr lang="en-GB" sz="2400" dirty="0"/>
              <a:t>	</a:t>
            </a:r>
            <a:r>
              <a:rPr lang="en-GB" sz="2400" dirty="0" err="1"/>
              <a:t>ikke</a:t>
            </a:r>
            <a:r>
              <a:rPr lang="en-GB" sz="2400" dirty="0"/>
              <a:t> </a:t>
            </a:r>
            <a:r>
              <a:rPr lang="en-GB" sz="2400" dirty="0" err="1"/>
              <a:t>finde</a:t>
            </a:r>
            <a:r>
              <a:rPr lang="en-GB" sz="2400" dirty="0"/>
              <a:t> dem.</a:t>
            </a:r>
          </a:p>
          <a:p>
            <a:pPr marL="0" indent="0">
              <a:buNone/>
            </a:pPr>
            <a:endParaRPr lang="en-NO" sz="2400" dirty="0"/>
          </a:p>
        </p:txBody>
      </p:sp>
      <p:sp>
        <p:nvSpPr>
          <p:cNvPr id="4" name="Text Placeholder 3">
            <a:extLst>
              <a:ext uri="{FF2B5EF4-FFF2-40B4-BE49-F238E27FC236}">
                <a16:creationId xmlns:a16="http://schemas.microsoft.com/office/drawing/2014/main" id="{D3F36F64-DA0F-1A42-863F-3BCDC5917EFF}"/>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301213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8D67-6ADD-F45C-546C-E1E080F056C4}"/>
              </a:ext>
            </a:extLst>
          </p:cNvPr>
          <p:cNvSpPr>
            <a:spLocks noGrp="1"/>
          </p:cNvSpPr>
          <p:nvPr>
            <p:ph type="title"/>
          </p:nvPr>
        </p:nvSpPr>
        <p:spPr/>
        <p:txBody>
          <a:bodyPr/>
          <a:lstStyle/>
          <a:p>
            <a:r>
              <a:rPr lang="en-NO" dirty="0"/>
              <a:t>Fra gennemsnit til individ</a:t>
            </a:r>
          </a:p>
        </p:txBody>
      </p:sp>
      <p:sp>
        <p:nvSpPr>
          <p:cNvPr id="3" name="Content Placeholder 2">
            <a:extLst>
              <a:ext uri="{FF2B5EF4-FFF2-40B4-BE49-F238E27FC236}">
                <a16:creationId xmlns:a16="http://schemas.microsoft.com/office/drawing/2014/main" id="{FF2A739A-2B94-7D74-549A-7567C623992D}"/>
              </a:ext>
            </a:extLst>
          </p:cNvPr>
          <p:cNvSpPr>
            <a:spLocks noGrp="1"/>
          </p:cNvSpPr>
          <p:nvPr>
            <p:ph idx="1"/>
          </p:nvPr>
        </p:nvSpPr>
        <p:spPr/>
        <p:txBody>
          <a:bodyPr>
            <a:noAutofit/>
          </a:bodyPr>
          <a:lstStyle/>
          <a:p>
            <a:r>
              <a:rPr lang="en-NO" sz="2800" dirty="0"/>
              <a:t>Tidligere behandling “one size fits all” </a:t>
            </a:r>
          </a:p>
          <a:p>
            <a:r>
              <a:rPr lang="en-NO" sz="2800" dirty="0"/>
              <a:t>Hver enkelt af os er unik – bygget af </a:t>
            </a:r>
            <a:r>
              <a:rPr lang="en-NO" sz="2800" b="1" dirty="0"/>
              <a:t>3,2 milliarder genetiske byggesten</a:t>
            </a:r>
            <a:r>
              <a:rPr lang="en-NO" sz="2800" dirty="0"/>
              <a:t>. Bevægelse væk fra standardstørrelser til </a:t>
            </a:r>
            <a:r>
              <a:rPr lang="en-NO" sz="2800" b="1" dirty="0"/>
              <a:t>skræddersyede løsninger</a:t>
            </a:r>
            <a:r>
              <a:rPr lang="en-NO" sz="2800" dirty="0"/>
              <a:t>.</a:t>
            </a:r>
          </a:p>
          <a:p>
            <a:r>
              <a:rPr lang="en-NO" sz="2800" dirty="0"/>
              <a:t>Bruger din unikke biologiske profil til at </a:t>
            </a:r>
            <a:r>
              <a:rPr lang="en-NO" sz="2800" b="1" dirty="0"/>
              <a:t>forudsige, forebygge og behandle sygdomme</a:t>
            </a:r>
            <a:r>
              <a:rPr lang="en-NO" sz="2800" dirty="0"/>
              <a:t> mere præcist end nogensinde før.  </a:t>
            </a:r>
          </a:p>
          <a:p>
            <a:r>
              <a:rPr lang="en-NO" sz="2800" dirty="0"/>
              <a:t>Øget effektivitet, færre bivirkninger, bedre forebyggelse</a:t>
            </a:r>
          </a:p>
        </p:txBody>
      </p:sp>
      <p:sp>
        <p:nvSpPr>
          <p:cNvPr id="6" name="Text Placeholder 5">
            <a:extLst>
              <a:ext uri="{FF2B5EF4-FFF2-40B4-BE49-F238E27FC236}">
                <a16:creationId xmlns:a16="http://schemas.microsoft.com/office/drawing/2014/main" id="{58772FF9-94D8-5125-D2E4-80D50019AE4B}"/>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733517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5B8B2-8637-25AD-5EF7-7EDE3B1783B8}"/>
              </a:ext>
            </a:extLst>
          </p:cNvPr>
          <p:cNvSpPr>
            <a:spLocks noGrp="1"/>
          </p:cNvSpPr>
          <p:nvPr>
            <p:ph type="title"/>
          </p:nvPr>
        </p:nvSpPr>
        <p:spPr/>
        <p:txBody>
          <a:bodyPr/>
          <a:lstStyle/>
          <a:p>
            <a:r>
              <a:rPr lang="en-NO" dirty="0"/>
              <a:t>Checkpoint inhibitorer – Fjerner kræftens kamuflage</a:t>
            </a:r>
          </a:p>
        </p:txBody>
      </p:sp>
      <p:sp>
        <p:nvSpPr>
          <p:cNvPr id="6" name="Text Placeholder 5">
            <a:extLst>
              <a:ext uri="{FF2B5EF4-FFF2-40B4-BE49-F238E27FC236}">
                <a16:creationId xmlns:a16="http://schemas.microsoft.com/office/drawing/2014/main" id="{CB9C75A0-FE67-A07E-2650-328951655F6D}"/>
              </a:ext>
            </a:extLst>
          </p:cNvPr>
          <p:cNvSpPr>
            <a:spLocks noGrp="1"/>
          </p:cNvSpPr>
          <p:nvPr>
            <p:ph type="body" sz="quarter" idx="14"/>
          </p:nvPr>
        </p:nvSpPr>
        <p:spPr/>
        <p:txBody>
          <a:bodyPr/>
          <a:lstStyle/>
          <a:p>
            <a:endParaRPr lang="en-NO"/>
          </a:p>
        </p:txBody>
      </p:sp>
      <p:pic>
        <p:nvPicPr>
          <p:cNvPr id="1026" name="Picture 2">
            <a:extLst>
              <a:ext uri="{FF2B5EF4-FFF2-40B4-BE49-F238E27FC236}">
                <a16:creationId xmlns:a16="http://schemas.microsoft.com/office/drawing/2014/main" id="{2EA3357F-5A66-AB7E-1E10-195B71A8D6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5032" y="1425575"/>
            <a:ext cx="6201634" cy="49613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F37B01-CA10-B320-7102-B4E25800B679}"/>
              </a:ext>
            </a:extLst>
          </p:cNvPr>
          <p:cNvSpPr txBox="1"/>
          <p:nvPr/>
        </p:nvSpPr>
        <p:spPr>
          <a:xfrm>
            <a:off x="316088" y="1674674"/>
            <a:ext cx="3945945" cy="4524315"/>
          </a:xfrm>
          <a:prstGeom prst="rect">
            <a:avLst/>
          </a:prstGeom>
          <a:noFill/>
        </p:spPr>
        <p:txBody>
          <a:bodyPr wrap="square">
            <a:spAutoFit/>
          </a:bodyPr>
          <a:lstStyle/>
          <a:p>
            <a:r>
              <a:rPr lang="en-GB" sz="2400" dirty="0" err="1">
                <a:solidFill>
                  <a:schemeClr val="tx2"/>
                </a:solidFill>
              </a:rPr>
              <a:t>Hvis</a:t>
            </a:r>
            <a:r>
              <a:rPr lang="en-GB" sz="2400" dirty="0">
                <a:solidFill>
                  <a:schemeClr val="tx2"/>
                </a:solidFill>
              </a:rPr>
              <a:t> </a:t>
            </a:r>
            <a:r>
              <a:rPr lang="en-GB" sz="2400" dirty="0" err="1">
                <a:solidFill>
                  <a:schemeClr val="tx2"/>
                </a:solidFill>
              </a:rPr>
              <a:t>immunsystemet</a:t>
            </a:r>
            <a:r>
              <a:rPr lang="en-GB" sz="2400" dirty="0">
                <a:solidFill>
                  <a:schemeClr val="tx2"/>
                </a:solidFill>
              </a:rPr>
              <a:t> var </a:t>
            </a:r>
            <a:r>
              <a:rPr lang="en-GB" sz="2400" dirty="0" err="1">
                <a:solidFill>
                  <a:schemeClr val="tx2"/>
                </a:solidFill>
              </a:rPr>
              <a:t>uden</a:t>
            </a:r>
            <a:r>
              <a:rPr lang="en-GB" sz="2400" dirty="0">
                <a:solidFill>
                  <a:schemeClr val="tx2"/>
                </a:solidFill>
              </a:rPr>
              <a:t> control </a:t>
            </a:r>
            <a:r>
              <a:rPr lang="en-GB" sz="2400" dirty="0" err="1">
                <a:solidFill>
                  <a:schemeClr val="tx2"/>
                </a:solidFill>
              </a:rPr>
              <a:t>ville</a:t>
            </a:r>
            <a:r>
              <a:rPr lang="en-GB" sz="2400" dirty="0">
                <a:solidFill>
                  <a:schemeClr val="tx2"/>
                </a:solidFill>
              </a:rPr>
              <a:t> det </a:t>
            </a:r>
            <a:r>
              <a:rPr lang="en-GB" sz="2400" dirty="0" err="1">
                <a:solidFill>
                  <a:schemeClr val="tx2"/>
                </a:solidFill>
              </a:rPr>
              <a:t>angribe</a:t>
            </a:r>
            <a:r>
              <a:rPr lang="en-GB" sz="2400" dirty="0">
                <a:solidFill>
                  <a:schemeClr val="tx2"/>
                </a:solidFill>
              </a:rPr>
              <a:t> alt – </a:t>
            </a:r>
            <a:r>
              <a:rPr lang="en-GB" sz="2400" dirty="0" err="1">
                <a:solidFill>
                  <a:schemeClr val="tx2"/>
                </a:solidFill>
              </a:rPr>
              <a:t>også</a:t>
            </a:r>
            <a:r>
              <a:rPr lang="en-GB" sz="2400" dirty="0">
                <a:solidFill>
                  <a:schemeClr val="tx2"/>
                </a:solidFill>
              </a:rPr>
              <a:t> </a:t>
            </a:r>
            <a:r>
              <a:rPr lang="en-GB" sz="2400" dirty="0" err="1">
                <a:solidFill>
                  <a:schemeClr val="tx2"/>
                </a:solidFill>
              </a:rPr>
              <a:t>egne</a:t>
            </a:r>
            <a:r>
              <a:rPr lang="en-GB" sz="2400" dirty="0">
                <a:solidFill>
                  <a:schemeClr val="tx2"/>
                </a:solidFill>
              </a:rPr>
              <a:t> </a:t>
            </a:r>
            <a:r>
              <a:rPr lang="en-GB" sz="2400" dirty="0" err="1">
                <a:solidFill>
                  <a:schemeClr val="tx2"/>
                </a:solidFill>
              </a:rPr>
              <a:t>celler</a:t>
            </a:r>
            <a:r>
              <a:rPr lang="en-GB" sz="2400" dirty="0">
                <a:solidFill>
                  <a:schemeClr val="tx2"/>
                </a:solidFill>
              </a:rPr>
              <a:t>. Checkpoints er </a:t>
            </a:r>
            <a:r>
              <a:rPr lang="en-GB" sz="2400" dirty="0" err="1">
                <a:solidFill>
                  <a:schemeClr val="tx2"/>
                </a:solidFill>
              </a:rPr>
              <a:t>molekylære</a:t>
            </a:r>
            <a:r>
              <a:rPr lang="en-GB" sz="2400" dirty="0">
                <a:solidFill>
                  <a:schemeClr val="tx2"/>
                </a:solidFill>
              </a:rPr>
              <a:t> </a:t>
            </a:r>
            <a:r>
              <a:rPr lang="en-GB" sz="2400" dirty="0" err="1">
                <a:solidFill>
                  <a:schemeClr val="tx2"/>
                </a:solidFill>
              </a:rPr>
              <a:t>bremser</a:t>
            </a:r>
            <a:r>
              <a:rPr lang="en-GB" sz="2400" dirty="0">
                <a:solidFill>
                  <a:schemeClr val="tx2"/>
                </a:solidFill>
              </a:rPr>
              <a:t>, der holder det </a:t>
            </a:r>
            <a:r>
              <a:rPr lang="en-GB" sz="2400" dirty="0" err="1">
                <a:solidFill>
                  <a:schemeClr val="tx2"/>
                </a:solidFill>
              </a:rPr>
              <a:t>i</a:t>
            </a:r>
            <a:r>
              <a:rPr lang="en-GB" sz="2400" dirty="0">
                <a:solidFill>
                  <a:schemeClr val="tx2"/>
                </a:solidFill>
              </a:rPr>
              <a:t> </a:t>
            </a:r>
            <a:r>
              <a:rPr lang="en-GB" sz="2400" dirty="0" err="1">
                <a:solidFill>
                  <a:schemeClr val="tx2"/>
                </a:solidFill>
              </a:rPr>
              <a:t>skak</a:t>
            </a:r>
            <a:r>
              <a:rPr lang="en-GB" sz="2400" dirty="0">
                <a:solidFill>
                  <a:schemeClr val="tx2"/>
                </a:solidFill>
              </a:rPr>
              <a:t>.</a:t>
            </a:r>
          </a:p>
          <a:p>
            <a:endParaRPr lang="en-GB" sz="2400" dirty="0">
              <a:solidFill>
                <a:schemeClr val="tx2"/>
              </a:solidFill>
            </a:endParaRPr>
          </a:p>
          <a:p>
            <a:r>
              <a:rPr lang="en-GB" sz="2400" dirty="0" err="1">
                <a:solidFill>
                  <a:schemeClr val="tx2"/>
                </a:solidFill>
              </a:rPr>
              <a:t>Virker</a:t>
            </a:r>
            <a:r>
              <a:rPr lang="en-GB" sz="2400" dirty="0">
                <a:solidFill>
                  <a:schemeClr val="tx2"/>
                </a:solidFill>
              </a:rPr>
              <a:t> </a:t>
            </a:r>
            <a:r>
              <a:rPr lang="en-GB" sz="2400" dirty="0" err="1">
                <a:solidFill>
                  <a:schemeClr val="tx2"/>
                </a:solidFill>
              </a:rPr>
              <a:t>kun</a:t>
            </a:r>
            <a:r>
              <a:rPr lang="en-GB" sz="2400" dirty="0">
                <a:solidFill>
                  <a:schemeClr val="tx2"/>
                </a:solidFill>
              </a:rPr>
              <a:t> </a:t>
            </a:r>
            <a:r>
              <a:rPr lang="en-GB" sz="2400" dirty="0" err="1">
                <a:solidFill>
                  <a:schemeClr val="tx2"/>
                </a:solidFill>
              </a:rPr>
              <a:t>i</a:t>
            </a:r>
            <a:r>
              <a:rPr lang="en-GB" sz="2400" dirty="0">
                <a:solidFill>
                  <a:schemeClr val="tx2"/>
                </a:solidFill>
              </a:rPr>
              <a:t> 20-40% </a:t>
            </a:r>
            <a:r>
              <a:rPr lang="en-GB" sz="2400" dirty="0" err="1">
                <a:solidFill>
                  <a:schemeClr val="tx2"/>
                </a:solidFill>
              </a:rPr>
              <a:t>af</a:t>
            </a:r>
            <a:r>
              <a:rPr lang="en-GB" sz="2400" dirty="0">
                <a:solidFill>
                  <a:schemeClr val="tx2"/>
                </a:solidFill>
              </a:rPr>
              <a:t> pt.</a:t>
            </a:r>
            <a:br>
              <a:rPr lang="en-GB" sz="2400" dirty="0">
                <a:solidFill>
                  <a:schemeClr val="tx2"/>
                </a:solidFill>
              </a:rPr>
            </a:br>
            <a:endParaRPr lang="en-GB" sz="2400" dirty="0">
              <a:solidFill>
                <a:schemeClr val="tx2"/>
              </a:solidFill>
            </a:endParaRPr>
          </a:p>
          <a:p>
            <a:r>
              <a:rPr lang="en-GB" sz="2400" dirty="0" err="1">
                <a:solidFill>
                  <a:schemeClr val="tx2"/>
                </a:solidFill>
              </a:rPr>
              <a:t>Virker</a:t>
            </a:r>
            <a:r>
              <a:rPr lang="en-GB" sz="2400" dirty="0">
                <a:solidFill>
                  <a:schemeClr val="tx2"/>
                </a:solidFill>
              </a:rPr>
              <a:t> </a:t>
            </a:r>
            <a:r>
              <a:rPr lang="en-GB" sz="2400" dirty="0" err="1">
                <a:solidFill>
                  <a:schemeClr val="tx2"/>
                </a:solidFill>
              </a:rPr>
              <a:t>ikke</a:t>
            </a:r>
            <a:r>
              <a:rPr lang="en-GB" sz="2400" dirty="0">
                <a:solidFill>
                  <a:schemeClr val="tx2"/>
                </a:solidFill>
              </a:rPr>
              <a:t> </a:t>
            </a:r>
            <a:r>
              <a:rPr lang="en-GB" sz="2400" dirty="0" err="1">
                <a:solidFill>
                  <a:schemeClr val="tx2"/>
                </a:solidFill>
              </a:rPr>
              <a:t>på</a:t>
            </a:r>
            <a:r>
              <a:rPr lang="en-GB" sz="2400" dirty="0">
                <a:solidFill>
                  <a:schemeClr val="tx2"/>
                </a:solidFill>
              </a:rPr>
              <a:t> </a:t>
            </a:r>
            <a:r>
              <a:rPr lang="en-GB" sz="2400" dirty="0" err="1">
                <a:solidFill>
                  <a:schemeClr val="tx2"/>
                </a:solidFill>
              </a:rPr>
              <a:t>kolde</a:t>
            </a:r>
            <a:r>
              <a:rPr lang="en-GB" sz="2400" dirty="0">
                <a:solidFill>
                  <a:schemeClr val="tx2"/>
                </a:solidFill>
              </a:rPr>
              <a:t> </a:t>
            </a:r>
            <a:r>
              <a:rPr lang="en-GB" sz="2400" dirty="0" err="1">
                <a:solidFill>
                  <a:schemeClr val="tx2"/>
                </a:solidFill>
              </a:rPr>
              <a:t>tumorer</a:t>
            </a:r>
            <a:r>
              <a:rPr lang="en-GB" sz="2400" dirty="0">
                <a:solidFill>
                  <a:schemeClr val="tx2"/>
                </a:solidFill>
              </a:rPr>
              <a:t> </a:t>
            </a:r>
          </a:p>
          <a:p>
            <a:endParaRPr lang="en-GB" sz="2400" dirty="0">
              <a:solidFill>
                <a:schemeClr val="tx2"/>
              </a:solidFill>
            </a:endParaRPr>
          </a:p>
        </p:txBody>
      </p:sp>
    </p:spTree>
    <p:extLst>
      <p:ext uri="{BB962C8B-B14F-4D97-AF65-F5344CB8AC3E}">
        <p14:creationId xmlns:p14="http://schemas.microsoft.com/office/powerpoint/2010/main" val="192927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CA8F-CE79-7DCF-DD77-528308B43C0B}"/>
              </a:ext>
            </a:extLst>
          </p:cNvPr>
          <p:cNvSpPr>
            <a:spLocks noGrp="1"/>
          </p:cNvSpPr>
          <p:nvPr>
            <p:ph type="title"/>
          </p:nvPr>
        </p:nvSpPr>
        <p:spPr/>
        <p:txBody>
          <a:bodyPr/>
          <a:lstStyle/>
          <a:p>
            <a:r>
              <a:rPr lang="en-NO" dirty="0"/>
              <a:t>Checkpoint inhibitorer</a:t>
            </a:r>
          </a:p>
        </p:txBody>
      </p:sp>
      <p:sp>
        <p:nvSpPr>
          <p:cNvPr id="3" name="Content Placeholder 2">
            <a:extLst>
              <a:ext uri="{FF2B5EF4-FFF2-40B4-BE49-F238E27FC236}">
                <a16:creationId xmlns:a16="http://schemas.microsoft.com/office/drawing/2014/main" id="{99CC3A08-161D-411D-7DEE-07FCFFC5441E}"/>
              </a:ext>
            </a:extLst>
          </p:cNvPr>
          <p:cNvSpPr>
            <a:spLocks noGrp="1"/>
          </p:cNvSpPr>
          <p:nvPr>
            <p:ph idx="1"/>
          </p:nvPr>
        </p:nvSpPr>
        <p:spPr/>
        <p:txBody>
          <a:bodyPr>
            <a:normAutofit/>
          </a:bodyPr>
          <a:lstStyle/>
          <a:p>
            <a:r>
              <a:rPr lang="en-GB" sz="3200" dirty="0">
                <a:solidFill>
                  <a:srgbClr val="404040"/>
                </a:solidFill>
              </a:rPr>
              <a:t>De </a:t>
            </a:r>
            <a:r>
              <a:rPr lang="en-GB" sz="3200" dirty="0" err="1">
                <a:solidFill>
                  <a:srgbClr val="404040"/>
                </a:solidFill>
              </a:rPr>
              <a:t>har</a:t>
            </a:r>
            <a:r>
              <a:rPr lang="en-GB" sz="3200" dirty="0">
                <a:solidFill>
                  <a:srgbClr val="404040"/>
                </a:solidFill>
              </a:rPr>
              <a:t> </a:t>
            </a:r>
            <a:r>
              <a:rPr lang="en-GB" sz="3200" dirty="0" err="1">
                <a:solidFill>
                  <a:srgbClr val="404040"/>
                </a:solidFill>
              </a:rPr>
              <a:t>i</a:t>
            </a:r>
            <a:r>
              <a:rPr lang="en-GB" sz="3200" dirty="0">
                <a:solidFill>
                  <a:srgbClr val="404040"/>
                </a:solidFill>
              </a:rPr>
              <a:t> de </a:t>
            </a:r>
            <a:r>
              <a:rPr lang="en-GB" sz="3200" dirty="0" err="1">
                <a:solidFill>
                  <a:srgbClr val="404040"/>
                </a:solidFill>
              </a:rPr>
              <a:t>fleste</a:t>
            </a:r>
            <a:r>
              <a:rPr lang="en-GB" sz="3200" dirty="0">
                <a:solidFill>
                  <a:srgbClr val="404040"/>
                </a:solidFill>
              </a:rPr>
              <a:t> </a:t>
            </a:r>
            <a:r>
              <a:rPr lang="en-GB" sz="3200" dirty="0" err="1">
                <a:solidFill>
                  <a:srgbClr val="404040"/>
                </a:solidFill>
              </a:rPr>
              <a:t>tilfælde</a:t>
            </a:r>
            <a:r>
              <a:rPr lang="en-GB" sz="3200" dirty="0">
                <a:solidFill>
                  <a:srgbClr val="404040"/>
                </a:solidFill>
              </a:rPr>
              <a:t> </a:t>
            </a:r>
            <a:r>
              <a:rPr lang="en-GB" sz="3200" dirty="0" err="1">
                <a:solidFill>
                  <a:srgbClr val="404040"/>
                </a:solidFill>
              </a:rPr>
              <a:t>en</a:t>
            </a:r>
            <a:r>
              <a:rPr lang="en-GB" sz="3200" dirty="0">
                <a:solidFill>
                  <a:srgbClr val="404040"/>
                </a:solidFill>
              </a:rPr>
              <a:t> </a:t>
            </a:r>
            <a:r>
              <a:rPr lang="en-GB" sz="3200" dirty="0" err="1">
                <a:solidFill>
                  <a:srgbClr val="404040"/>
                </a:solidFill>
              </a:rPr>
              <a:t>kortsigtet</a:t>
            </a:r>
            <a:r>
              <a:rPr lang="en-GB" sz="3200" dirty="0">
                <a:solidFill>
                  <a:srgbClr val="404040"/>
                </a:solidFill>
              </a:rPr>
              <a:t> </a:t>
            </a:r>
            <a:r>
              <a:rPr lang="en-GB" sz="3200" dirty="0" err="1">
                <a:solidFill>
                  <a:srgbClr val="404040"/>
                </a:solidFill>
              </a:rPr>
              <a:t>virkning</a:t>
            </a:r>
            <a:r>
              <a:rPr lang="en-GB" sz="3200" dirty="0">
                <a:solidFill>
                  <a:srgbClr val="404040"/>
                </a:solidFill>
              </a:rPr>
              <a:t> med </a:t>
            </a:r>
            <a:r>
              <a:rPr lang="en-GB" sz="3200" dirty="0" err="1">
                <a:solidFill>
                  <a:srgbClr val="404040"/>
                </a:solidFill>
              </a:rPr>
              <a:t>få</a:t>
            </a:r>
            <a:r>
              <a:rPr lang="en-GB" sz="3200" dirty="0">
                <a:solidFill>
                  <a:srgbClr val="404040"/>
                </a:solidFill>
              </a:rPr>
              <a:t> </a:t>
            </a:r>
            <a:r>
              <a:rPr lang="en-GB" sz="3200" dirty="0" err="1">
                <a:solidFill>
                  <a:srgbClr val="404040"/>
                </a:solidFill>
              </a:rPr>
              <a:t>undtagelser</a:t>
            </a:r>
            <a:endParaRPr lang="en-GB" sz="3200" dirty="0">
              <a:solidFill>
                <a:srgbClr val="404040"/>
              </a:solidFill>
            </a:endParaRPr>
          </a:p>
          <a:p>
            <a:r>
              <a:rPr lang="en-GB" sz="3200" dirty="0" err="1">
                <a:solidFill>
                  <a:srgbClr val="404040"/>
                </a:solidFill>
              </a:rPr>
              <a:t>Seneste</a:t>
            </a:r>
            <a:r>
              <a:rPr lang="en-GB" sz="3200" dirty="0">
                <a:solidFill>
                  <a:srgbClr val="404040"/>
                </a:solidFill>
              </a:rPr>
              <a:t> </a:t>
            </a:r>
            <a:r>
              <a:rPr lang="en-GB" sz="3200" dirty="0" err="1">
                <a:solidFill>
                  <a:srgbClr val="404040"/>
                </a:solidFill>
              </a:rPr>
              <a:t>år</a:t>
            </a:r>
            <a:r>
              <a:rPr lang="en-GB" sz="3200" dirty="0">
                <a:solidFill>
                  <a:srgbClr val="404040"/>
                </a:solidFill>
              </a:rPr>
              <a:t> </a:t>
            </a:r>
            <a:r>
              <a:rPr lang="en-GB" sz="3200" dirty="0" err="1">
                <a:solidFill>
                  <a:srgbClr val="404040"/>
                </a:solidFill>
              </a:rPr>
              <a:t>lært</a:t>
            </a:r>
            <a:r>
              <a:rPr lang="en-GB" sz="3200" dirty="0">
                <a:solidFill>
                  <a:srgbClr val="404040"/>
                </a:solidFill>
              </a:rPr>
              <a:t> at </a:t>
            </a:r>
            <a:r>
              <a:rPr lang="en-GB" sz="3200" dirty="0" err="1">
                <a:solidFill>
                  <a:srgbClr val="404040"/>
                </a:solidFill>
              </a:rPr>
              <a:t>behandlingssucces</a:t>
            </a:r>
            <a:r>
              <a:rPr lang="en-GB" sz="3200" dirty="0">
                <a:solidFill>
                  <a:srgbClr val="404040"/>
                </a:solidFill>
              </a:rPr>
              <a:t> </a:t>
            </a:r>
            <a:r>
              <a:rPr lang="en-GB" sz="3200" dirty="0" err="1">
                <a:solidFill>
                  <a:srgbClr val="404040"/>
                </a:solidFill>
              </a:rPr>
              <a:t>øges</a:t>
            </a:r>
            <a:r>
              <a:rPr lang="en-GB" sz="3200" dirty="0">
                <a:solidFill>
                  <a:srgbClr val="404040"/>
                </a:solidFill>
              </a:rPr>
              <a:t> </a:t>
            </a:r>
            <a:r>
              <a:rPr lang="en-GB" sz="3200" dirty="0" err="1">
                <a:solidFill>
                  <a:srgbClr val="404040"/>
                </a:solidFill>
              </a:rPr>
              <a:t>ved</a:t>
            </a:r>
            <a:r>
              <a:rPr lang="en-GB" sz="3200" dirty="0">
                <a:solidFill>
                  <a:srgbClr val="404040"/>
                </a:solidFill>
              </a:rPr>
              <a:t> at </a:t>
            </a:r>
            <a:r>
              <a:rPr lang="en-GB" sz="3200" dirty="0" err="1">
                <a:solidFill>
                  <a:srgbClr val="404040"/>
                </a:solidFill>
              </a:rPr>
              <a:t>kombinere</a:t>
            </a:r>
            <a:r>
              <a:rPr lang="en-GB" sz="3200" dirty="0">
                <a:solidFill>
                  <a:srgbClr val="404040"/>
                </a:solidFill>
              </a:rPr>
              <a:t> </a:t>
            </a:r>
            <a:r>
              <a:rPr lang="en-GB" sz="3200" dirty="0" err="1">
                <a:solidFill>
                  <a:srgbClr val="404040"/>
                </a:solidFill>
              </a:rPr>
              <a:t>denne</a:t>
            </a:r>
            <a:r>
              <a:rPr lang="en-GB" sz="3200" dirty="0">
                <a:solidFill>
                  <a:srgbClr val="404040"/>
                </a:solidFill>
              </a:rPr>
              <a:t> </a:t>
            </a:r>
            <a:r>
              <a:rPr lang="en-GB" sz="3200" dirty="0" err="1">
                <a:solidFill>
                  <a:srgbClr val="404040"/>
                </a:solidFill>
              </a:rPr>
              <a:t>behandling</a:t>
            </a:r>
            <a:r>
              <a:rPr lang="en-GB" sz="3200" dirty="0">
                <a:solidFill>
                  <a:srgbClr val="404040"/>
                </a:solidFill>
              </a:rPr>
              <a:t> med </a:t>
            </a:r>
            <a:r>
              <a:rPr lang="en-GB" sz="3200" dirty="0" err="1">
                <a:solidFill>
                  <a:srgbClr val="404040"/>
                </a:solidFill>
              </a:rPr>
              <a:t>andre</a:t>
            </a:r>
            <a:r>
              <a:rPr lang="en-GB" sz="3200" dirty="0">
                <a:solidFill>
                  <a:srgbClr val="404040"/>
                </a:solidFill>
              </a:rPr>
              <a:t> </a:t>
            </a:r>
            <a:r>
              <a:rPr lang="en-GB" sz="3200" dirty="0" err="1">
                <a:solidFill>
                  <a:srgbClr val="404040"/>
                </a:solidFill>
              </a:rPr>
              <a:t>behandlinger</a:t>
            </a:r>
            <a:r>
              <a:rPr lang="en-GB" sz="3200" dirty="0">
                <a:solidFill>
                  <a:srgbClr val="404040"/>
                </a:solidFill>
              </a:rPr>
              <a:t> (</a:t>
            </a:r>
            <a:r>
              <a:rPr lang="en-GB" sz="3200" dirty="0" err="1">
                <a:solidFill>
                  <a:srgbClr val="404040"/>
                </a:solidFill>
              </a:rPr>
              <a:t>kræftvaccine</a:t>
            </a:r>
            <a:r>
              <a:rPr lang="en-GB" sz="3200" dirty="0">
                <a:solidFill>
                  <a:srgbClr val="404040"/>
                </a:solidFill>
              </a:rPr>
              <a:t>, </a:t>
            </a:r>
            <a:r>
              <a:rPr lang="en-GB" sz="3200" dirty="0" err="1">
                <a:solidFill>
                  <a:srgbClr val="404040"/>
                </a:solidFill>
              </a:rPr>
              <a:t>antistof</a:t>
            </a:r>
            <a:r>
              <a:rPr lang="en-GB" sz="3200" dirty="0">
                <a:solidFill>
                  <a:srgbClr val="404040"/>
                </a:solidFill>
              </a:rPr>
              <a:t>-drug </a:t>
            </a:r>
            <a:r>
              <a:rPr lang="en-GB" sz="3200" dirty="0" err="1">
                <a:solidFill>
                  <a:srgbClr val="404040"/>
                </a:solidFill>
              </a:rPr>
              <a:t>conjugat</a:t>
            </a:r>
            <a:r>
              <a:rPr lang="en-GB" sz="3200" dirty="0">
                <a:solidFill>
                  <a:srgbClr val="404040"/>
                </a:solidFill>
              </a:rPr>
              <a:t>, </a:t>
            </a:r>
            <a:r>
              <a:rPr lang="en-GB" sz="3200" dirty="0" err="1">
                <a:solidFill>
                  <a:srgbClr val="404040"/>
                </a:solidFill>
              </a:rPr>
              <a:t>genetisk</a:t>
            </a:r>
            <a:r>
              <a:rPr lang="en-GB" sz="3200" dirty="0">
                <a:solidFill>
                  <a:srgbClr val="404040"/>
                </a:solidFill>
              </a:rPr>
              <a:t> </a:t>
            </a:r>
            <a:r>
              <a:rPr lang="en-GB" sz="3200" dirty="0" err="1">
                <a:solidFill>
                  <a:srgbClr val="404040"/>
                </a:solidFill>
              </a:rPr>
              <a:t>modificerede</a:t>
            </a:r>
            <a:r>
              <a:rPr lang="en-GB" sz="3200" dirty="0">
                <a:solidFill>
                  <a:srgbClr val="404040"/>
                </a:solidFill>
              </a:rPr>
              <a:t> T </a:t>
            </a:r>
            <a:r>
              <a:rPr lang="en-GB" sz="3200" dirty="0" err="1">
                <a:solidFill>
                  <a:srgbClr val="404040"/>
                </a:solidFill>
              </a:rPr>
              <a:t>celler</a:t>
            </a:r>
            <a:r>
              <a:rPr lang="en-GB" sz="3200" dirty="0">
                <a:solidFill>
                  <a:srgbClr val="404040"/>
                </a:solidFill>
              </a:rPr>
              <a:t>, RNA vaccine)</a:t>
            </a:r>
          </a:p>
          <a:p>
            <a:r>
              <a:rPr lang="en-GB" sz="3200" dirty="0">
                <a:solidFill>
                  <a:srgbClr val="404040"/>
                </a:solidFill>
              </a:rPr>
              <a:t>10-20% </a:t>
            </a:r>
            <a:r>
              <a:rPr lang="en-GB" sz="3200" dirty="0" err="1">
                <a:solidFill>
                  <a:srgbClr val="404040"/>
                </a:solidFill>
              </a:rPr>
              <a:t>af</a:t>
            </a:r>
            <a:r>
              <a:rPr lang="en-GB" sz="3200" dirty="0">
                <a:solidFill>
                  <a:srgbClr val="404040"/>
                </a:solidFill>
              </a:rPr>
              <a:t> </a:t>
            </a:r>
            <a:r>
              <a:rPr lang="en-GB" sz="3200" dirty="0" err="1">
                <a:solidFill>
                  <a:srgbClr val="404040"/>
                </a:solidFill>
              </a:rPr>
              <a:t>patienterne</a:t>
            </a:r>
            <a:r>
              <a:rPr lang="en-GB" sz="3200" dirty="0">
                <a:solidFill>
                  <a:srgbClr val="404040"/>
                </a:solidFill>
              </a:rPr>
              <a:t> </a:t>
            </a:r>
            <a:r>
              <a:rPr lang="en-GB" sz="3200" dirty="0" err="1">
                <a:solidFill>
                  <a:srgbClr val="404040"/>
                </a:solidFill>
              </a:rPr>
              <a:t>får</a:t>
            </a:r>
            <a:r>
              <a:rPr lang="en-GB" sz="3200" dirty="0">
                <a:solidFill>
                  <a:srgbClr val="404040"/>
                </a:solidFill>
              </a:rPr>
              <a:t> </a:t>
            </a:r>
            <a:r>
              <a:rPr lang="en-GB" sz="3200" dirty="0" err="1">
                <a:solidFill>
                  <a:srgbClr val="404040"/>
                </a:solidFill>
              </a:rPr>
              <a:t>alvorlige</a:t>
            </a:r>
            <a:r>
              <a:rPr lang="en-GB" sz="3200" dirty="0">
                <a:solidFill>
                  <a:srgbClr val="404040"/>
                </a:solidFill>
              </a:rPr>
              <a:t> autoimmune </a:t>
            </a:r>
            <a:r>
              <a:rPr lang="en-GB" sz="3200" dirty="0" err="1">
                <a:solidFill>
                  <a:srgbClr val="404040"/>
                </a:solidFill>
              </a:rPr>
              <a:t>bivirkninger</a:t>
            </a:r>
            <a:endParaRPr lang="en-NO" sz="3200" dirty="0"/>
          </a:p>
        </p:txBody>
      </p:sp>
      <p:sp>
        <p:nvSpPr>
          <p:cNvPr id="4" name="Text Placeholder 3">
            <a:extLst>
              <a:ext uri="{FF2B5EF4-FFF2-40B4-BE49-F238E27FC236}">
                <a16:creationId xmlns:a16="http://schemas.microsoft.com/office/drawing/2014/main" id="{9CC43A72-14C8-31E6-A0AD-6FDBD71AF4F9}"/>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1859218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1BD81-2C58-80D9-0679-3F319E4171AD}"/>
              </a:ext>
            </a:extLst>
          </p:cNvPr>
          <p:cNvSpPr>
            <a:spLocks noGrp="1"/>
          </p:cNvSpPr>
          <p:nvPr>
            <p:ph type="title"/>
          </p:nvPr>
        </p:nvSpPr>
        <p:spPr/>
        <p:txBody>
          <a:bodyPr/>
          <a:lstStyle/>
          <a:p>
            <a:r>
              <a:rPr lang="en-NO" dirty="0"/>
              <a:t>Kræftvacciner</a:t>
            </a:r>
          </a:p>
        </p:txBody>
      </p:sp>
      <p:pic>
        <p:nvPicPr>
          <p:cNvPr id="1026" name="Picture 2" descr="No alt text provided for this image">
            <a:extLst>
              <a:ext uri="{FF2B5EF4-FFF2-40B4-BE49-F238E27FC236}">
                <a16:creationId xmlns:a16="http://schemas.microsoft.com/office/drawing/2014/main" id="{E14C982A-337A-74CB-195E-7BC44D273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008" y="109728"/>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849B26-D1BC-9253-1A0A-99D1188CF267}"/>
              </a:ext>
            </a:extLst>
          </p:cNvPr>
          <p:cNvSpPr txBox="1"/>
          <p:nvPr/>
        </p:nvSpPr>
        <p:spPr>
          <a:xfrm>
            <a:off x="5084064" y="441325"/>
            <a:ext cx="4206240" cy="369332"/>
          </a:xfrm>
          <a:prstGeom prst="rect">
            <a:avLst/>
          </a:prstGeom>
          <a:solidFill>
            <a:schemeClr val="bg1"/>
          </a:solidFill>
        </p:spPr>
        <p:txBody>
          <a:bodyPr wrap="square" rtlCol="0">
            <a:spAutoFit/>
          </a:bodyPr>
          <a:lstStyle/>
          <a:p>
            <a:endParaRPr lang="en-NO" dirty="0"/>
          </a:p>
        </p:txBody>
      </p:sp>
      <p:sp>
        <p:nvSpPr>
          <p:cNvPr id="7" name="TextBox 6">
            <a:extLst>
              <a:ext uri="{FF2B5EF4-FFF2-40B4-BE49-F238E27FC236}">
                <a16:creationId xmlns:a16="http://schemas.microsoft.com/office/drawing/2014/main" id="{D128849A-2290-1022-48FF-1712EC294D55}"/>
              </a:ext>
            </a:extLst>
          </p:cNvPr>
          <p:cNvSpPr txBox="1"/>
          <p:nvPr/>
        </p:nvSpPr>
        <p:spPr>
          <a:xfrm>
            <a:off x="479425" y="1284097"/>
            <a:ext cx="3051426" cy="5539978"/>
          </a:xfrm>
          <a:prstGeom prst="rect">
            <a:avLst/>
          </a:prstGeom>
          <a:noFill/>
        </p:spPr>
        <p:txBody>
          <a:bodyPr wrap="square">
            <a:spAutoFit/>
          </a:bodyPr>
          <a:lstStyle/>
          <a:p>
            <a:pPr>
              <a:buNone/>
            </a:pPr>
            <a:r>
              <a:rPr lang="en-GB" sz="2400" dirty="0">
                <a:solidFill>
                  <a:srgbClr val="000000"/>
                </a:solidFill>
                <a:effectLst/>
              </a:rPr>
              <a:t>“Neoantigen”-</a:t>
            </a:r>
            <a:r>
              <a:rPr lang="en-GB" sz="2400" dirty="0" err="1">
                <a:solidFill>
                  <a:srgbClr val="000000"/>
                </a:solidFill>
                <a:effectLst/>
              </a:rPr>
              <a:t>vacciner</a:t>
            </a:r>
            <a:endParaRPr lang="en-GB" sz="2400" dirty="0">
              <a:solidFill>
                <a:srgbClr val="000000"/>
              </a:solidFill>
              <a:effectLst/>
            </a:endParaRPr>
          </a:p>
          <a:p>
            <a:pPr>
              <a:buNone/>
            </a:pPr>
            <a:endParaRPr lang="en-GB" sz="2400" dirty="0">
              <a:solidFill>
                <a:srgbClr val="000000"/>
              </a:solidFill>
              <a:effectLst/>
            </a:endParaRPr>
          </a:p>
          <a:p>
            <a:pPr>
              <a:buNone/>
            </a:pPr>
            <a:r>
              <a:rPr lang="en-GB" sz="2400" dirty="0" err="1">
                <a:solidFill>
                  <a:srgbClr val="000000"/>
                </a:solidFill>
                <a:effectLst/>
              </a:rPr>
              <a:t>Baseret</a:t>
            </a:r>
            <a:r>
              <a:rPr lang="en-GB" sz="2400" dirty="0">
                <a:solidFill>
                  <a:srgbClr val="000000"/>
                </a:solidFill>
                <a:effectLst/>
              </a:rPr>
              <a:t> </a:t>
            </a:r>
            <a:r>
              <a:rPr lang="en-GB" sz="2400" dirty="0" err="1">
                <a:solidFill>
                  <a:srgbClr val="000000"/>
                </a:solidFill>
                <a:effectLst/>
              </a:rPr>
              <a:t>på</a:t>
            </a:r>
            <a:r>
              <a:rPr lang="en-GB" sz="2400" dirty="0">
                <a:solidFill>
                  <a:srgbClr val="000000"/>
                </a:solidFill>
                <a:effectLst/>
              </a:rPr>
              <a:t> </a:t>
            </a:r>
            <a:r>
              <a:rPr lang="en-GB" sz="2400" dirty="0" err="1">
                <a:solidFill>
                  <a:srgbClr val="000000"/>
                </a:solidFill>
                <a:effectLst/>
              </a:rPr>
              <a:t>patientens</a:t>
            </a:r>
            <a:r>
              <a:rPr lang="en-GB" sz="2400" dirty="0">
                <a:solidFill>
                  <a:srgbClr val="000000"/>
                </a:solidFill>
                <a:effectLst/>
              </a:rPr>
              <a:t> </a:t>
            </a:r>
            <a:r>
              <a:rPr lang="en-GB" sz="2400" dirty="0" err="1">
                <a:solidFill>
                  <a:srgbClr val="000000"/>
                </a:solidFill>
                <a:effectLst/>
              </a:rPr>
              <a:t>unikke</a:t>
            </a:r>
            <a:r>
              <a:rPr lang="en-GB" sz="2400" dirty="0">
                <a:solidFill>
                  <a:srgbClr val="000000"/>
                </a:solidFill>
                <a:effectLst/>
              </a:rPr>
              <a:t> </a:t>
            </a:r>
            <a:r>
              <a:rPr lang="en-GB" sz="2400" dirty="0" err="1">
                <a:solidFill>
                  <a:srgbClr val="000000"/>
                </a:solidFill>
                <a:effectLst/>
              </a:rPr>
              <a:t>tumormutationer</a:t>
            </a:r>
            <a:endParaRPr lang="en-GB" sz="2400" dirty="0">
              <a:solidFill>
                <a:srgbClr val="000000"/>
              </a:solidFill>
              <a:effectLst/>
            </a:endParaRPr>
          </a:p>
          <a:p>
            <a:pPr>
              <a:buNone/>
            </a:pPr>
            <a:endParaRPr lang="en-GB" sz="2400" dirty="0">
              <a:solidFill>
                <a:srgbClr val="000000"/>
              </a:solidFill>
              <a:effectLst/>
            </a:endParaRPr>
          </a:p>
          <a:p>
            <a:pPr>
              <a:buNone/>
            </a:pPr>
            <a:r>
              <a:rPr lang="en-GB" sz="2400" dirty="0" err="1">
                <a:solidFill>
                  <a:srgbClr val="000000"/>
                </a:solidFill>
                <a:effectLst/>
              </a:rPr>
              <a:t>Lærer</a:t>
            </a:r>
            <a:r>
              <a:rPr lang="en-GB" sz="2400" dirty="0">
                <a:solidFill>
                  <a:srgbClr val="000000"/>
                </a:solidFill>
                <a:effectLst/>
              </a:rPr>
              <a:t> </a:t>
            </a:r>
            <a:r>
              <a:rPr lang="en-GB" sz="2400" dirty="0" err="1">
                <a:solidFill>
                  <a:srgbClr val="000000"/>
                </a:solidFill>
                <a:effectLst/>
              </a:rPr>
              <a:t>immunsystemet</a:t>
            </a:r>
            <a:r>
              <a:rPr lang="en-GB" sz="2400" dirty="0">
                <a:solidFill>
                  <a:srgbClr val="000000"/>
                </a:solidFill>
                <a:effectLst/>
              </a:rPr>
              <a:t> at </a:t>
            </a:r>
            <a:r>
              <a:rPr lang="en-GB" sz="2400" dirty="0" err="1">
                <a:solidFill>
                  <a:srgbClr val="000000"/>
                </a:solidFill>
                <a:effectLst/>
              </a:rPr>
              <a:t>angribe</a:t>
            </a:r>
            <a:r>
              <a:rPr lang="en-GB" sz="2400" dirty="0">
                <a:solidFill>
                  <a:srgbClr val="000000"/>
                </a:solidFill>
                <a:effectLst/>
              </a:rPr>
              <a:t> </a:t>
            </a:r>
            <a:r>
              <a:rPr lang="en-GB" sz="2400" dirty="0" err="1">
                <a:solidFill>
                  <a:srgbClr val="000000"/>
                </a:solidFill>
                <a:effectLst/>
              </a:rPr>
              <a:t>specifikt</a:t>
            </a:r>
            <a:endParaRPr lang="en-GB" sz="2400" dirty="0">
              <a:solidFill>
                <a:srgbClr val="000000"/>
              </a:solidFill>
              <a:effectLst/>
            </a:endParaRPr>
          </a:p>
          <a:p>
            <a:pPr>
              <a:buNone/>
            </a:pPr>
            <a:endParaRPr lang="en-GB" sz="2400" dirty="0">
              <a:solidFill>
                <a:srgbClr val="000000"/>
              </a:solidFill>
            </a:endParaRPr>
          </a:p>
          <a:p>
            <a:r>
              <a:rPr lang="en-GB" sz="2400" dirty="0">
                <a:solidFill>
                  <a:srgbClr val="404040"/>
                </a:solidFill>
              </a:rPr>
              <a:t>Gives </a:t>
            </a:r>
            <a:r>
              <a:rPr lang="en-GB" sz="2400" dirty="0" err="1">
                <a:solidFill>
                  <a:srgbClr val="404040"/>
                </a:solidFill>
              </a:rPr>
              <a:t>ofte</a:t>
            </a:r>
            <a:r>
              <a:rPr lang="en-GB" sz="2400" dirty="0">
                <a:solidFill>
                  <a:srgbClr val="404040"/>
                </a:solidFill>
              </a:rPr>
              <a:t> </a:t>
            </a:r>
            <a:r>
              <a:rPr lang="en-GB" sz="2400" dirty="0" err="1">
                <a:solidFill>
                  <a:srgbClr val="404040"/>
                </a:solidFill>
              </a:rPr>
              <a:t>sammen</a:t>
            </a:r>
            <a:r>
              <a:rPr lang="en-GB" sz="2400" dirty="0">
                <a:solidFill>
                  <a:srgbClr val="404040"/>
                </a:solidFill>
              </a:rPr>
              <a:t> med </a:t>
            </a:r>
            <a:r>
              <a:rPr lang="en-GB" sz="2400" dirty="0" err="1">
                <a:solidFill>
                  <a:srgbClr val="404040"/>
                </a:solidFill>
              </a:rPr>
              <a:t>anden</a:t>
            </a:r>
            <a:r>
              <a:rPr lang="en-GB" sz="2400" dirty="0">
                <a:solidFill>
                  <a:srgbClr val="404040"/>
                </a:solidFill>
              </a:rPr>
              <a:t> form for </a:t>
            </a:r>
            <a:r>
              <a:rPr lang="en-GB" sz="2400" dirty="0" err="1">
                <a:solidFill>
                  <a:srgbClr val="404040"/>
                </a:solidFill>
              </a:rPr>
              <a:t>immunterapi</a:t>
            </a:r>
            <a:endParaRPr lang="en-NO" sz="2400" dirty="0"/>
          </a:p>
          <a:p>
            <a:pPr>
              <a:buNone/>
            </a:pPr>
            <a:endParaRPr lang="en-GB" dirty="0">
              <a:solidFill>
                <a:srgbClr val="000000"/>
              </a:solidFill>
              <a:effectLst/>
              <a:latin typeface="Helvetica" pitchFamily="2" charset="0"/>
            </a:endParaRPr>
          </a:p>
        </p:txBody>
      </p:sp>
    </p:spTree>
    <p:extLst>
      <p:ext uri="{BB962C8B-B14F-4D97-AF65-F5344CB8AC3E}">
        <p14:creationId xmlns:p14="http://schemas.microsoft.com/office/powerpoint/2010/main" val="254491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36FE2BB-BB74-E8BB-5DFC-D34DFA9BFF9D}"/>
              </a:ext>
            </a:extLst>
          </p:cNvPr>
          <p:cNvSpPr txBox="1">
            <a:spLocks/>
          </p:cNvSpPr>
          <p:nvPr/>
        </p:nvSpPr>
        <p:spPr>
          <a:xfrm>
            <a:off x="598706" y="1335566"/>
            <a:ext cx="6497038" cy="1333328"/>
          </a:xfrm>
          <a:prstGeom prst="rect">
            <a:avLst/>
          </a:prstGeom>
          <a:noFill/>
        </p:spPr>
        <p:txBody>
          <a:bodyP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189" indent="-457189" fontAlgn="base">
              <a:spcBef>
                <a:spcPct val="20000"/>
              </a:spcBef>
              <a:spcAft>
                <a:spcPct val="0"/>
              </a:spcAft>
              <a:buFont typeface="Arial" panose="020B0604020202020204" pitchFamily="34" charset="0"/>
              <a:buChar char="•"/>
              <a:defRPr/>
            </a:pPr>
            <a:r>
              <a:rPr lang="nb-NO" sz="3200" dirty="0" err="1">
                <a:solidFill>
                  <a:prstClr val="black"/>
                </a:solidFill>
              </a:rPr>
              <a:t>Indeholder</a:t>
            </a:r>
            <a:r>
              <a:rPr lang="nb-NO" sz="3200" dirty="0">
                <a:solidFill>
                  <a:prstClr val="black"/>
                </a:solidFill>
              </a:rPr>
              <a:t> ofte flere helt </a:t>
            </a:r>
            <a:r>
              <a:rPr lang="nb-NO" sz="3200" dirty="0" err="1">
                <a:solidFill>
                  <a:prstClr val="black"/>
                </a:solidFill>
              </a:rPr>
              <a:t>uafhængige</a:t>
            </a:r>
            <a:r>
              <a:rPr lang="nb-NO" sz="3200" dirty="0">
                <a:solidFill>
                  <a:prstClr val="black"/>
                </a:solidFill>
              </a:rPr>
              <a:t> </a:t>
            </a:r>
            <a:r>
              <a:rPr lang="nb-NO" sz="3200" dirty="0" err="1">
                <a:solidFill>
                  <a:prstClr val="black"/>
                </a:solidFill>
              </a:rPr>
              <a:t>kræftsknuder</a:t>
            </a:r>
            <a:endParaRPr lang="nb-NO" sz="3200" dirty="0">
              <a:solidFill>
                <a:prstClr val="black"/>
              </a:solidFill>
            </a:endParaRPr>
          </a:p>
          <a:p>
            <a:pPr marL="457189" indent="-457189" fontAlgn="base">
              <a:spcBef>
                <a:spcPct val="20000"/>
              </a:spcBef>
              <a:spcAft>
                <a:spcPct val="0"/>
              </a:spcAft>
              <a:buFont typeface="Arial" panose="020B0604020202020204" pitchFamily="34" charset="0"/>
              <a:buChar char="•"/>
              <a:defRPr/>
            </a:pPr>
            <a:r>
              <a:rPr lang="nb-NO" sz="3200" dirty="0" err="1">
                <a:solidFill>
                  <a:prstClr val="black"/>
                </a:solidFill>
              </a:rPr>
              <a:t>Nogle</a:t>
            </a:r>
            <a:r>
              <a:rPr lang="nb-NO" sz="3200" dirty="0">
                <a:solidFill>
                  <a:prstClr val="black"/>
                </a:solidFill>
              </a:rPr>
              <a:t> dør vi </a:t>
            </a:r>
            <a:r>
              <a:rPr lang="nb-NO" sz="3200" dirty="0" err="1">
                <a:solidFill>
                  <a:prstClr val="black"/>
                </a:solidFill>
              </a:rPr>
              <a:t>af</a:t>
            </a:r>
            <a:r>
              <a:rPr lang="nb-NO" sz="3200" dirty="0">
                <a:solidFill>
                  <a:prstClr val="black"/>
                </a:solidFill>
              </a:rPr>
              <a:t>, andre dør vi med</a:t>
            </a:r>
          </a:p>
          <a:p>
            <a:pPr marL="457189" indent="-457189" fontAlgn="base">
              <a:spcBef>
                <a:spcPct val="20000"/>
              </a:spcBef>
              <a:spcAft>
                <a:spcPct val="0"/>
              </a:spcAft>
              <a:buFont typeface="Arial" panose="020B0604020202020204" pitchFamily="34" charset="0"/>
              <a:buChar char="•"/>
              <a:defRPr/>
            </a:pPr>
            <a:endParaRPr lang="nb-NO" sz="3200" dirty="0">
              <a:solidFill>
                <a:prstClr val="black"/>
              </a:solidFill>
              <a:latin typeface="Calibri"/>
            </a:endParaRPr>
          </a:p>
        </p:txBody>
      </p:sp>
      <p:sp>
        <p:nvSpPr>
          <p:cNvPr id="7" name="Content Placeholder 2">
            <a:extLst>
              <a:ext uri="{FF2B5EF4-FFF2-40B4-BE49-F238E27FC236}">
                <a16:creationId xmlns:a16="http://schemas.microsoft.com/office/drawing/2014/main" id="{71C8F6B8-676A-2219-DBB8-5A7A773B285B}"/>
              </a:ext>
            </a:extLst>
          </p:cNvPr>
          <p:cNvSpPr txBox="1">
            <a:spLocks/>
          </p:cNvSpPr>
          <p:nvPr/>
        </p:nvSpPr>
        <p:spPr>
          <a:xfrm>
            <a:off x="598706" y="4412905"/>
            <a:ext cx="6169369" cy="1394060"/>
          </a:xfrm>
          <a:prstGeom prst="rect">
            <a:avLst/>
          </a:prstGeom>
          <a:solidFill>
            <a:sysClr val="window" lastClr="FFFFFF"/>
          </a:solidFill>
        </p:spPr>
        <p:txBody>
          <a:bodyPr>
            <a:noAutofit/>
          </a:bodyP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Bef>
                <a:spcPct val="20000"/>
              </a:spcBef>
              <a:buFont typeface="Arial" panose="020B0604020202020204" pitchFamily="34" charset="0"/>
              <a:buNone/>
              <a:defRPr/>
            </a:pPr>
            <a:r>
              <a:rPr lang="en-GB" sz="2667" dirty="0" err="1"/>
              <a:t>Markører</a:t>
            </a:r>
            <a:r>
              <a:rPr lang="en-GB" sz="2667" dirty="0"/>
              <a:t> </a:t>
            </a:r>
            <a:r>
              <a:rPr lang="en-GB" sz="2667" dirty="0" err="1"/>
              <a:t>fra</a:t>
            </a:r>
            <a:r>
              <a:rPr lang="en-GB" sz="2667" dirty="0"/>
              <a:t> </a:t>
            </a:r>
            <a:r>
              <a:rPr lang="en-GB" sz="2667" dirty="0" err="1"/>
              <a:t>tilfældig</a:t>
            </a:r>
            <a:r>
              <a:rPr lang="en-GB" sz="2667" dirty="0"/>
              <a:t> </a:t>
            </a:r>
            <a:r>
              <a:rPr lang="en-GB" sz="2667" dirty="0" err="1"/>
              <a:t>vævsprøve</a:t>
            </a:r>
            <a:r>
              <a:rPr lang="en-GB" sz="2667" dirty="0"/>
              <a:t> </a:t>
            </a:r>
            <a:r>
              <a:rPr lang="en-GB" sz="2667" dirty="0" err="1"/>
              <a:t>kan</a:t>
            </a:r>
            <a:r>
              <a:rPr lang="en-GB" sz="2667" dirty="0"/>
              <a:t> </a:t>
            </a:r>
            <a:r>
              <a:rPr lang="en-GB" sz="2667" dirty="0" err="1"/>
              <a:t>være</a:t>
            </a:r>
            <a:r>
              <a:rPr lang="en-GB" sz="2667" dirty="0"/>
              <a:t> irrelevant for det </a:t>
            </a:r>
            <a:r>
              <a:rPr lang="en-GB" sz="2667" dirty="0" err="1"/>
              <a:t>mest</a:t>
            </a:r>
            <a:r>
              <a:rPr lang="en-GB" sz="2667" dirty="0"/>
              <a:t> </a:t>
            </a:r>
            <a:r>
              <a:rPr lang="en-GB" sz="2667" dirty="0" err="1"/>
              <a:t>afgørende</a:t>
            </a:r>
            <a:r>
              <a:rPr lang="en-GB" sz="2667" dirty="0"/>
              <a:t> cancer focus </a:t>
            </a:r>
            <a:r>
              <a:rPr lang="en-GB" sz="2667" dirty="0" err="1"/>
              <a:t>i</a:t>
            </a:r>
            <a:r>
              <a:rPr lang="en-GB" sz="2667" dirty="0"/>
              <a:t> </a:t>
            </a:r>
            <a:r>
              <a:rPr lang="en-GB" sz="2667" dirty="0" err="1"/>
              <a:t>prostata</a:t>
            </a:r>
            <a:r>
              <a:rPr lang="en-GB" sz="2667" dirty="0"/>
              <a:t> </a:t>
            </a:r>
          </a:p>
        </p:txBody>
      </p:sp>
      <p:sp>
        <p:nvSpPr>
          <p:cNvPr id="8" name="Rectangle 32">
            <a:extLst>
              <a:ext uri="{FF2B5EF4-FFF2-40B4-BE49-F238E27FC236}">
                <a16:creationId xmlns:a16="http://schemas.microsoft.com/office/drawing/2014/main" id="{281D316B-5F7C-B445-0643-E33A70472DC7}"/>
              </a:ext>
            </a:extLst>
          </p:cNvPr>
          <p:cNvSpPr/>
          <p:nvPr/>
        </p:nvSpPr>
        <p:spPr>
          <a:xfrm>
            <a:off x="7921045" y="2682596"/>
            <a:ext cx="93135" cy="2157892"/>
          </a:xfrm>
          <a:prstGeom prst="rect">
            <a:avLst/>
          </a:prstGeom>
          <a:solidFill>
            <a:srgbClr val="FFFFFF">
              <a:lumMod val="75000"/>
            </a:srgbClr>
          </a:solidFill>
          <a:ln w="25400" cap="flat" cmpd="sng" algn="ctr">
            <a:noFill/>
            <a:prstDash val="solid"/>
          </a:ln>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srgbClr val="000000"/>
              </a:solidFill>
              <a:effectLst/>
              <a:uLnTx/>
              <a:uFillTx/>
              <a:latin typeface="Calibri"/>
              <a:ea typeface="+mn-ea"/>
              <a:cs typeface="+mn-cs"/>
            </a:endParaRPr>
          </a:p>
        </p:txBody>
      </p:sp>
      <p:pic>
        <p:nvPicPr>
          <p:cNvPr id="9" name="Picture 3" descr="C:\Dropbox\_InWorkings\2023_PrCa_Review\Figures\Man_silhouette_gray.png">
            <a:extLst>
              <a:ext uri="{FF2B5EF4-FFF2-40B4-BE49-F238E27FC236}">
                <a16:creationId xmlns:a16="http://schemas.microsoft.com/office/drawing/2014/main" id="{1DF66CD3-4DEC-FD66-8E79-622B860DD590}"/>
              </a:ext>
            </a:extLst>
          </p:cNvPr>
          <p:cNvPicPr>
            <a:picLocks noChangeAspect="1" noChangeArrowheads="1"/>
          </p:cNvPicPr>
          <p:nvPr/>
        </p:nvPicPr>
        <p:blipFill>
          <a:blip r:embed="rId2">
            <a:duotone>
              <a:srgbClr val="BDBDBD">
                <a:shade val="45000"/>
                <a:satMod val="135000"/>
              </a:srgb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556635" y="1538806"/>
            <a:ext cx="1086519" cy="3571129"/>
          </a:xfrm>
          <a:prstGeom prst="rect">
            <a:avLst/>
          </a:prstGeom>
          <a:noFill/>
          <a:extLst>
            <a:ext uri="{909E8E84-426E-40DD-AFC4-6F175D3DCCD1}">
              <a14:hiddenFill xmlns:a14="http://schemas.microsoft.com/office/drawing/2010/main">
                <a:solidFill>
                  <a:srgbClr val="FFFFFF"/>
                </a:solidFill>
              </a14:hiddenFill>
            </a:ext>
          </a:extLst>
        </p:spPr>
      </p:pic>
      <p:sp>
        <p:nvSpPr>
          <p:cNvPr id="10" name="Chord 11">
            <a:extLst>
              <a:ext uri="{FF2B5EF4-FFF2-40B4-BE49-F238E27FC236}">
                <a16:creationId xmlns:a16="http://schemas.microsoft.com/office/drawing/2014/main" id="{90318E7F-C854-5361-6A69-7DCE1636A9EB}"/>
              </a:ext>
            </a:extLst>
          </p:cNvPr>
          <p:cNvSpPr/>
          <p:nvPr/>
        </p:nvSpPr>
        <p:spPr>
          <a:xfrm rot="11984486">
            <a:off x="7323584" y="2584555"/>
            <a:ext cx="1826929" cy="2264228"/>
          </a:xfrm>
          <a:prstGeom prst="chord">
            <a:avLst>
              <a:gd name="adj1" fmla="val 3421171"/>
              <a:gd name="adj2" fmla="val 15761242"/>
            </a:avLst>
          </a:prstGeom>
          <a:gradFill>
            <a:gsLst>
              <a:gs pos="0">
                <a:srgbClr val="FFC000">
                  <a:alpha val="51000"/>
                  <a:lumMod val="7000"/>
                  <a:lumOff val="93000"/>
                </a:srgbClr>
              </a:gs>
              <a:gs pos="34000">
                <a:srgbClr val="FFFFFF">
                  <a:lumMod val="85000"/>
                </a:srgbClr>
              </a:gs>
              <a:gs pos="100000">
                <a:srgbClr val="FFFFFF">
                  <a:lumMod val="50000"/>
                </a:srgbClr>
              </a:gs>
            </a:gsLst>
          </a:gradFill>
          <a:ln w="28575" cap="flat" cmpd="sng" algn="ctr">
            <a:solidFill>
              <a:srgbClr val="FFFFFF">
                <a:lumMod val="50000"/>
              </a:srgbClr>
            </a:solidFill>
            <a:prstDash val="solid"/>
            <a:miter lim="800000"/>
          </a:ln>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0" cap="none" spc="0" normalizeH="0" baseline="0" noProof="0">
              <a:ln>
                <a:noFill/>
              </a:ln>
              <a:solidFill>
                <a:prstClr val="white"/>
              </a:solidFill>
              <a:effectLst/>
              <a:uLnTx/>
              <a:uFillTx/>
              <a:latin typeface="Calibri"/>
              <a:ea typeface="+mn-ea"/>
              <a:cs typeface="+mn-cs"/>
            </a:endParaRPr>
          </a:p>
        </p:txBody>
      </p:sp>
      <p:sp>
        <p:nvSpPr>
          <p:cNvPr id="11" name="Chord 12">
            <a:extLst>
              <a:ext uri="{FF2B5EF4-FFF2-40B4-BE49-F238E27FC236}">
                <a16:creationId xmlns:a16="http://schemas.microsoft.com/office/drawing/2014/main" id="{4ECEA1C6-559C-95FB-0A75-23F6BA1B8EBD}"/>
              </a:ext>
            </a:extLst>
          </p:cNvPr>
          <p:cNvSpPr/>
          <p:nvPr/>
        </p:nvSpPr>
        <p:spPr>
          <a:xfrm rot="9615514" flipH="1">
            <a:off x="6784897" y="2584557"/>
            <a:ext cx="1826929" cy="2264228"/>
          </a:xfrm>
          <a:prstGeom prst="chord">
            <a:avLst>
              <a:gd name="adj1" fmla="val 3421171"/>
              <a:gd name="adj2" fmla="val 15761242"/>
            </a:avLst>
          </a:prstGeom>
          <a:gradFill>
            <a:gsLst>
              <a:gs pos="0">
                <a:srgbClr val="FFC000">
                  <a:alpha val="51000"/>
                  <a:lumMod val="7000"/>
                  <a:lumOff val="93000"/>
                </a:srgbClr>
              </a:gs>
              <a:gs pos="34000">
                <a:srgbClr val="FFFFFF">
                  <a:lumMod val="85000"/>
                </a:srgbClr>
              </a:gs>
              <a:gs pos="100000">
                <a:srgbClr val="FFFFFF">
                  <a:lumMod val="50000"/>
                </a:srgbClr>
              </a:gs>
            </a:gsLst>
            <a:path path="circle">
              <a:fillToRect l="50000" t="50000" r="50000" b="50000"/>
            </a:path>
          </a:gradFill>
          <a:ln w="28575" cap="flat" cmpd="sng" algn="ctr">
            <a:solidFill>
              <a:srgbClr val="FFFFFF">
                <a:lumMod val="50000"/>
              </a:srgbClr>
            </a:solidFill>
            <a:prstDash val="solid"/>
            <a:miter lim="800000"/>
          </a:ln>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2" name="Straight Arrow Connector 19">
            <a:extLst>
              <a:ext uri="{FF2B5EF4-FFF2-40B4-BE49-F238E27FC236}">
                <a16:creationId xmlns:a16="http://schemas.microsoft.com/office/drawing/2014/main" id="{AA14A7D4-BCF3-CDBC-F98F-07E32E6786C6}"/>
              </a:ext>
            </a:extLst>
          </p:cNvPr>
          <p:cNvCxnSpPr/>
          <p:nvPr/>
        </p:nvCxnSpPr>
        <p:spPr>
          <a:xfrm>
            <a:off x="9410517" y="3220221"/>
            <a:ext cx="864096" cy="0"/>
          </a:xfrm>
          <a:prstGeom prst="straightConnector1">
            <a:avLst/>
          </a:prstGeom>
          <a:noFill/>
          <a:ln w="25400" cap="flat" cmpd="sng" algn="ctr">
            <a:solidFill>
              <a:srgbClr val="002060"/>
            </a:solidFill>
            <a:prstDash val="solid"/>
            <a:tailEnd type="arrow"/>
          </a:ln>
          <a:effectLst>
            <a:outerShdw blurRad="40000" dist="20000" dir="5400000" rotWithShape="0">
              <a:srgbClr val="000000">
                <a:alpha val="38000"/>
              </a:srgbClr>
            </a:outerShdw>
          </a:effectLst>
        </p:spPr>
      </p:cxnSp>
      <p:sp>
        <p:nvSpPr>
          <p:cNvPr id="13" name="Cloud 37">
            <a:extLst>
              <a:ext uri="{FF2B5EF4-FFF2-40B4-BE49-F238E27FC236}">
                <a16:creationId xmlns:a16="http://schemas.microsoft.com/office/drawing/2014/main" id="{A88378E4-8C3B-E711-BA62-D5B67B336FF2}"/>
              </a:ext>
            </a:extLst>
          </p:cNvPr>
          <p:cNvSpPr/>
          <p:nvPr/>
        </p:nvSpPr>
        <p:spPr>
          <a:xfrm rot="3350423">
            <a:off x="8372949" y="2867377"/>
            <a:ext cx="505195" cy="418528"/>
          </a:xfrm>
          <a:prstGeom prst="cloud">
            <a:avLst/>
          </a:prstGeom>
          <a:gradFill flip="none" rotWithShape="1">
            <a:gsLst>
              <a:gs pos="100000">
                <a:srgbClr val="007E39"/>
              </a:gs>
              <a:gs pos="20000">
                <a:srgbClr val="00B050"/>
              </a:gs>
            </a:gsLst>
            <a:path path="shape">
              <a:fillToRect l="50000" t="50000" r="50000" b="50000"/>
            </a:path>
            <a:tileRect/>
          </a:gradFill>
          <a:ln w="3175" cap="flat" cmpd="sng" algn="ctr">
            <a:solidFill>
              <a:srgbClr val="000000">
                <a:lumMod val="95000"/>
                <a:lumOff val="5000"/>
              </a:srgbClr>
            </a:solidFill>
            <a:prstDash val="solid"/>
          </a:ln>
          <a:effectLst>
            <a:outerShdw blurRad="50800" dist="38100" dir="2700000" algn="tl" rotWithShape="0">
              <a:prstClr val="black">
                <a:alpha val="40000"/>
              </a:prstClr>
            </a:outerShdw>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Calibri"/>
              <a:ea typeface="+mn-ea"/>
              <a:cs typeface="+mn-cs"/>
            </a:endParaRPr>
          </a:p>
        </p:txBody>
      </p:sp>
      <p:sp>
        <p:nvSpPr>
          <p:cNvPr id="14" name="Cloud 38">
            <a:extLst>
              <a:ext uri="{FF2B5EF4-FFF2-40B4-BE49-F238E27FC236}">
                <a16:creationId xmlns:a16="http://schemas.microsoft.com/office/drawing/2014/main" id="{92CAA4C0-1B1D-56BD-7EDC-D70A33B7561D}"/>
              </a:ext>
            </a:extLst>
          </p:cNvPr>
          <p:cNvSpPr/>
          <p:nvPr/>
        </p:nvSpPr>
        <p:spPr>
          <a:xfrm rot="947006">
            <a:off x="10808160" y="3430536"/>
            <a:ext cx="225883" cy="177500"/>
          </a:xfrm>
          <a:prstGeom prst="cloud">
            <a:avLst/>
          </a:prstGeom>
          <a:gradFill flip="none" rotWithShape="1">
            <a:gsLst>
              <a:gs pos="20000">
                <a:srgbClr val="00B050"/>
              </a:gs>
              <a:gs pos="100000">
                <a:srgbClr val="007E39"/>
              </a:gs>
            </a:gsLst>
            <a:path path="circle">
              <a:fillToRect l="50000" t="50000" r="50000" b="50000"/>
            </a:path>
            <a:tileRect/>
          </a:gradFill>
          <a:ln w="3175" cap="flat" cmpd="sng" algn="ctr">
            <a:solidFill>
              <a:srgbClr val="000000">
                <a:lumMod val="95000"/>
                <a:lumOff val="5000"/>
              </a:srgbClr>
            </a:solidFill>
            <a:prstDash val="solid"/>
          </a:ln>
          <a:effectLst>
            <a:outerShdw blurRad="50800" dist="38100" dir="2700000" algn="tl" rotWithShape="0">
              <a:prstClr val="black">
                <a:alpha val="40000"/>
              </a:prstClr>
            </a:outerShdw>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Calibri"/>
              <a:ea typeface="+mn-ea"/>
              <a:cs typeface="+mn-cs"/>
            </a:endParaRPr>
          </a:p>
        </p:txBody>
      </p:sp>
      <p:sp>
        <p:nvSpPr>
          <p:cNvPr id="15" name="Cloud 40">
            <a:extLst>
              <a:ext uri="{FF2B5EF4-FFF2-40B4-BE49-F238E27FC236}">
                <a16:creationId xmlns:a16="http://schemas.microsoft.com/office/drawing/2014/main" id="{39647DE7-A70F-50F9-16A0-2B95A2A66CB0}"/>
              </a:ext>
            </a:extLst>
          </p:cNvPr>
          <p:cNvSpPr/>
          <p:nvPr/>
        </p:nvSpPr>
        <p:spPr>
          <a:xfrm rot="20226185">
            <a:off x="11248150" y="2209558"/>
            <a:ext cx="189037" cy="160336"/>
          </a:xfrm>
          <a:prstGeom prst="cloud">
            <a:avLst/>
          </a:prstGeom>
          <a:gradFill flip="none" rotWithShape="1">
            <a:gsLst>
              <a:gs pos="20000">
                <a:srgbClr val="00B050"/>
              </a:gs>
              <a:gs pos="100000">
                <a:srgbClr val="007E39"/>
              </a:gs>
            </a:gsLst>
            <a:path path="circle">
              <a:fillToRect l="50000" t="50000" r="50000" b="50000"/>
            </a:path>
            <a:tileRect/>
          </a:gradFill>
          <a:ln w="3175" cap="flat" cmpd="sng" algn="ctr">
            <a:solidFill>
              <a:srgbClr val="000000">
                <a:lumMod val="95000"/>
                <a:lumOff val="5000"/>
              </a:srgbClr>
            </a:solidFill>
            <a:prstDash val="solid"/>
          </a:ln>
          <a:effectLst>
            <a:outerShdw blurRad="50800" dist="38100" dir="2700000" algn="tl" rotWithShape="0">
              <a:prstClr val="black">
                <a:alpha val="40000"/>
              </a:prstClr>
            </a:outerShdw>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Calibri"/>
              <a:ea typeface="+mn-ea"/>
              <a:cs typeface="+mn-cs"/>
            </a:endParaRPr>
          </a:p>
        </p:txBody>
      </p:sp>
      <p:sp>
        <p:nvSpPr>
          <p:cNvPr id="16" name="Cloud 41">
            <a:extLst>
              <a:ext uri="{FF2B5EF4-FFF2-40B4-BE49-F238E27FC236}">
                <a16:creationId xmlns:a16="http://schemas.microsoft.com/office/drawing/2014/main" id="{50D135AE-40CC-F160-3599-9CC1B6A4F574}"/>
              </a:ext>
            </a:extLst>
          </p:cNvPr>
          <p:cNvSpPr/>
          <p:nvPr/>
        </p:nvSpPr>
        <p:spPr>
          <a:xfrm rot="332885">
            <a:off x="10918075" y="2902081"/>
            <a:ext cx="384045" cy="211221"/>
          </a:xfrm>
          <a:prstGeom prst="cloud">
            <a:avLst/>
          </a:prstGeom>
          <a:gradFill flip="none" rotWithShape="1">
            <a:gsLst>
              <a:gs pos="99000">
                <a:srgbClr val="007E39"/>
              </a:gs>
              <a:gs pos="21000">
                <a:srgbClr val="00B050"/>
              </a:gs>
            </a:gsLst>
            <a:path path="circle">
              <a:fillToRect l="100000" t="100000"/>
            </a:path>
            <a:tileRect r="-100000" b="-100000"/>
          </a:gradFill>
          <a:ln w="3175" cap="flat" cmpd="sng" algn="ctr">
            <a:solidFill>
              <a:srgbClr val="000000">
                <a:lumMod val="95000"/>
                <a:lumOff val="5000"/>
              </a:srgbClr>
            </a:solidFill>
            <a:prstDash val="solid"/>
          </a:ln>
          <a:effectLst>
            <a:outerShdw blurRad="50800" dist="38100" dir="2700000" algn="tl" rotWithShape="0">
              <a:prstClr val="black">
                <a:alpha val="40000"/>
              </a:prstClr>
            </a:outerShdw>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Calibri"/>
              <a:ea typeface="+mn-ea"/>
              <a:cs typeface="+mn-cs"/>
            </a:endParaRPr>
          </a:p>
        </p:txBody>
      </p:sp>
      <p:sp>
        <p:nvSpPr>
          <p:cNvPr id="17" name="Cloud 42">
            <a:extLst>
              <a:ext uri="{FF2B5EF4-FFF2-40B4-BE49-F238E27FC236}">
                <a16:creationId xmlns:a16="http://schemas.microsoft.com/office/drawing/2014/main" id="{55019EE3-FF23-E583-E7BB-9748AC3E39BA}"/>
              </a:ext>
            </a:extLst>
          </p:cNvPr>
          <p:cNvSpPr/>
          <p:nvPr/>
        </p:nvSpPr>
        <p:spPr>
          <a:xfrm rot="20681341">
            <a:off x="7029161" y="3346312"/>
            <a:ext cx="398747" cy="313337"/>
          </a:xfrm>
          <a:prstGeom prst="cloud">
            <a:avLst/>
          </a:prstGeom>
          <a:gradFill flip="none" rotWithShape="1">
            <a:gsLst>
              <a:gs pos="20000">
                <a:srgbClr val="009AD0"/>
              </a:gs>
              <a:gs pos="90000">
                <a:srgbClr val="005674"/>
              </a:gs>
            </a:gsLst>
            <a:path path="shape">
              <a:fillToRect l="50000" t="50000" r="50000" b="50000"/>
            </a:path>
            <a:tileRect/>
          </a:gradFill>
          <a:ln w="3175" cap="flat" cmpd="sng" algn="ctr">
            <a:solidFill>
              <a:srgbClr val="000000">
                <a:lumMod val="95000"/>
                <a:lumOff val="5000"/>
              </a:srgbClr>
            </a:solidFill>
            <a:prstDash val="solid"/>
          </a:ln>
          <a:effectLst>
            <a:outerShdw blurRad="50800" dist="38100" dir="2700000" algn="tl" rotWithShape="0">
              <a:prstClr val="black">
                <a:alpha val="40000"/>
              </a:prstClr>
            </a:outerShdw>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Calibri"/>
              <a:ea typeface="+mn-ea"/>
              <a:cs typeface="+mn-cs"/>
            </a:endParaRPr>
          </a:p>
        </p:txBody>
      </p:sp>
      <p:sp>
        <p:nvSpPr>
          <p:cNvPr id="18" name="Cloud 43">
            <a:extLst>
              <a:ext uri="{FF2B5EF4-FFF2-40B4-BE49-F238E27FC236}">
                <a16:creationId xmlns:a16="http://schemas.microsoft.com/office/drawing/2014/main" id="{F037F838-6F24-AA55-DF93-61B08637D2A1}"/>
              </a:ext>
            </a:extLst>
          </p:cNvPr>
          <p:cNvSpPr/>
          <p:nvPr/>
        </p:nvSpPr>
        <p:spPr>
          <a:xfrm rot="7021014">
            <a:off x="7981923" y="3839650"/>
            <a:ext cx="894096" cy="579853"/>
          </a:xfrm>
          <a:prstGeom prst="cloud">
            <a:avLst/>
          </a:prstGeom>
          <a:gradFill flip="none" rotWithShape="1">
            <a:gsLst>
              <a:gs pos="66000">
                <a:srgbClr val="000000">
                  <a:lumMod val="40000"/>
                  <a:lumOff val="60000"/>
                </a:srgbClr>
              </a:gs>
              <a:gs pos="0">
                <a:srgbClr val="7030A0"/>
              </a:gs>
              <a:gs pos="38000">
                <a:srgbClr val="9F5FCF"/>
              </a:gs>
              <a:gs pos="100000">
                <a:srgbClr val="737373"/>
              </a:gs>
            </a:gsLst>
            <a:path path="rect">
              <a:fillToRect l="100000" t="100000"/>
            </a:path>
            <a:tileRect r="-100000" b="-100000"/>
          </a:gradFill>
          <a:ln w="3175" cap="flat" cmpd="sng" algn="ctr">
            <a:solidFill>
              <a:srgbClr val="000000">
                <a:lumMod val="95000"/>
                <a:lumOff val="5000"/>
              </a:srgbClr>
            </a:solidFill>
            <a:prstDash val="solid"/>
          </a:ln>
          <a:effectLst>
            <a:outerShdw blurRad="50800" dist="38100" dir="2700000" algn="tl" rotWithShape="0">
              <a:prstClr val="black">
                <a:alpha val="40000"/>
              </a:prstClr>
            </a:outerShdw>
          </a:effectLst>
        </p:spPr>
        <p:txBody>
          <a:bodyPr rtlCol="0" anchor="ctr"/>
          <a:lst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Calibri"/>
              <a:ea typeface="+mn-ea"/>
              <a:cs typeface="+mn-cs"/>
            </a:endParaRPr>
          </a:p>
        </p:txBody>
      </p:sp>
      <p:sp>
        <p:nvSpPr>
          <p:cNvPr id="28" name="Title 27">
            <a:extLst>
              <a:ext uri="{FF2B5EF4-FFF2-40B4-BE49-F238E27FC236}">
                <a16:creationId xmlns:a16="http://schemas.microsoft.com/office/drawing/2014/main" id="{CF6CDD3E-1DDD-79CB-F965-BFC48D2E583D}"/>
              </a:ext>
            </a:extLst>
          </p:cNvPr>
          <p:cNvSpPr>
            <a:spLocks noGrp="1"/>
          </p:cNvSpPr>
          <p:nvPr>
            <p:ph type="title"/>
          </p:nvPr>
        </p:nvSpPr>
        <p:spPr>
          <a:xfrm>
            <a:off x="479424" y="441325"/>
            <a:ext cx="11627671" cy="511175"/>
          </a:xfrm>
        </p:spPr>
        <p:txBody>
          <a:bodyPr/>
          <a:lstStyle/>
          <a:p>
            <a:r>
              <a:rPr lang="en-NO" sz="4400" dirty="0">
                <a:solidFill>
                  <a:schemeClr val="tx2"/>
                </a:solidFill>
                <a:latin typeface="+mn-lt"/>
                <a:cs typeface="Calibri" panose="020F0502020204030204" pitchFamily="34" charset="0"/>
              </a:rPr>
              <a:t>Prostatakræft: Stor udfordring</a:t>
            </a:r>
          </a:p>
        </p:txBody>
      </p:sp>
    </p:spTree>
    <p:extLst>
      <p:ext uri="{BB962C8B-B14F-4D97-AF65-F5344CB8AC3E}">
        <p14:creationId xmlns:p14="http://schemas.microsoft.com/office/powerpoint/2010/main" val="3414384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F65E39-C84E-8A99-9F63-3002EB5F9344}"/>
              </a:ext>
            </a:extLst>
          </p:cNvPr>
          <p:cNvSpPr>
            <a:spLocks noGrp="1"/>
          </p:cNvSpPr>
          <p:nvPr>
            <p:ph type="title"/>
          </p:nvPr>
        </p:nvSpPr>
        <p:spPr/>
        <p:txBody>
          <a:bodyPr/>
          <a:lstStyle/>
          <a:p>
            <a:r>
              <a:rPr lang="en-NO" dirty="0"/>
              <a:t>Eksempler på studier støttet af KB</a:t>
            </a:r>
          </a:p>
        </p:txBody>
      </p:sp>
      <p:sp>
        <p:nvSpPr>
          <p:cNvPr id="3" name="Pladsholder til indhold 2">
            <a:extLst>
              <a:ext uri="{FF2B5EF4-FFF2-40B4-BE49-F238E27FC236}">
                <a16:creationId xmlns:a16="http://schemas.microsoft.com/office/drawing/2014/main" id="{2A93452A-F3B3-21D2-AAB4-5523BB08DFF3}"/>
              </a:ext>
            </a:extLst>
          </p:cNvPr>
          <p:cNvSpPr>
            <a:spLocks noGrp="1"/>
          </p:cNvSpPr>
          <p:nvPr>
            <p:ph idx="4294967295"/>
          </p:nvPr>
        </p:nvSpPr>
        <p:spPr>
          <a:xfrm>
            <a:off x="532069" y="5181465"/>
            <a:ext cx="4086225" cy="1797050"/>
          </a:xfrm>
        </p:spPr>
        <p:txBody>
          <a:bodyPr>
            <a:normAutofit/>
          </a:bodyPr>
          <a:lstStyle/>
          <a:p>
            <a:pPr marL="0" indent="0">
              <a:buNone/>
            </a:pPr>
            <a:r>
              <a:rPr lang="da-DK" dirty="0">
                <a:solidFill>
                  <a:schemeClr val="tx1"/>
                </a:solidFill>
              </a:rPr>
              <a:t>Måling af kræft-DNA i blodet kan vise tilbagefald meget tidligt.</a:t>
            </a:r>
          </a:p>
          <a:p>
            <a:pPr marL="0" indent="0">
              <a:buNone/>
            </a:pPr>
            <a:endParaRPr lang="da-DK" dirty="0">
              <a:solidFill>
                <a:schemeClr val="tx1"/>
              </a:solidFill>
            </a:endParaRPr>
          </a:p>
          <a:p>
            <a:pPr marL="0" indent="0">
              <a:buNone/>
            </a:pPr>
            <a:r>
              <a:rPr lang="da-DK" dirty="0">
                <a:solidFill>
                  <a:schemeClr val="tx1"/>
                </a:solidFill>
              </a:rPr>
              <a:t>Kan bruges til at vise, om patienter skal have tilbud om immunterapi.</a:t>
            </a:r>
          </a:p>
          <a:p>
            <a:pPr marL="0" indent="0">
              <a:buNone/>
            </a:pPr>
            <a:endParaRPr lang="da-DK" dirty="0">
              <a:solidFill>
                <a:schemeClr val="tx1"/>
              </a:solidFill>
            </a:endParaRPr>
          </a:p>
          <a:p>
            <a:pPr marL="0" indent="0">
              <a:buNone/>
            </a:pPr>
            <a:endParaRPr lang="da-DK" dirty="0">
              <a:solidFill>
                <a:schemeClr val="tx1"/>
              </a:solidFill>
            </a:endParaRPr>
          </a:p>
        </p:txBody>
      </p:sp>
      <p:pic>
        <p:nvPicPr>
          <p:cNvPr id="5" name="Billede 4">
            <a:extLst>
              <a:ext uri="{FF2B5EF4-FFF2-40B4-BE49-F238E27FC236}">
                <a16:creationId xmlns:a16="http://schemas.microsoft.com/office/drawing/2014/main" id="{364A6227-E536-F2EB-FBDE-28589EB65941}"/>
              </a:ext>
            </a:extLst>
          </p:cNvPr>
          <p:cNvPicPr>
            <a:picLocks noChangeAspect="1"/>
          </p:cNvPicPr>
          <p:nvPr/>
        </p:nvPicPr>
        <p:blipFill>
          <a:blip r:embed="rId3"/>
          <a:stretch>
            <a:fillRect/>
          </a:stretch>
        </p:blipFill>
        <p:spPr>
          <a:xfrm>
            <a:off x="479425" y="1111621"/>
            <a:ext cx="3601502" cy="3910722"/>
          </a:xfrm>
          <a:prstGeom prst="rect">
            <a:avLst/>
          </a:prstGeom>
        </p:spPr>
      </p:pic>
      <p:pic>
        <p:nvPicPr>
          <p:cNvPr id="2" name="Billede 8">
            <a:extLst>
              <a:ext uri="{FF2B5EF4-FFF2-40B4-BE49-F238E27FC236}">
                <a16:creationId xmlns:a16="http://schemas.microsoft.com/office/drawing/2014/main" id="{5AB18D7F-1720-E757-0F11-D5FE10052E63}"/>
              </a:ext>
            </a:extLst>
          </p:cNvPr>
          <p:cNvPicPr>
            <a:picLocks noChangeAspect="1"/>
          </p:cNvPicPr>
          <p:nvPr/>
        </p:nvPicPr>
        <p:blipFill>
          <a:blip r:embed="rId4"/>
          <a:stretch>
            <a:fillRect/>
          </a:stretch>
        </p:blipFill>
        <p:spPr>
          <a:xfrm>
            <a:off x="5914135" y="1421893"/>
            <a:ext cx="5781675" cy="3600450"/>
          </a:xfrm>
          <a:prstGeom prst="rect">
            <a:avLst/>
          </a:prstGeom>
        </p:spPr>
      </p:pic>
      <p:sp>
        <p:nvSpPr>
          <p:cNvPr id="4" name="Pladsholder til indhold 2">
            <a:extLst>
              <a:ext uri="{FF2B5EF4-FFF2-40B4-BE49-F238E27FC236}">
                <a16:creationId xmlns:a16="http://schemas.microsoft.com/office/drawing/2014/main" id="{C798D990-918D-90F5-F3E4-613F31A70B0C}"/>
              </a:ext>
            </a:extLst>
          </p:cNvPr>
          <p:cNvSpPr txBox="1">
            <a:spLocks/>
          </p:cNvSpPr>
          <p:nvPr/>
        </p:nvSpPr>
        <p:spPr>
          <a:xfrm>
            <a:off x="6096000" y="5243176"/>
            <a:ext cx="5048599" cy="836814"/>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solidFill>
                  <a:schemeClr val="tx1"/>
                </a:solidFill>
              </a:rPr>
              <a:t>På baggrund af gen-analyse får patienter tilbudt medicin.</a:t>
            </a:r>
          </a:p>
          <a:p>
            <a:pPr marL="0" indent="0">
              <a:buFont typeface="Arial" panose="020B0604020202020204" pitchFamily="34" charset="0"/>
              <a:buNone/>
            </a:pPr>
            <a:endParaRPr lang="da-DK" dirty="0">
              <a:solidFill>
                <a:schemeClr val="tx1"/>
              </a:solidFill>
            </a:endParaRPr>
          </a:p>
        </p:txBody>
      </p:sp>
    </p:spTree>
    <p:extLst>
      <p:ext uri="{BB962C8B-B14F-4D97-AF65-F5344CB8AC3E}">
        <p14:creationId xmlns:p14="http://schemas.microsoft.com/office/powerpoint/2010/main" val="1188048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84E7-5AE0-2F2F-5546-FF686071BFCB}"/>
              </a:ext>
            </a:extLst>
          </p:cNvPr>
          <p:cNvSpPr>
            <a:spLocks noGrp="1"/>
          </p:cNvSpPr>
          <p:nvPr>
            <p:ph type="title"/>
          </p:nvPr>
        </p:nvSpPr>
        <p:spPr/>
        <p:txBody>
          <a:bodyPr/>
          <a:lstStyle/>
          <a:p>
            <a:r>
              <a:rPr lang="en-NO" dirty="0"/>
              <a:t>UDFORDRINGER</a:t>
            </a:r>
          </a:p>
        </p:txBody>
      </p:sp>
      <p:sp>
        <p:nvSpPr>
          <p:cNvPr id="3" name="Content Placeholder 2">
            <a:extLst>
              <a:ext uri="{FF2B5EF4-FFF2-40B4-BE49-F238E27FC236}">
                <a16:creationId xmlns:a16="http://schemas.microsoft.com/office/drawing/2014/main" id="{A659136C-B251-93CB-0440-00DB2ED1ADA9}"/>
              </a:ext>
            </a:extLst>
          </p:cNvPr>
          <p:cNvSpPr>
            <a:spLocks noGrp="1"/>
          </p:cNvSpPr>
          <p:nvPr>
            <p:ph idx="1"/>
          </p:nvPr>
        </p:nvSpPr>
        <p:spPr>
          <a:xfrm>
            <a:off x="479424" y="1608881"/>
            <a:ext cx="11500765" cy="4636936"/>
          </a:xfrm>
        </p:spPr>
        <p:txBody>
          <a:bodyPr>
            <a:normAutofit fontScale="62500" lnSpcReduction="20000"/>
          </a:bodyPr>
          <a:lstStyle/>
          <a:p>
            <a:pPr marL="0" indent="0">
              <a:buNone/>
            </a:pPr>
            <a:r>
              <a:rPr lang="en-GB" sz="2800" b="1" dirty="0" err="1"/>
              <a:t>Økonomisk</a:t>
            </a:r>
            <a:endParaRPr lang="en-GB" sz="2800" b="1" dirty="0"/>
          </a:p>
          <a:p>
            <a:pPr marL="0" indent="0">
              <a:buNone/>
            </a:pPr>
            <a:r>
              <a:rPr lang="en-GB" sz="2800" dirty="0"/>
              <a:t>	- </a:t>
            </a:r>
            <a:r>
              <a:rPr lang="en-GB" sz="2800" dirty="0" err="1"/>
              <a:t>Meget</a:t>
            </a:r>
            <a:r>
              <a:rPr lang="en-GB" sz="2800" dirty="0"/>
              <a:t> </a:t>
            </a:r>
            <a:r>
              <a:rPr lang="en-GB" sz="2800" dirty="0" err="1"/>
              <a:t>dyrt</a:t>
            </a:r>
            <a:r>
              <a:rPr lang="en-GB" sz="2800" dirty="0"/>
              <a:t> (</a:t>
            </a:r>
            <a:r>
              <a:rPr lang="en-GB" sz="2800" dirty="0" err="1"/>
              <a:t>især</a:t>
            </a:r>
            <a:r>
              <a:rPr lang="en-GB" sz="2800" dirty="0"/>
              <a:t> CAR-T, </a:t>
            </a:r>
            <a:r>
              <a:rPr lang="en-GB" sz="2800" dirty="0" err="1"/>
              <a:t>genterapi</a:t>
            </a:r>
            <a:r>
              <a:rPr lang="en-GB" sz="2800" dirty="0"/>
              <a:t>) – </a:t>
            </a:r>
            <a:r>
              <a:rPr lang="en-GB" sz="2800" dirty="0" err="1"/>
              <a:t>Medicinrådet</a:t>
            </a:r>
            <a:r>
              <a:rPr lang="en-GB" sz="2800" dirty="0"/>
              <a:t>, </a:t>
            </a:r>
            <a:r>
              <a:rPr lang="en-GB" sz="2800" dirty="0" err="1"/>
              <a:t>Regionerne</a:t>
            </a:r>
            <a:endParaRPr lang="en-GB" sz="2800" dirty="0"/>
          </a:p>
          <a:p>
            <a:pPr marL="0" indent="0">
              <a:buNone/>
            </a:pPr>
            <a:r>
              <a:rPr lang="en-GB" sz="2800" dirty="0"/>
              <a:t>	- </a:t>
            </a:r>
            <a:r>
              <a:rPr lang="en-GB" sz="2800" dirty="0" err="1"/>
              <a:t>Shoping</a:t>
            </a:r>
            <a:r>
              <a:rPr lang="en-GB" sz="2800" dirty="0"/>
              <a:t> </a:t>
            </a:r>
            <a:r>
              <a:rPr lang="en-GB" sz="2800" dirty="0" err="1"/>
              <a:t>omkring</a:t>
            </a:r>
            <a:r>
              <a:rPr lang="en-GB" sz="2800" dirty="0"/>
              <a:t> </a:t>
            </a:r>
            <a:r>
              <a:rPr lang="en-GB" sz="2800" dirty="0" err="1"/>
              <a:t>i</a:t>
            </a:r>
            <a:r>
              <a:rPr lang="en-GB" sz="2800" dirty="0"/>
              <a:t> </a:t>
            </a:r>
            <a:r>
              <a:rPr lang="en-GB" sz="2800" dirty="0" err="1"/>
              <a:t>ind</a:t>
            </a:r>
            <a:r>
              <a:rPr lang="en-GB" sz="2800" dirty="0"/>
              <a:t>- </a:t>
            </a:r>
            <a:r>
              <a:rPr lang="en-GB" sz="2800" dirty="0" err="1"/>
              <a:t>og</a:t>
            </a:r>
            <a:r>
              <a:rPr lang="en-GB" sz="2800" dirty="0"/>
              <a:t> </a:t>
            </a:r>
            <a:r>
              <a:rPr lang="en-GB" sz="2800" dirty="0" err="1"/>
              <a:t>udland</a:t>
            </a:r>
            <a:endParaRPr lang="en-GB" sz="2800" dirty="0"/>
          </a:p>
          <a:p>
            <a:pPr marL="0" indent="0">
              <a:buNone/>
            </a:pPr>
            <a:r>
              <a:rPr lang="en-GB" sz="2800" dirty="0"/>
              <a:t>	- </a:t>
            </a:r>
            <a:r>
              <a:rPr lang="en-GB" sz="2800" dirty="0" err="1"/>
              <a:t>Risiko</a:t>
            </a:r>
            <a:r>
              <a:rPr lang="en-GB" sz="2800" dirty="0"/>
              <a:t> for </a:t>
            </a:r>
            <a:r>
              <a:rPr lang="en-GB" sz="2800" dirty="0" err="1"/>
              <a:t>øget</a:t>
            </a:r>
            <a:r>
              <a:rPr lang="en-GB" sz="2800" dirty="0"/>
              <a:t> </a:t>
            </a:r>
            <a:r>
              <a:rPr lang="en-GB" sz="2800" dirty="0" err="1"/>
              <a:t>ulighed</a:t>
            </a:r>
            <a:r>
              <a:rPr lang="en-GB" sz="2800" dirty="0"/>
              <a:t> </a:t>
            </a:r>
            <a:r>
              <a:rPr lang="en-GB" sz="2800" dirty="0" err="1"/>
              <a:t>i</a:t>
            </a:r>
            <a:r>
              <a:rPr lang="en-GB" sz="2800" dirty="0"/>
              <a:t> </a:t>
            </a:r>
            <a:r>
              <a:rPr lang="en-GB" sz="2800" dirty="0" err="1"/>
              <a:t>sundhed</a:t>
            </a:r>
            <a:endParaRPr lang="en-GB" sz="2800" dirty="0"/>
          </a:p>
          <a:p>
            <a:pPr marL="0" indent="0">
              <a:buNone/>
            </a:pPr>
            <a:r>
              <a:rPr lang="en-GB" sz="2800" b="1" dirty="0" err="1"/>
              <a:t>Etisk</a:t>
            </a:r>
            <a:endParaRPr lang="en-GB" sz="2800" b="1" dirty="0"/>
          </a:p>
          <a:p>
            <a:pPr marL="0" indent="0">
              <a:buNone/>
            </a:pPr>
            <a:r>
              <a:rPr lang="en-GB" sz="2800" dirty="0"/>
              <a:t>	- Vi </a:t>
            </a:r>
            <a:r>
              <a:rPr lang="en-GB" sz="2800" dirty="0" err="1"/>
              <a:t>piller</a:t>
            </a:r>
            <a:r>
              <a:rPr lang="en-GB" sz="2800" dirty="0"/>
              <a:t> </a:t>
            </a:r>
            <a:r>
              <a:rPr lang="en-GB" sz="2800" dirty="0" err="1"/>
              <a:t>ved</a:t>
            </a:r>
            <a:r>
              <a:rPr lang="en-GB" sz="2800" dirty="0"/>
              <a:t> </a:t>
            </a:r>
            <a:r>
              <a:rPr lang="en-GB" sz="2800" dirty="0" err="1"/>
              <a:t>immunsystemet</a:t>
            </a:r>
            <a:endParaRPr lang="en-GB" sz="2800" dirty="0"/>
          </a:p>
          <a:p>
            <a:pPr marL="0" indent="0">
              <a:buNone/>
            </a:pPr>
            <a:r>
              <a:rPr lang="en-GB" sz="2800" dirty="0"/>
              <a:t>	- Vi </a:t>
            </a:r>
            <a:r>
              <a:rPr lang="en-GB" sz="2800" dirty="0" err="1"/>
              <a:t>ændrer</a:t>
            </a:r>
            <a:r>
              <a:rPr lang="en-GB" sz="2800" dirty="0"/>
              <a:t> det </a:t>
            </a:r>
            <a:r>
              <a:rPr lang="en-GB" sz="2800" dirty="0" err="1"/>
              <a:t>enkelte</a:t>
            </a:r>
            <a:r>
              <a:rPr lang="en-GB" sz="2800" dirty="0"/>
              <a:t> </a:t>
            </a:r>
            <a:r>
              <a:rPr lang="en-GB" sz="2800" dirty="0" err="1"/>
              <a:t>menneske</a:t>
            </a:r>
            <a:r>
              <a:rPr lang="en-GB" sz="2800" dirty="0"/>
              <a:t> (</a:t>
            </a:r>
            <a:r>
              <a:rPr lang="en-GB" sz="2800" dirty="0" err="1"/>
              <a:t>omskriver</a:t>
            </a:r>
            <a:r>
              <a:rPr lang="en-GB" sz="2800" dirty="0"/>
              <a:t> </a:t>
            </a:r>
            <a:r>
              <a:rPr lang="en-GB" sz="2800" dirty="0" err="1"/>
              <a:t>livets</a:t>
            </a:r>
            <a:r>
              <a:rPr lang="en-GB" sz="2800" dirty="0"/>
              <a:t> </a:t>
            </a:r>
            <a:r>
              <a:rPr lang="en-GB" sz="2800" dirty="0" err="1"/>
              <a:t>kode</a:t>
            </a:r>
            <a:r>
              <a:rPr lang="en-GB" sz="2800" dirty="0"/>
              <a:t>)</a:t>
            </a:r>
          </a:p>
          <a:p>
            <a:pPr marL="0" indent="0">
              <a:buNone/>
            </a:pPr>
            <a:r>
              <a:rPr lang="en-GB" sz="2800" dirty="0"/>
              <a:t>	- Privacy </a:t>
            </a:r>
            <a:r>
              <a:rPr lang="en-GB" sz="2800" dirty="0" err="1"/>
              <a:t>omkring</a:t>
            </a:r>
            <a:r>
              <a:rPr lang="en-GB" sz="2800" dirty="0"/>
              <a:t> </a:t>
            </a:r>
            <a:r>
              <a:rPr lang="en-GB" sz="2800" dirty="0" err="1"/>
              <a:t>genetiske</a:t>
            </a:r>
            <a:r>
              <a:rPr lang="en-GB" sz="2800" dirty="0"/>
              <a:t> data</a:t>
            </a:r>
          </a:p>
          <a:p>
            <a:pPr marL="0" indent="0">
              <a:buNone/>
            </a:pPr>
            <a:r>
              <a:rPr lang="en-GB" sz="2800" b="1" dirty="0" err="1"/>
              <a:t>Teknisk</a:t>
            </a:r>
            <a:endParaRPr lang="en-GB" sz="2800" b="1" dirty="0"/>
          </a:p>
          <a:p>
            <a:pPr marL="0" indent="0">
              <a:buNone/>
            </a:pPr>
            <a:r>
              <a:rPr lang="en-GB" sz="2800" dirty="0"/>
              <a:t>	- CRISPR </a:t>
            </a:r>
            <a:r>
              <a:rPr lang="en-GB" sz="2800" dirty="0" err="1"/>
              <a:t>klipper</a:t>
            </a:r>
            <a:r>
              <a:rPr lang="en-GB" sz="2800" dirty="0"/>
              <a:t> </a:t>
            </a:r>
            <a:r>
              <a:rPr lang="en-GB" sz="2800" dirty="0" err="1"/>
              <a:t>nogle</a:t>
            </a:r>
            <a:r>
              <a:rPr lang="en-GB" sz="2800" dirty="0"/>
              <a:t> </a:t>
            </a:r>
            <a:r>
              <a:rPr lang="en-GB" sz="2800" dirty="0" err="1"/>
              <a:t>gange</a:t>
            </a:r>
            <a:r>
              <a:rPr lang="en-GB" sz="2800" dirty="0"/>
              <a:t> </a:t>
            </a:r>
            <a:r>
              <a:rPr lang="en-GB" sz="2800" dirty="0" err="1"/>
              <a:t>forkert</a:t>
            </a:r>
            <a:endParaRPr lang="en-GB" sz="2800" dirty="0"/>
          </a:p>
          <a:p>
            <a:pPr marL="0" indent="0">
              <a:buNone/>
            </a:pPr>
            <a:r>
              <a:rPr lang="en-GB" sz="2800" dirty="0"/>
              <a:t>	- </a:t>
            </a:r>
            <a:r>
              <a:rPr lang="en-GB" sz="2800" dirty="0" err="1"/>
              <a:t>Redigeres</a:t>
            </a:r>
            <a:r>
              <a:rPr lang="en-GB" sz="2800" dirty="0"/>
              <a:t> </a:t>
            </a:r>
            <a:r>
              <a:rPr lang="en-GB" sz="2800" dirty="0" err="1"/>
              <a:t>embryoner</a:t>
            </a:r>
            <a:r>
              <a:rPr lang="en-GB" sz="2800" dirty="0"/>
              <a:t> </a:t>
            </a:r>
            <a:r>
              <a:rPr lang="en-GB" sz="2800" dirty="0" err="1"/>
              <a:t>redigeres</a:t>
            </a:r>
            <a:r>
              <a:rPr lang="en-GB" sz="2800" dirty="0"/>
              <a:t> </a:t>
            </a:r>
            <a:r>
              <a:rPr lang="en-GB" sz="2800" dirty="0" err="1"/>
              <a:t>ikke</a:t>
            </a:r>
            <a:r>
              <a:rPr lang="en-GB" sz="2800" dirty="0"/>
              <a:t> </a:t>
            </a:r>
            <a:r>
              <a:rPr lang="en-GB" sz="2800" dirty="0" err="1"/>
              <a:t>altid</a:t>
            </a:r>
            <a:r>
              <a:rPr lang="en-GB" sz="2800" dirty="0"/>
              <a:t> alle </a:t>
            </a:r>
            <a:r>
              <a:rPr lang="en-GB" sz="2800" dirty="0" err="1"/>
              <a:t>celler</a:t>
            </a:r>
            <a:r>
              <a:rPr lang="en-GB" sz="2800" dirty="0"/>
              <a:t>. Det </a:t>
            </a:r>
            <a:r>
              <a:rPr lang="en-GB" sz="2800" dirty="0" err="1"/>
              <a:t>skaber</a:t>
            </a:r>
            <a:r>
              <a:rPr lang="en-GB" sz="2800" dirty="0"/>
              <a:t> </a:t>
            </a:r>
            <a:r>
              <a:rPr lang="en-GB" sz="2800" dirty="0" err="1"/>
              <a:t>flere</a:t>
            </a:r>
            <a:r>
              <a:rPr lang="en-GB" sz="2800" dirty="0"/>
              <a:t> </a:t>
            </a:r>
            <a:r>
              <a:rPr lang="en-GB" sz="2800" dirty="0" err="1"/>
              <a:t>kloner</a:t>
            </a:r>
            <a:r>
              <a:rPr lang="en-GB" sz="2800" dirty="0"/>
              <a:t> </a:t>
            </a:r>
            <a:r>
              <a:rPr lang="en-GB" sz="2800" dirty="0" err="1"/>
              <a:t>i</a:t>
            </a:r>
            <a:r>
              <a:rPr lang="en-GB" sz="2800" dirty="0"/>
              <a:t> </a:t>
            </a:r>
            <a:r>
              <a:rPr lang="en-GB" sz="2800" dirty="0" err="1"/>
              <a:t>kroppen</a:t>
            </a:r>
            <a:endParaRPr lang="en-GB" sz="2800" dirty="0"/>
          </a:p>
          <a:p>
            <a:pPr marL="0" indent="0">
              <a:buNone/>
            </a:pPr>
            <a:r>
              <a:rPr lang="en-GB" sz="2800" dirty="0"/>
              <a:t>	- Lang </a:t>
            </a:r>
            <a:r>
              <a:rPr lang="en-GB" sz="2800" dirty="0" err="1"/>
              <a:t>udviklingstid</a:t>
            </a:r>
            <a:endParaRPr lang="en-GB" sz="2800" dirty="0"/>
          </a:p>
          <a:p>
            <a:pPr marL="0" indent="0">
              <a:buNone/>
            </a:pPr>
            <a:r>
              <a:rPr lang="en-GB" sz="2800" dirty="0"/>
              <a:t>	- </a:t>
            </a:r>
            <a:r>
              <a:rPr lang="en-GB" sz="2800" dirty="0" err="1"/>
              <a:t>Komplekse</a:t>
            </a:r>
            <a:r>
              <a:rPr lang="en-GB" sz="2800" dirty="0"/>
              <a:t> </a:t>
            </a:r>
            <a:r>
              <a:rPr lang="en-GB" sz="2800" dirty="0" err="1"/>
              <a:t>sygdomme</a:t>
            </a:r>
            <a:r>
              <a:rPr lang="en-GB" sz="2800" dirty="0"/>
              <a:t> med mange </a:t>
            </a:r>
            <a:r>
              <a:rPr lang="en-GB" sz="2800" dirty="0" err="1"/>
              <a:t>gener</a:t>
            </a:r>
            <a:endParaRPr lang="en-GB" sz="2800" dirty="0"/>
          </a:p>
          <a:p>
            <a:endParaRPr lang="en-NO" sz="2400" dirty="0"/>
          </a:p>
        </p:txBody>
      </p:sp>
      <p:sp>
        <p:nvSpPr>
          <p:cNvPr id="4" name="Text Placeholder 3">
            <a:extLst>
              <a:ext uri="{FF2B5EF4-FFF2-40B4-BE49-F238E27FC236}">
                <a16:creationId xmlns:a16="http://schemas.microsoft.com/office/drawing/2014/main" id="{A93FA385-E215-29C0-F785-CA1092D5A0DB}"/>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2167571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A4F765-63DF-6AA0-FCCD-37DF9F49984E}"/>
              </a:ext>
            </a:extLst>
          </p:cNvPr>
          <p:cNvSpPr>
            <a:spLocks noGrp="1"/>
          </p:cNvSpPr>
          <p:nvPr>
            <p:ph type="title"/>
          </p:nvPr>
        </p:nvSpPr>
        <p:spPr/>
        <p:txBody>
          <a:bodyPr/>
          <a:lstStyle/>
          <a:p>
            <a:r>
              <a:rPr lang="en-NO" dirty="0"/>
              <a:t>Afsluttende bemærkninger</a:t>
            </a:r>
          </a:p>
        </p:txBody>
      </p:sp>
      <p:sp>
        <p:nvSpPr>
          <p:cNvPr id="7" name="TextBox 6">
            <a:extLst>
              <a:ext uri="{FF2B5EF4-FFF2-40B4-BE49-F238E27FC236}">
                <a16:creationId xmlns:a16="http://schemas.microsoft.com/office/drawing/2014/main" id="{1A0C9CD2-BC8F-4518-3D37-1AFB17BFBB8E}"/>
              </a:ext>
            </a:extLst>
          </p:cNvPr>
          <p:cNvSpPr txBox="1"/>
          <p:nvPr/>
        </p:nvSpPr>
        <p:spPr>
          <a:xfrm>
            <a:off x="479425" y="1799251"/>
            <a:ext cx="10725850" cy="3970318"/>
          </a:xfrm>
          <a:prstGeom prst="rect">
            <a:avLst/>
          </a:prstGeom>
          <a:noFill/>
        </p:spPr>
        <p:txBody>
          <a:bodyPr wrap="square">
            <a:spAutoFit/>
          </a:bodyPr>
          <a:lstStyle/>
          <a:p>
            <a:r>
              <a:rPr lang="en-GB" sz="2800" dirty="0">
                <a:solidFill>
                  <a:srgbClr val="000000"/>
                </a:solidFill>
                <a:effectLst/>
                <a:latin typeface="Helvetica" pitchFamily="2" charset="0"/>
              </a:rPr>
              <a:t>1. </a:t>
            </a:r>
            <a:r>
              <a:rPr lang="en-GB" sz="2800" dirty="0" err="1">
                <a:solidFill>
                  <a:srgbClr val="000000"/>
                </a:solidFill>
                <a:effectLst/>
                <a:latin typeface="Helvetica" pitchFamily="2" charset="0"/>
              </a:rPr>
              <a:t>Personlig</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medicin</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flytter</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os</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fra</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reaktiv</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til</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proaktiv</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behandling</a:t>
            </a:r>
            <a:endParaRPr lang="en-GB" sz="2800" dirty="0">
              <a:solidFill>
                <a:srgbClr val="000000"/>
              </a:solidFill>
              <a:effectLst/>
              <a:latin typeface="Helvetica" pitchFamily="2" charset="0"/>
            </a:endParaRPr>
          </a:p>
          <a:p>
            <a:pPr marL="514350" indent="-514350">
              <a:buAutoNum type="arabicPeriod"/>
            </a:pPr>
            <a:endParaRPr lang="en-GB" sz="2800" dirty="0">
              <a:solidFill>
                <a:srgbClr val="000000"/>
              </a:solidFill>
              <a:effectLst/>
              <a:latin typeface="Helvetica" pitchFamily="2" charset="0"/>
            </a:endParaRPr>
          </a:p>
          <a:p>
            <a:pPr>
              <a:buNone/>
            </a:pPr>
            <a:r>
              <a:rPr lang="en-GB" sz="2800" dirty="0">
                <a:solidFill>
                  <a:srgbClr val="000000"/>
                </a:solidFill>
                <a:effectLst/>
                <a:latin typeface="Helvetica" pitchFamily="2" charset="0"/>
              </a:rPr>
              <a:t>2. Vi </a:t>
            </a:r>
            <a:r>
              <a:rPr lang="en-GB" sz="2800" dirty="0" err="1">
                <a:solidFill>
                  <a:srgbClr val="000000"/>
                </a:solidFill>
                <a:effectLst/>
                <a:latin typeface="Helvetica" pitchFamily="2" charset="0"/>
              </a:rPr>
              <a:t>kan</a:t>
            </a:r>
            <a:r>
              <a:rPr lang="en-GB" sz="2800" dirty="0">
                <a:solidFill>
                  <a:srgbClr val="000000"/>
                </a:solidFill>
                <a:effectLst/>
                <a:latin typeface="Helvetica" pitchFamily="2" charset="0"/>
              </a:rPr>
              <a:t> nu </a:t>
            </a:r>
            <a:r>
              <a:rPr lang="en-GB" sz="2800" dirty="0" err="1">
                <a:solidFill>
                  <a:srgbClr val="000000"/>
                </a:solidFill>
                <a:effectLst/>
                <a:latin typeface="Helvetica" pitchFamily="2" charset="0"/>
              </a:rPr>
              <a:t>behandle</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på</a:t>
            </a:r>
            <a:r>
              <a:rPr lang="en-GB" sz="2800" dirty="0">
                <a:solidFill>
                  <a:srgbClr val="000000"/>
                </a:solidFill>
                <a:effectLst/>
                <a:latin typeface="Helvetica" pitchFamily="2" charset="0"/>
              </a:rPr>
              <a:t> DNA-</a:t>
            </a:r>
            <a:r>
              <a:rPr lang="en-GB" sz="2800" dirty="0" err="1">
                <a:solidFill>
                  <a:srgbClr val="000000"/>
                </a:solidFill>
                <a:effectLst/>
                <a:latin typeface="Helvetica" pitchFamily="2" charset="0"/>
              </a:rPr>
              <a:t>niveau</a:t>
            </a:r>
            <a:r>
              <a:rPr lang="en-GB" sz="2800" dirty="0">
                <a:solidFill>
                  <a:srgbClr val="000000"/>
                </a:solidFill>
                <a:effectLst/>
                <a:latin typeface="Helvetica" pitchFamily="2" charset="0"/>
              </a:rPr>
              <a:t> med </a:t>
            </a:r>
            <a:r>
              <a:rPr lang="en-GB" sz="2800" dirty="0" err="1">
                <a:solidFill>
                  <a:srgbClr val="000000"/>
                </a:solidFill>
                <a:effectLst/>
                <a:latin typeface="Helvetica" pitchFamily="2" charset="0"/>
              </a:rPr>
              <a:t>genterapi</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og</a:t>
            </a:r>
            <a:r>
              <a:rPr lang="en-GB" sz="2800" dirty="0">
                <a:solidFill>
                  <a:srgbClr val="000000"/>
                </a:solidFill>
                <a:effectLst/>
                <a:latin typeface="Helvetica" pitchFamily="2" charset="0"/>
              </a:rPr>
              <a:t> CRISPR</a:t>
            </a:r>
          </a:p>
          <a:p>
            <a:pPr>
              <a:buNone/>
            </a:pPr>
            <a:endParaRPr lang="en-GB" sz="2800" dirty="0">
              <a:solidFill>
                <a:srgbClr val="000000"/>
              </a:solidFill>
              <a:effectLst/>
              <a:latin typeface="Helvetica" pitchFamily="2" charset="0"/>
            </a:endParaRPr>
          </a:p>
          <a:p>
            <a:pPr>
              <a:buNone/>
            </a:pPr>
            <a:r>
              <a:rPr lang="en-GB" sz="2800" dirty="0">
                <a:solidFill>
                  <a:srgbClr val="000000"/>
                </a:solidFill>
                <a:effectLst/>
                <a:latin typeface="Helvetica" pitchFamily="2" charset="0"/>
              </a:rPr>
              <a:t>3. </a:t>
            </a:r>
            <a:r>
              <a:rPr lang="en-GB" sz="2800" dirty="0" err="1">
                <a:solidFill>
                  <a:srgbClr val="000000"/>
                </a:solidFill>
                <a:effectLst/>
                <a:latin typeface="Helvetica" pitchFamily="2" charset="0"/>
              </a:rPr>
              <a:t>Immunterapi</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udnytter</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kroppens</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eget</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forsvar</a:t>
            </a:r>
            <a:r>
              <a:rPr lang="en-GB" sz="2800" dirty="0">
                <a:solidFill>
                  <a:srgbClr val="000000"/>
                </a:solidFill>
                <a:effectLst/>
                <a:latin typeface="Helvetica" pitchFamily="2" charset="0"/>
              </a:rPr>
              <a:t> </a:t>
            </a:r>
            <a:r>
              <a:rPr lang="en-GB" sz="2800" dirty="0" err="1">
                <a:solidFill>
                  <a:srgbClr val="000000"/>
                </a:solidFill>
                <a:latin typeface="Helvetica" pitchFamily="2" charset="0"/>
              </a:rPr>
              <a:t>til</a:t>
            </a:r>
            <a:r>
              <a:rPr lang="en-GB" sz="2800" dirty="0">
                <a:solidFill>
                  <a:srgbClr val="000000"/>
                </a:solidFill>
                <a:latin typeface="Helvetica" pitchFamily="2" charset="0"/>
              </a:rPr>
              <a:t> </a:t>
            </a:r>
            <a:r>
              <a:rPr lang="en-GB" sz="2800" dirty="0" err="1">
                <a:solidFill>
                  <a:srgbClr val="000000"/>
                </a:solidFill>
                <a:latin typeface="Helvetica" pitchFamily="2" charset="0"/>
              </a:rPr>
              <a:t>bekæmpelsen</a:t>
            </a:r>
            <a:endParaRPr lang="en-GB" sz="2800" dirty="0">
              <a:solidFill>
                <a:srgbClr val="000000"/>
              </a:solidFill>
              <a:effectLst/>
              <a:latin typeface="Helvetica" pitchFamily="2" charset="0"/>
            </a:endParaRPr>
          </a:p>
          <a:p>
            <a:pPr>
              <a:buNone/>
            </a:pPr>
            <a:endParaRPr lang="en-GB" sz="2800" dirty="0">
              <a:solidFill>
                <a:srgbClr val="000000"/>
              </a:solidFill>
              <a:effectLst/>
              <a:latin typeface="Helvetica" pitchFamily="2" charset="0"/>
            </a:endParaRPr>
          </a:p>
          <a:p>
            <a:pPr>
              <a:buNone/>
            </a:pPr>
            <a:r>
              <a:rPr lang="en-GB" sz="2800" dirty="0">
                <a:solidFill>
                  <a:srgbClr val="000000"/>
                </a:solidFill>
                <a:effectLst/>
                <a:latin typeface="Helvetica" pitchFamily="2" charset="0"/>
              </a:rPr>
              <a:t>4. </a:t>
            </a:r>
            <a:r>
              <a:rPr lang="en-GB" sz="2800" dirty="0" err="1">
                <a:solidFill>
                  <a:srgbClr val="000000"/>
                </a:solidFill>
                <a:effectLst/>
                <a:latin typeface="Helvetica" pitchFamily="2" charset="0"/>
              </a:rPr>
              <a:t>Etik</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skal</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følge</a:t>
            </a:r>
            <a:r>
              <a:rPr lang="en-GB" sz="2800" dirty="0">
                <a:solidFill>
                  <a:srgbClr val="000000"/>
                </a:solidFill>
                <a:effectLst/>
                <a:latin typeface="Helvetica" pitchFamily="2" charset="0"/>
              </a:rPr>
              <a:t> med </a:t>
            </a:r>
            <a:r>
              <a:rPr lang="en-GB" sz="2800" dirty="0" err="1">
                <a:solidFill>
                  <a:srgbClr val="000000"/>
                </a:solidFill>
                <a:effectLst/>
                <a:latin typeface="Helvetica" pitchFamily="2" charset="0"/>
              </a:rPr>
              <a:t>teknologien</a:t>
            </a:r>
            <a:endParaRPr lang="en-GB" sz="2800" dirty="0">
              <a:solidFill>
                <a:srgbClr val="000000"/>
              </a:solidFill>
              <a:effectLst/>
              <a:latin typeface="Helvetica" pitchFamily="2" charset="0"/>
            </a:endParaRPr>
          </a:p>
          <a:p>
            <a:pPr>
              <a:buNone/>
            </a:pPr>
            <a:endParaRPr lang="en-GB" sz="2800" dirty="0">
              <a:solidFill>
                <a:srgbClr val="000000"/>
              </a:solidFill>
              <a:effectLst/>
              <a:latin typeface="Helvetica" pitchFamily="2" charset="0"/>
            </a:endParaRPr>
          </a:p>
          <a:p>
            <a:pPr>
              <a:buNone/>
            </a:pPr>
            <a:r>
              <a:rPr lang="en-GB" sz="2800" dirty="0">
                <a:solidFill>
                  <a:srgbClr val="000000"/>
                </a:solidFill>
                <a:effectLst/>
                <a:latin typeface="Helvetica" pitchFamily="2" charset="0"/>
              </a:rPr>
              <a:t>5. </a:t>
            </a:r>
            <a:r>
              <a:rPr lang="en-GB" sz="2800" dirty="0" err="1">
                <a:solidFill>
                  <a:srgbClr val="000000"/>
                </a:solidFill>
                <a:effectLst/>
                <a:latin typeface="Helvetica" pitchFamily="2" charset="0"/>
              </a:rPr>
              <a:t>Fremtiden</a:t>
            </a:r>
            <a:r>
              <a:rPr lang="en-GB" sz="2800" dirty="0">
                <a:solidFill>
                  <a:srgbClr val="000000"/>
                </a:solidFill>
                <a:effectLst/>
                <a:latin typeface="Helvetica" pitchFamily="2" charset="0"/>
              </a:rPr>
              <a:t> er </a:t>
            </a:r>
            <a:r>
              <a:rPr lang="en-GB" sz="2800" dirty="0" err="1">
                <a:solidFill>
                  <a:srgbClr val="000000"/>
                </a:solidFill>
                <a:effectLst/>
                <a:latin typeface="Helvetica" pitchFamily="2" charset="0"/>
              </a:rPr>
              <a:t>personaliseret</a:t>
            </a:r>
            <a:r>
              <a:rPr lang="en-GB" sz="2800" dirty="0">
                <a:solidFill>
                  <a:srgbClr val="000000"/>
                </a:solidFill>
                <a:effectLst/>
                <a:latin typeface="Helvetica" pitchFamily="2" charset="0"/>
              </a:rPr>
              <a:t>, men </a:t>
            </a:r>
            <a:r>
              <a:rPr lang="en-GB" sz="2800" dirty="0" err="1">
                <a:solidFill>
                  <a:srgbClr val="000000"/>
                </a:solidFill>
                <a:effectLst/>
                <a:latin typeface="Helvetica" pitchFamily="2" charset="0"/>
              </a:rPr>
              <a:t>skal</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være</a:t>
            </a:r>
            <a:r>
              <a:rPr lang="en-GB" sz="2800" dirty="0">
                <a:solidFill>
                  <a:srgbClr val="000000"/>
                </a:solidFill>
                <a:effectLst/>
                <a:latin typeface="Helvetica" pitchFamily="2" charset="0"/>
              </a:rPr>
              <a:t> </a:t>
            </a:r>
            <a:r>
              <a:rPr lang="en-GB" sz="2800" dirty="0" err="1">
                <a:solidFill>
                  <a:srgbClr val="000000"/>
                </a:solidFill>
                <a:effectLst/>
                <a:latin typeface="Helvetica" pitchFamily="2" charset="0"/>
              </a:rPr>
              <a:t>tilgængelig</a:t>
            </a:r>
            <a:r>
              <a:rPr lang="en-GB" sz="2800" dirty="0">
                <a:solidFill>
                  <a:srgbClr val="000000"/>
                </a:solidFill>
                <a:effectLst/>
                <a:latin typeface="Helvetica" pitchFamily="2" charset="0"/>
              </a:rPr>
              <a:t> for alle</a:t>
            </a:r>
          </a:p>
        </p:txBody>
      </p:sp>
    </p:spTree>
    <p:extLst>
      <p:ext uri="{BB962C8B-B14F-4D97-AF65-F5344CB8AC3E}">
        <p14:creationId xmlns:p14="http://schemas.microsoft.com/office/powerpoint/2010/main" val="372195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667B4-1A72-3E9E-D061-6B2210ECBD1E}"/>
              </a:ext>
            </a:extLst>
          </p:cNvPr>
          <p:cNvSpPr>
            <a:spLocks noGrp="1"/>
          </p:cNvSpPr>
          <p:nvPr>
            <p:ph type="ctrTitle"/>
          </p:nvPr>
        </p:nvSpPr>
        <p:spPr>
          <a:xfrm>
            <a:off x="1524000" y="2235200"/>
            <a:ext cx="9144000" cy="2387600"/>
          </a:xfrm>
        </p:spPr>
        <p:txBody>
          <a:bodyPr/>
          <a:lstStyle/>
          <a:p>
            <a:r>
              <a:rPr lang="en-NO" sz="4800" dirty="0">
                <a:solidFill>
                  <a:schemeClr val="tx2"/>
                </a:solidFill>
              </a:rPr>
              <a:t>Vi behandler ikke længere sygdomme – vi behandler mennesker med sygdomme. Det gør hele forskellen</a:t>
            </a:r>
          </a:p>
        </p:txBody>
      </p:sp>
      <p:sp>
        <p:nvSpPr>
          <p:cNvPr id="6" name="Subtitle 5">
            <a:extLst>
              <a:ext uri="{FF2B5EF4-FFF2-40B4-BE49-F238E27FC236}">
                <a16:creationId xmlns:a16="http://schemas.microsoft.com/office/drawing/2014/main" id="{364EBED1-BAAB-1A0D-4807-65BEE0D9C3C3}"/>
              </a:ext>
            </a:extLst>
          </p:cNvPr>
          <p:cNvSpPr>
            <a:spLocks noGrp="1"/>
          </p:cNvSpPr>
          <p:nvPr>
            <p:ph type="subTitle" idx="1"/>
          </p:nvPr>
        </p:nvSpPr>
        <p:spPr/>
        <p:txBody>
          <a:bodyPr/>
          <a:lstStyle/>
          <a:p>
            <a:endParaRPr lang="en-NO" dirty="0"/>
          </a:p>
        </p:txBody>
      </p:sp>
    </p:spTree>
    <p:extLst>
      <p:ext uri="{BB962C8B-B14F-4D97-AF65-F5344CB8AC3E}">
        <p14:creationId xmlns:p14="http://schemas.microsoft.com/office/powerpoint/2010/main" val="298189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8BCDD-962C-4E18-997D-E27AF7385748}"/>
              </a:ext>
            </a:extLst>
          </p:cNvPr>
          <p:cNvSpPr>
            <a:spLocks noGrp="1"/>
          </p:cNvSpPr>
          <p:nvPr>
            <p:ph type="title"/>
          </p:nvPr>
        </p:nvSpPr>
        <p:spPr>
          <a:xfrm>
            <a:off x="3932538" y="1932972"/>
            <a:ext cx="8259462" cy="2220371"/>
          </a:xfrm>
        </p:spPr>
        <p:txBody>
          <a:bodyPr/>
          <a:lstStyle/>
          <a:p>
            <a:r>
              <a:rPr lang="sv-SE" sz="8800" b="1" dirty="0"/>
              <a:t>Tak!</a:t>
            </a:r>
          </a:p>
        </p:txBody>
      </p:sp>
    </p:spTree>
    <p:extLst>
      <p:ext uri="{BB962C8B-B14F-4D97-AF65-F5344CB8AC3E}">
        <p14:creationId xmlns:p14="http://schemas.microsoft.com/office/powerpoint/2010/main" val="217500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4C1C-4566-4823-80E4-18A5CFB5A1F3}"/>
              </a:ext>
            </a:extLst>
          </p:cNvPr>
          <p:cNvSpPr>
            <a:spLocks noGrp="1"/>
          </p:cNvSpPr>
          <p:nvPr>
            <p:ph type="title"/>
          </p:nvPr>
        </p:nvSpPr>
        <p:spPr/>
        <p:txBody>
          <a:bodyPr/>
          <a:lstStyle/>
          <a:p>
            <a:r>
              <a:rPr lang="en-NO" dirty="0"/>
              <a:t>Tre vigtige aspekter af personlig medicin</a:t>
            </a:r>
          </a:p>
        </p:txBody>
      </p:sp>
      <p:sp>
        <p:nvSpPr>
          <p:cNvPr id="3" name="Content Placeholder 2">
            <a:extLst>
              <a:ext uri="{FF2B5EF4-FFF2-40B4-BE49-F238E27FC236}">
                <a16:creationId xmlns:a16="http://schemas.microsoft.com/office/drawing/2014/main" id="{68E7428A-569F-4A98-4B87-493123D5DA3C}"/>
              </a:ext>
            </a:extLst>
          </p:cNvPr>
          <p:cNvSpPr>
            <a:spLocks noGrp="1"/>
          </p:cNvSpPr>
          <p:nvPr>
            <p:ph idx="1"/>
          </p:nvPr>
        </p:nvSpPr>
        <p:spPr>
          <a:xfrm>
            <a:off x="479425" y="1425575"/>
            <a:ext cx="11233150" cy="4991100"/>
          </a:xfrm>
        </p:spPr>
        <p:txBody>
          <a:bodyPr>
            <a:normAutofit fontScale="92500" lnSpcReduction="20000"/>
          </a:bodyPr>
          <a:lstStyle/>
          <a:p>
            <a:pPr marL="0" indent="0">
              <a:buNone/>
            </a:pPr>
            <a:r>
              <a:rPr lang="en-NO" sz="2600" b="1" dirty="0"/>
              <a:t>🧬 </a:t>
            </a:r>
            <a:r>
              <a:rPr lang="en-NO" sz="2600" b="1" dirty="0">
                <a:solidFill>
                  <a:srgbClr val="FF0000"/>
                </a:solidFill>
              </a:rPr>
              <a:t>Genomisk Kortlægning og hastighed</a:t>
            </a:r>
            <a:endParaRPr lang="en-NO" sz="2600" dirty="0">
              <a:solidFill>
                <a:srgbClr val="FF0000"/>
              </a:solidFill>
            </a:endParaRPr>
          </a:p>
          <a:p>
            <a:pPr marL="0" lvl="0" indent="0">
              <a:buNone/>
            </a:pPr>
            <a:r>
              <a:rPr lang="en-NO" sz="2600" dirty="0"/>
              <a:t>Muliggør identificering af sjældne genfejl, og afkodning af den specifikke mutation bag en sygdom.</a:t>
            </a:r>
          </a:p>
          <a:p>
            <a:pPr marL="0" lvl="0" indent="0">
              <a:buNone/>
            </a:pPr>
            <a:endParaRPr lang="en-NO" sz="2600" dirty="0"/>
          </a:p>
          <a:p>
            <a:pPr marL="0" indent="0">
              <a:buNone/>
            </a:pPr>
            <a:r>
              <a:rPr lang="en-NO" sz="2600" b="1" dirty="0"/>
              <a:t>💾 </a:t>
            </a:r>
            <a:r>
              <a:rPr lang="en-NO" sz="2600" b="1" dirty="0">
                <a:solidFill>
                  <a:srgbClr val="FF0000"/>
                </a:solidFill>
              </a:rPr>
              <a:t>Big Data, AI og nationale registre</a:t>
            </a:r>
          </a:p>
          <a:p>
            <a:pPr marL="0" indent="0">
              <a:buNone/>
            </a:pPr>
            <a:r>
              <a:rPr lang="en-NO" sz="2600" dirty="0"/>
              <a:t>De enorme mængder genetisk information kombineres med sundhedsdata. </a:t>
            </a:r>
            <a:r>
              <a:rPr lang="en-NO" sz="2600" b="1" dirty="0"/>
              <a:t>Kunstig Intelligens (AI)</a:t>
            </a:r>
            <a:r>
              <a:rPr lang="en-NO" sz="2600" dirty="0"/>
              <a:t> er nødvendig for at </a:t>
            </a:r>
            <a:r>
              <a:rPr lang="en-NO" sz="2600" b="1" dirty="0"/>
              <a:t>samkøre</a:t>
            </a:r>
            <a:r>
              <a:rPr lang="en-NO" sz="2600" dirty="0"/>
              <a:t> og </a:t>
            </a:r>
            <a:r>
              <a:rPr lang="en-NO" sz="2600" b="1" dirty="0"/>
              <a:t>analysere</a:t>
            </a:r>
            <a:r>
              <a:rPr lang="en-NO" sz="2600" dirty="0"/>
              <a:t> mønstre og omsætte den komplekse genetiske kode til klinisk viden, der kan bruges ved patientens seng.</a:t>
            </a:r>
          </a:p>
          <a:p>
            <a:pPr marL="0" indent="0">
              <a:buNone/>
            </a:pPr>
            <a:endParaRPr lang="en-NO" sz="2600" dirty="0"/>
          </a:p>
          <a:p>
            <a:pPr marL="0" indent="0">
              <a:buNone/>
            </a:pPr>
            <a:r>
              <a:rPr lang="en-NO" sz="2600" b="1" dirty="0"/>
              <a:t>🧪 </a:t>
            </a:r>
            <a:r>
              <a:rPr lang="en-NO" sz="2600" b="1" dirty="0">
                <a:solidFill>
                  <a:srgbClr val="FF0000"/>
                </a:solidFill>
              </a:rPr>
              <a:t>Præcisionsbehandling og genterapi (advanced therapies)</a:t>
            </a:r>
          </a:p>
          <a:p>
            <a:pPr marL="0" indent="0">
              <a:buNone/>
            </a:pPr>
            <a:r>
              <a:rPr lang="en-NO" sz="2600" dirty="0"/>
              <a:t>Udvikling af behandlinger, der retter sig mod selve </a:t>
            </a:r>
            <a:r>
              <a:rPr lang="en-NO" sz="2600" b="1" dirty="0"/>
              <a:t>RODEN</a:t>
            </a:r>
            <a:r>
              <a:rPr lang="en-NO" sz="2600" dirty="0"/>
              <a:t> af sygdommen – ikke kun symptomerne. Dette inkluderer målrettede lægemidler og genredigering. Kurerer tidligere uhelbredelige sygdomme</a:t>
            </a:r>
          </a:p>
          <a:p>
            <a:endParaRPr lang="en-NO" dirty="0"/>
          </a:p>
        </p:txBody>
      </p:sp>
      <p:sp>
        <p:nvSpPr>
          <p:cNvPr id="4" name="Text Placeholder 3">
            <a:extLst>
              <a:ext uri="{FF2B5EF4-FFF2-40B4-BE49-F238E27FC236}">
                <a16:creationId xmlns:a16="http://schemas.microsoft.com/office/drawing/2014/main" id="{D3D45EF4-1065-B47C-E419-E713C624205B}"/>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81111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1D29-5E75-000C-6AF9-6295DD6B1739}"/>
              </a:ext>
            </a:extLst>
          </p:cNvPr>
          <p:cNvSpPr>
            <a:spLocks noGrp="1"/>
          </p:cNvSpPr>
          <p:nvPr>
            <p:ph type="title"/>
          </p:nvPr>
        </p:nvSpPr>
        <p:spPr/>
        <p:txBody>
          <a:bodyPr/>
          <a:lstStyle/>
          <a:p>
            <a:r>
              <a:rPr lang="en-GB" dirty="0" err="1"/>
              <a:t>Personlig</a:t>
            </a:r>
            <a:r>
              <a:rPr lang="en-GB" dirty="0"/>
              <a:t> FOREBYGGELSE</a:t>
            </a:r>
            <a:br>
              <a:rPr lang="en-GB" dirty="0"/>
            </a:br>
            <a:endParaRPr lang="en-NO" dirty="0"/>
          </a:p>
        </p:txBody>
      </p:sp>
      <p:sp>
        <p:nvSpPr>
          <p:cNvPr id="3" name="Content Placeholder 2">
            <a:extLst>
              <a:ext uri="{FF2B5EF4-FFF2-40B4-BE49-F238E27FC236}">
                <a16:creationId xmlns:a16="http://schemas.microsoft.com/office/drawing/2014/main" id="{0802C472-B1E3-463A-2991-9488E96D303A}"/>
              </a:ext>
            </a:extLst>
          </p:cNvPr>
          <p:cNvSpPr>
            <a:spLocks noGrp="1"/>
          </p:cNvSpPr>
          <p:nvPr>
            <p:ph idx="1"/>
          </p:nvPr>
        </p:nvSpPr>
        <p:spPr>
          <a:xfrm>
            <a:off x="479425" y="1608880"/>
            <a:ext cx="11233150" cy="4977899"/>
          </a:xfrm>
        </p:spPr>
        <p:txBody>
          <a:bodyPr>
            <a:normAutofit/>
          </a:bodyPr>
          <a:lstStyle/>
          <a:p>
            <a:pPr marL="0" indent="0">
              <a:buNone/>
            </a:pPr>
            <a:r>
              <a:rPr lang="en-NO" sz="2800" b="1" dirty="0"/>
              <a:t>Angelina Jolie “My medical choice”, NY Times 2013</a:t>
            </a:r>
          </a:p>
          <a:p>
            <a:endParaRPr lang="en-GB" sz="2400" dirty="0"/>
          </a:p>
          <a:p>
            <a:r>
              <a:rPr lang="en-GB" sz="2400" dirty="0"/>
              <a:t>BRAC </a:t>
            </a:r>
            <a:r>
              <a:rPr lang="en-GB" sz="2400" dirty="0" err="1"/>
              <a:t>generne</a:t>
            </a:r>
            <a:r>
              <a:rPr lang="en-GB" sz="2400" dirty="0"/>
              <a:t> </a:t>
            </a:r>
            <a:r>
              <a:rPr lang="en-GB" sz="2400" dirty="0" err="1"/>
              <a:t>reparerer</a:t>
            </a:r>
            <a:r>
              <a:rPr lang="en-GB" sz="2400" dirty="0"/>
              <a:t> </a:t>
            </a:r>
            <a:r>
              <a:rPr lang="en-GB" sz="2400" dirty="0" err="1"/>
              <a:t>ukontrolleret</a:t>
            </a:r>
            <a:r>
              <a:rPr lang="en-GB" sz="2400" dirty="0"/>
              <a:t> </a:t>
            </a:r>
            <a:r>
              <a:rPr lang="en-GB" sz="2400" dirty="0" err="1"/>
              <a:t>cellevækst</a:t>
            </a:r>
            <a:r>
              <a:rPr lang="en-GB" sz="2400" dirty="0"/>
              <a:t>. Men </a:t>
            </a:r>
            <a:r>
              <a:rPr lang="en-GB" sz="2400" dirty="0" err="1"/>
              <a:t>visse</a:t>
            </a:r>
            <a:r>
              <a:rPr lang="en-GB" sz="2400" dirty="0"/>
              <a:t> </a:t>
            </a:r>
            <a:r>
              <a:rPr lang="en-GB" sz="2400" dirty="0" err="1"/>
              <a:t>mutationer</a:t>
            </a:r>
            <a:r>
              <a:rPr lang="en-GB" sz="2400" dirty="0"/>
              <a:t> </a:t>
            </a:r>
            <a:r>
              <a:rPr lang="en-GB" sz="2400" dirty="0" err="1"/>
              <a:t>sætter</a:t>
            </a:r>
            <a:r>
              <a:rPr lang="en-GB" sz="2400" dirty="0"/>
              <a:t> </a:t>
            </a:r>
            <a:r>
              <a:rPr lang="en-GB" sz="2400" dirty="0" err="1"/>
              <a:t>dem</a:t>
            </a:r>
            <a:r>
              <a:rPr lang="en-GB" sz="2400" dirty="0"/>
              <a:t> </a:t>
            </a:r>
            <a:r>
              <a:rPr lang="en-GB" sz="2400" dirty="0" err="1"/>
              <a:t>ud</a:t>
            </a:r>
            <a:r>
              <a:rPr lang="en-GB" sz="2400" dirty="0"/>
              <a:t> </a:t>
            </a:r>
            <a:r>
              <a:rPr lang="en-GB" sz="2400" dirty="0" err="1"/>
              <a:t>af</a:t>
            </a:r>
            <a:r>
              <a:rPr lang="en-GB" sz="2400" dirty="0"/>
              <a:t> </a:t>
            </a:r>
            <a:r>
              <a:rPr lang="en-GB" sz="2400" dirty="0" err="1"/>
              <a:t>spil</a:t>
            </a:r>
            <a:endParaRPr lang="en-GB" sz="2400" dirty="0"/>
          </a:p>
          <a:p>
            <a:pPr marL="0" indent="0">
              <a:buNone/>
            </a:pPr>
            <a:r>
              <a:rPr lang="en-GB" sz="2400" dirty="0"/>
              <a:t>	- </a:t>
            </a:r>
            <a:r>
              <a:rPr lang="en-GB" sz="2400" dirty="0" err="1"/>
              <a:t>Markant</a:t>
            </a:r>
            <a:r>
              <a:rPr lang="en-GB" sz="2400" dirty="0"/>
              <a:t> </a:t>
            </a:r>
            <a:r>
              <a:rPr lang="en-GB" sz="2400" dirty="0" err="1"/>
              <a:t>forøget</a:t>
            </a:r>
            <a:r>
              <a:rPr lang="en-GB" sz="2400" dirty="0"/>
              <a:t> </a:t>
            </a:r>
            <a:r>
              <a:rPr lang="en-GB" sz="2400" dirty="0" err="1"/>
              <a:t>risiko</a:t>
            </a:r>
            <a:r>
              <a:rPr lang="en-GB" sz="2400" dirty="0"/>
              <a:t> for </a:t>
            </a:r>
            <a:r>
              <a:rPr lang="en-GB" sz="2400" dirty="0" err="1"/>
              <a:t>brystkræft</a:t>
            </a:r>
            <a:endParaRPr lang="en-GB" sz="2400" dirty="0"/>
          </a:p>
          <a:p>
            <a:pPr marL="0" indent="0">
              <a:buNone/>
            </a:pPr>
            <a:r>
              <a:rPr lang="en-GB" sz="2400" dirty="0"/>
              <a:t>	- </a:t>
            </a:r>
            <a:r>
              <a:rPr lang="en-GB" sz="2400" dirty="0" err="1"/>
              <a:t>Også</a:t>
            </a:r>
            <a:r>
              <a:rPr lang="en-GB" sz="2400" dirty="0"/>
              <a:t> </a:t>
            </a:r>
            <a:r>
              <a:rPr lang="en-GB" sz="2400" dirty="0" err="1"/>
              <a:t>forøget</a:t>
            </a:r>
            <a:r>
              <a:rPr lang="en-GB" sz="2400" dirty="0"/>
              <a:t> </a:t>
            </a:r>
            <a:r>
              <a:rPr lang="en-GB" sz="2400" dirty="0" err="1"/>
              <a:t>risiko</a:t>
            </a:r>
            <a:r>
              <a:rPr lang="en-GB" sz="2400" dirty="0"/>
              <a:t> for </a:t>
            </a:r>
            <a:r>
              <a:rPr lang="en-GB" sz="2400" dirty="0" err="1"/>
              <a:t>ovariekræft</a:t>
            </a:r>
            <a:endParaRPr lang="en-GB" sz="2400" dirty="0"/>
          </a:p>
          <a:p>
            <a:pPr marL="0" indent="0">
              <a:buNone/>
            </a:pPr>
            <a:r>
              <a:rPr lang="en-GB" sz="2400" dirty="0"/>
              <a:t>	- </a:t>
            </a:r>
            <a:r>
              <a:rPr lang="en-GB" sz="2400" dirty="0" err="1"/>
              <a:t>Hendes</a:t>
            </a:r>
            <a:r>
              <a:rPr lang="en-GB" sz="2400" dirty="0"/>
              <a:t> </a:t>
            </a:r>
            <a:r>
              <a:rPr lang="en-GB" sz="2400" dirty="0" err="1"/>
              <a:t>brystkræftrisiko</a:t>
            </a:r>
            <a:r>
              <a:rPr lang="en-GB" sz="2400" dirty="0"/>
              <a:t> var 6-7 </a:t>
            </a:r>
            <a:r>
              <a:rPr lang="en-GB" sz="2400" dirty="0" err="1"/>
              <a:t>gange</a:t>
            </a:r>
            <a:r>
              <a:rPr lang="en-GB" sz="2400" dirty="0"/>
              <a:t> </a:t>
            </a:r>
            <a:r>
              <a:rPr lang="en-GB" sz="2400" dirty="0" err="1"/>
              <a:t>højere</a:t>
            </a:r>
            <a:r>
              <a:rPr lang="en-GB" sz="2400" dirty="0"/>
              <a:t> end </a:t>
            </a:r>
            <a:r>
              <a:rPr lang="en-GB" sz="2400" dirty="0" err="1"/>
              <a:t>gennemsnittet</a:t>
            </a:r>
            <a:endParaRPr lang="en-GB" sz="2400" dirty="0"/>
          </a:p>
          <a:p>
            <a:pPr marL="0" indent="0">
              <a:buNone/>
            </a:pPr>
            <a:endParaRPr lang="en-GB" sz="2400" dirty="0"/>
          </a:p>
          <a:p>
            <a:r>
              <a:rPr lang="en-GB" sz="2400" dirty="0"/>
              <a:t>Angelina </a:t>
            </a:r>
            <a:r>
              <a:rPr lang="en-GB" sz="2400" dirty="0" err="1"/>
              <a:t>valgte</a:t>
            </a:r>
            <a:r>
              <a:rPr lang="en-GB" sz="2400" dirty="0"/>
              <a:t> </a:t>
            </a:r>
            <a:r>
              <a:rPr lang="en-GB" sz="2400" dirty="0" err="1"/>
              <a:t>forebyggende</a:t>
            </a:r>
            <a:r>
              <a:rPr lang="en-GB" sz="2400" dirty="0"/>
              <a:t> </a:t>
            </a:r>
            <a:r>
              <a:rPr lang="en-GB" sz="2400" dirty="0" err="1"/>
              <a:t>dobbelt</a:t>
            </a:r>
            <a:r>
              <a:rPr lang="en-GB" sz="2400" dirty="0"/>
              <a:t> </a:t>
            </a:r>
            <a:r>
              <a:rPr lang="en-GB" sz="2400" dirty="0" err="1"/>
              <a:t>mastektomi</a:t>
            </a:r>
            <a:r>
              <a:rPr lang="en-GB" sz="2400" dirty="0"/>
              <a:t>. </a:t>
            </a:r>
          </a:p>
          <a:p>
            <a:pPr marL="0" indent="0">
              <a:buNone/>
            </a:pPr>
            <a:r>
              <a:rPr lang="en-GB" sz="2400" dirty="0"/>
              <a:t>	- </a:t>
            </a:r>
            <a:r>
              <a:rPr lang="en-GB" sz="2400" dirty="0" err="1"/>
              <a:t>Risiko</a:t>
            </a:r>
            <a:r>
              <a:rPr lang="en-GB" sz="2400" dirty="0"/>
              <a:t> </a:t>
            </a:r>
            <a:r>
              <a:rPr lang="en-GB" sz="2400" dirty="0" err="1"/>
              <a:t>faldet</a:t>
            </a:r>
            <a:r>
              <a:rPr lang="en-GB" sz="2400" dirty="0"/>
              <a:t> </a:t>
            </a:r>
            <a:r>
              <a:rPr lang="en-GB" sz="2400" dirty="0" err="1"/>
              <a:t>til</a:t>
            </a:r>
            <a:r>
              <a:rPr lang="en-GB" sz="2400" dirty="0"/>
              <a:t> under 5%. </a:t>
            </a:r>
            <a:r>
              <a:rPr lang="en-GB" sz="2400" dirty="0" err="1"/>
              <a:t>Senere</a:t>
            </a:r>
            <a:r>
              <a:rPr lang="en-GB" sz="2400" dirty="0"/>
              <a:t> </a:t>
            </a:r>
            <a:r>
              <a:rPr lang="en-GB" sz="2400" dirty="0" err="1"/>
              <a:t>fjernede</a:t>
            </a:r>
            <a:r>
              <a:rPr lang="en-GB" sz="2400" dirty="0"/>
              <a:t> </a:t>
            </a:r>
            <a:r>
              <a:rPr lang="en-GB" sz="2400" dirty="0" err="1"/>
              <a:t>hun</a:t>
            </a:r>
            <a:r>
              <a:rPr lang="en-GB" sz="2400" dirty="0"/>
              <a:t> </a:t>
            </a:r>
            <a:r>
              <a:rPr lang="en-GB" sz="2400" dirty="0" err="1"/>
              <a:t>også</a:t>
            </a:r>
            <a:r>
              <a:rPr lang="en-GB" sz="2400" dirty="0"/>
              <a:t> </a:t>
            </a:r>
            <a:r>
              <a:rPr lang="en-GB" sz="2400" dirty="0" err="1"/>
              <a:t>æggestokkene</a:t>
            </a:r>
            <a:r>
              <a:rPr lang="en-GB" sz="2400" dirty="0"/>
              <a:t>.</a:t>
            </a:r>
          </a:p>
          <a:p>
            <a:pPr marL="0" indent="0">
              <a:buNone/>
            </a:pPr>
            <a:endParaRPr lang="en-NO" sz="2800" dirty="0"/>
          </a:p>
        </p:txBody>
      </p:sp>
      <p:sp>
        <p:nvSpPr>
          <p:cNvPr id="4" name="Text Placeholder 3">
            <a:extLst>
              <a:ext uri="{FF2B5EF4-FFF2-40B4-BE49-F238E27FC236}">
                <a16:creationId xmlns:a16="http://schemas.microsoft.com/office/drawing/2014/main" id="{48FCE30E-DC09-79BC-B5DA-2A01C1B09D3D}"/>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119493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t billede, der indeholder indendørs, tekst, person, computerskærm&#10;&#10;Indhold genereret af kunstig intelligens kan være forkert.">
            <a:extLst>
              <a:ext uri="{FF2B5EF4-FFF2-40B4-BE49-F238E27FC236}">
                <a16:creationId xmlns:a16="http://schemas.microsoft.com/office/drawing/2014/main" id="{290AC280-4D04-593E-7F44-FF65B059CFB9}"/>
              </a:ext>
            </a:extLst>
          </p:cNvPr>
          <p:cNvPicPr>
            <a:picLocks noGrp="1" noChangeAspect="1"/>
          </p:cNvPicPr>
          <p:nvPr>
            <p:ph type="pic" sz="quarter" idx="18"/>
          </p:nvPr>
        </p:nvPicPr>
        <p:blipFill>
          <a:blip r:embed="rId3"/>
          <a:srcRect t="12504" b="12504"/>
          <a:stretch/>
        </p:blipFill>
        <p:spPr>
          <a:xfrm>
            <a:off x="20" y="10"/>
            <a:ext cx="12193180" cy="6857990"/>
          </a:xfrm>
          <a:noFill/>
        </p:spPr>
      </p:pic>
      <p:sp>
        <p:nvSpPr>
          <p:cNvPr id="7" name="Tekstfelt 6">
            <a:extLst>
              <a:ext uri="{FF2B5EF4-FFF2-40B4-BE49-F238E27FC236}">
                <a16:creationId xmlns:a16="http://schemas.microsoft.com/office/drawing/2014/main" id="{8B4851AE-5DEA-0714-C283-1DBF550DEF71}"/>
              </a:ext>
            </a:extLst>
          </p:cNvPr>
          <p:cNvSpPr txBox="1"/>
          <p:nvPr/>
        </p:nvSpPr>
        <p:spPr>
          <a:xfrm rot="5400000">
            <a:off x="-55894" y="190123"/>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5">
              <a:lumMod val="60000"/>
              <a:lumOff val="40000"/>
            </a:schemeClr>
          </a:solidFill>
        </p:spPr>
        <p:txBody>
          <a:bodyPr vert="horz" lIns="0" tIns="0" rIns="0" bIns="0" rtlCol="0">
            <a:normAutofit/>
          </a:bodyPr>
          <a:lstStyle/>
          <a:p>
            <a:pPr>
              <a:spcBef>
                <a:spcPts val="1000"/>
              </a:spcBef>
              <a:buClr>
                <a:schemeClr val="tx1"/>
              </a:buClr>
            </a:pPr>
            <a:r>
              <a:rPr lang="da-DK" sz="100" kern="1200">
                <a:solidFill>
                  <a:schemeClr val="bg1"/>
                </a:solidFill>
                <a:latin typeface="+mn-lt"/>
                <a:ea typeface="+mn-ea"/>
                <a:cs typeface="+mn-cs"/>
              </a:rPr>
              <a:t>Forskeren bag undersøgelsen ph.d. Elena Papaleo</a:t>
            </a:r>
          </a:p>
        </p:txBody>
      </p:sp>
      <p:sp>
        <p:nvSpPr>
          <p:cNvPr id="11" name="Title 2">
            <a:extLst>
              <a:ext uri="{FF2B5EF4-FFF2-40B4-BE49-F238E27FC236}">
                <a16:creationId xmlns:a16="http://schemas.microsoft.com/office/drawing/2014/main" id="{5A55A42E-A5B2-B206-CF90-B23A8CF8D4FB}"/>
              </a:ext>
            </a:extLst>
          </p:cNvPr>
          <p:cNvSpPr>
            <a:spLocks noGrp="1"/>
          </p:cNvSpPr>
          <p:nvPr>
            <p:ph type="title"/>
          </p:nvPr>
        </p:nvSpPr>
        <p:spPr>
          <a:xfrm>
            <a:off x="1556790" y="2364639"/>
            <a:ext cx="4046537" cy="829335"/>
          </a:xfrm>
        </p:spPr>
        <p:txBody>
          <a:bodyPr vert="horz" lIns="0" tIns="0" rIns="0" bIns="0" rtlCol="0" anchor="t" anchorCtr="0">
            <a:normAutofit fontScale="90000"/>
          </a:bodyPr>
          <a:lstStyle/>
          <a:p>
            <a:r>
              <a:rPr lang="da-DK" sz="2900" kern="1200" dirty="0">
                <a:latin typeface="+mj-lt"/>
                <a:ea typeface="+mj-ea"/>
                <a:cs typeface="+mj-cs"/>
              </a:rPr>
              <a:t>Forskere tegner gen-leksikon for brystkræft</a:t>
            </a:r>
          </a:p>
        </p:txBody>
      </p:sp>
      <p:sp>
        <p:nvSpPr>
          <p:cNvPr id="13" name="Text Placeholder 3">
            <a:extLst>
              <a:ext uri="{FF2B5EF4-FFF2-40B4-BE49-F238E27FC236}">
                <a16:creationId xmlns:a16="http://schemas.microsoft.com/office/drawing/2014/main" id="{88F5A44A-C9D6-B8EB-4C72-D6F6FDB5B53C}"/>
              </a:ext>
            </a:extLst>
          </p:cNvPr>
          <p:cNvSpPr>
            <a:spLocks noGrp="1"/>
          </p:cNvSpPr>
          <p:nvPr>
            <p:ph idx="1"/>
          </p:nvPr>
        </p:nvSpPr>
        <p:spPr>
          <a:xfrm>
            <a:off x="1284415" y="3429001"/>
            <a:ext cx="3968521" cy="2212848"/>
          </a:xfrm>
        </p:spPr>
        <p:txBody>
          <a:bodyPr vert="horz" lIns="0" tIns="0" rIns="0" bIns="0" rtlCol="0">
            <a:normAutofit lnSpcReduction="10000"/>
          </a:bodyPr>
          <a:lstStyle/>
          <a:p>
            <a:pPr>
              <a:lnSpc>
                <a:spcPct val="90000"/>
              </a:lnSpc>
            </a:pPr>
            <a:r>
              <a:rPr lang="da-DK" sz="1800" dirty="0"/>
              <a:t>6000 mutationer i BRAC2 genet</a:t>
            </a:r>
            <a:endParaRPr lang="da-DK" sz="1800" kern="1200" dirty="0">
              <a:latin typeface="+mn-lt"/>
              <a:ea typeface="+mn-ea"/>
              <a:cs typeface="+mn-cs"/>
            </a:endParaRPr>
          </a:p>
          <a:p>
            <a:pPr>
              <a:lnSpc>
                <a:spcPct val="90000"/>
              </a:lnSpc>
            </a:pPr>
            <a:endParaRPr lang="da-DK" sz="1800" kern="1200" dirty="0">
              <a:latin typeface="+mn-lt"/>
              <a:ea typeface="+mn-ea"/>
              <a:cs typeface="+mn-cs"/>
            </a:endParaRPr>
          </a:p>
          <a:p>
            <a:pPr>
              <a:lnSpc>
                <a:spcPct val="90000"/>
              </a:lnSpc>
            </a:pPr>
            <a:r>
              <a:rPr lang="da-DK" sz="1800" kern="1200" dirty="0">
                <a:latin typeface="+mn-lt"/>
                <a:ea typeface="+mn-ea"/>
                <a:cs typeface="+mn-cs"/>
              </a:rPr>
              <a:t>Øges min risiko for kræft?</a:t>
            </a:r>
          </a:p>
          <a:p>
            <a:pPr>
              <a:lnSpc>
                <a:spcPct val="90000"/>
              </a:lnSpc>
            </a:pPr>
            <a:endParaRPr lang="da-DK" sz="1800" kern="1200" dirty="0">
              <a:latin typeface="+mn-lt"/>
              <a:ea typeface="+mn-ea"/>
              <a:cs typeface="+mn-cs"/>
            </a:endParaRPr>
          </a:p>
          <a:p>
            <a:pPr>
              <a:lnSpc>
                <a:spcPct val="90000"/>
              </a:lnSpc>
            </a:pPr>
            <a:r>
              <a:rPr lang="da-DK" sz="1800" kern="1200" dirty="0">
                <a:latin typeface="+mn-lt"/>
                <a:ea typeface="+mn-ea"/>
                <a:cs typeface="+mn-cs"/>
              </a:rPr>
              <a:t>Læger kan slå op og se hvilken betydning en ændring har. Fx om kræften reagerer på kemoterapi</a:t>
            </a:r>
          </a:p>
          <a:p>
            <a:pPr marL="0" indent="0">
              <a:lnSpc>
                <a:spcPct val="90000"/>
              </a:lnSpc>
              <a:buNone/>
            </a:pPr>
            <a:endParaRPr lang="da-DK" sz="1600" kern="1200" dirty="0">
              <a:latin typeface="+mn-lt"/>
              <a:ea typeface="+mn-ea"/>
              <a:cs typeface="+mn-cs"/>
            </a:endParaRPr>
          </a:p>
          <a:p>
            <a:pPr>
              <a:lnSpc>
                <a:spcPct val="90000"/>
              </a:lnSpc>
            </a:pPr>
            <a:endParaRPr lang="da-DK" sz="1600" kern="1200" dirty="0">
              <a:latin typeface="+mn-lt"/>
              <a:ea typeface="+mn-ea"/>
              <a:cs typeface="+mn-cs"/>
            </a:endParaRPr>
          </a:p>
          <a:p>
            <a:pPr>
              <a:lnSpc>
                <a:spcPct val="90000"/>
              </a:lnSpc>
            </a:pPr>
            <a:endParaRPr lang="da-DK" sz="1000" kern="1200" dirty="0">
              <a:latin typeface="+mn-lt"/>
              <a:ea typeface="+mn-ea"/>
              <a:cs typeface="+mn-cs"/>
            </a:endParaRPr>
          </a:p>
        </p:txBody>
      </p:sp>
      <p:sp>
        <p:nvSpPr>
          <p:cNvPr id="18" name="Text Placeholder 5">
            <a:extLst>
              <a:ext uri="{FF2B5EF4-FFF2-40B4-BE49-F238E27FC236}">
                <a16:creationId xmlns:a16="http://schemas.microsoft.com/office/drawing/2014/main" id="{DA8C2541-EDDB-8E03-6FE9-72379E5AAA43}"/>
              </a:ext>
            </a:extLst>
          </p:cNvPr>
          <p:cNvSpPr>
            <a:spLocks noGrp="1"/>
          </p:cNvSpPr>
          <p:nvPr>
            <p:ph type="body" sz="quarter" idx="19"/>
          </p:nvPr>
        </p:nvSpPr>
        <p:spPr>
          <a:xfrm>
            <a:off x="11278474" y="6254782"/>
            <a:ext cx="468000" cy="265577"/>
          </a:xfrm>
        </p:spPr>
        <p:txBody>
          <a:bodyPr>
            <a:normAutofit fontScale="25000" lnSpcReduction="20000"/>
          </a:bodyPr>
          <a:lstStyle/>
          <a:p>
            <a:endParaRPr lang="en-US"/>
          </a:p>
        </p:txBody>
      </p:sp>
      <p:sp>
        <p:nvSpPr>
          <p:cNvPr id="8" name="Tekstfelt 7">
            <a:extLst>
              <a:ext uri="{FF2B5EF4-FFF2-40B4-BE49-F238E27FC236}">
                <a16:creationId xmlns:a16="http://schemas.microsoft.com/office/drawing/2014/main" id="{C8E0CBCF-41AC-A22C-7257-BE1EF24816CF}"/>
              </a:ext>
            </a:extLst>
          </p:cNvPr>
          <p:cNvSpPr txBox="1"/>
          <p:nvPr/>
        </p:nvSpPr>
        <p:spPr>
          <a:xfrm>
            <a:off x="4593493" y="0"/>
            <a:ext cx="4036979" cy="369332"/>
          </a:xfrm>
          <a:prstGeom prst="rect">
            <a:avLst/>
          </a:prstGeom>
          <a:noFill/>
        </p:spPr>
        <p:txBody>
          <a:bodyPr wrap="square" rtlCol="0">
            <a:spAutoFit/>
          </a:bodyPr>
          <a:lstStyle/>
          <a:p>
            <a:r>
              <a:rPr lang="da-DK" dirty="0"/>
              <a:t>Forskeren bag: ph.d. Elena Papaleo</a:t>
            </a:r>
          </a:p>
        </p:txBody>
      </p:sp>
      <p:pic>
        <p:nvPicPr>
          <p:cNvPr id="2" name="Picture 2" descr="gener – Store norske leksikon">
            <a:extLst>
              <a:ext uri="{FF2B5EF4-FFF2-40B4-BE49-F238E27FC236}">
                <a16:creationId xmlns:a16="http://schemas.microsoft.com/office/drawing/2014/main" id="{25150941-9726-04F8-4A5D-51D2E6940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61" r="28813"/>
          <a:stretch>
            <a:fillRect/>
          </a:stretch>
        </p:blipFill>
        <p:spPr bwMode="auto">
          <a:xfrm>
            <a:off x="8339436" y="3428990"/>
            <a:ext cx="3852544" cy="3429000"/>
          </a:xfrm>
          <a:prstGeom prst="rect">
            <a:avLst/>
          </a:prstGeom>
          <a:solidFill>
            <a:schemeClr val="bg1"/>
          </a:solidFill>
        </p:spPr>
      </p:pic>
    </p:spTree>
    <p:extLst>
      <p:ext uri="{BB962C8B-B14F-4D97-AF65-F5344CB8AC3E}">
        <p14:creationId xmlns:p14="http://schemas.microsoft.com/office/powerpoint/2010/main" val="239790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F851-C39A-52A3-3AE7-CC6206648FE2}"/>
              </a:ext>
            </a:extLst>
          </p:cNvPr>
          <p:cNvSpPr>
            <a:spLocks noGrp="1"/>
          </p:cNvSpPr>
          <p:nvPr>
            <p:ph type="title"/>
          </p:nvPr>
        </p:nvSpPr>
        <p:spPr/>
        <p:txBody>
          <a:bodyPr/>
          <a:lstStyle/>
          <a:p>
            <a:r>
              <a:rPr lang="en-NO" dirty="0"/>
              <a:t>RISIKOPROFILERING (personlig forebyggelse)</a:t>
            </a:r>
          </a:p>
        </p:txBody>
      </p:sp>
      <p:sp>
        <p:nvSpPr>
          <p:cNvPr id="3" name="Content Placeholder 2">
            <a:extLst>
              <a:ext uri="{FF2B5EF4-FFF2-40B4-BE49-F238E27FC236}">
                <a16:creationId xmlns:a16="http://schemas.microsoft.com/office/drawing/2014/main" id="{55A4D8C6-240F-366D-1BD1-D72984BC4D22}"/>
              </a:ext>
            </a:extLst>
          </p:cNvPr>
          <p:cNvSpPr>
            <a:spLocks noGrp="1"/>
          </p:cNvSpPr>
          <p:nvPr>
            <p:ph idx="1"/>
          </p:nvPr>
        </p:nvSpPr>
        <p:spPr/>
        <p:txBody>
          <a:bodyPr>
            <a:normAutofit/>
          </a:bodyPr>
          <a:lstStyle/>
          <a:p>
            <a:pPr lvl="0"/>
            <a:r>
              <a:rPr lang="en-NO" sz="2400" b="1" dirty="0"/>
              <a:t>Polygenetisk Risikoscore – PRS</a:t>
            </a:r>
            <a:endParaRPr lang="en-NO" sz="2400" dirty="0"/>
          </a:p>
          <a:p>
            <a:pPr lvl="1">
              <a:buFontTx/>
              <a:buChar char="-"/>
            </a:pPr>
            <a:r>
              <a:rPr lang="en-NO" sz="2400" dirty="0"/>
              <a:t>En beregnet individuel, samlet genetisk risiko for f.eks. </a:t>
            </a:r>
            <a:r>
              <a:rPr lang="en-GB" sz="2400" dirty="0"/>
              <a:t>d</a:t>
            </a:r>
            <a:r>
              <a:rPr lang="en-NO" sz="2400" dirty="0"/>
              <a:t>iabetes</a:t>
            </a:r>
          </a:p>
          <a:p>
            <a:pPr>
              <a:buFontTx/>
              <a:buChar char="-"/>
            </a:pPr>
            <a:r>
              <a:rPr lang="en-NO" sz="2500" b="1" dirty="0"/>
              <a:t>Tænkt scenarie</a:t>
            </a:r>
          </a:p>
          <a:p>
            <a:pPr marL="457200" lvl="1" indent="0">
              <a:buNone/>
            </a:pPr>
            <a:r>
              <a:rPr lang="en-NO" sz="2400" b="1" dirty="0"/>
              <a:t>- </a:t>
            </a:r>
            <a:r>
              <a:rPr lang="en-NO" sz="2400" dirty="0"/>
              <a:t>Mikkel får beregnet sin PRS som viser at hans genetiske risiko for type 2-diabetes er </a:t>
            </a:r>
            <a:r>
              <a:rPr lang="en-NO" sz="2400" u="sng" dirty="0"/>
              <a:t>fire gange højere end gennemsnittet</a:t>
            </a:r>
            <a:r>
              <a:rPr lang="en-NO" sz="2400" dirty="0"/>
              <a:t>.</a:t>
            </a:r>
          </a:p>
          <a:p>
            <a:pPr marL="457200" lvl="1" indent="0">
              <a:buNone/>
            </a:pPr>
            <a:r>
              <a:rPr lang="en-NO" sz="2400" b="1" dirty="0"/>
              <a:t>- Personlig Forebyggelse:</a:t>
            </a:r>
            <a:r>
              <a:rPr lang="en-NO" sz="2400" dirty="0"/>
              <a:t> Mikkel starter </a:t>
            </a:r>
            <a:r>
              <a:rPr lang="en-NO" sz="2400" dirty="0">
                <a:solidFill>
                  <a:srgbClr val="FF0000"/>
                </a:solidFill>
              </a:rPr>
              <a:t>aggressiv forebyggelse </a:t>
            </a:r>
            <a:r>
              <a:rPr lang="en-NO" sz="2400" dirty="0"/>
              <a:t>og modtager et specialdesignet kost- og motionsprogram, der er optimeret for hans specifikke risikoprofil.</a:t>
            </a:r>
          </a:p>
          <a:p>
            <a:pPr marL="457200" lvl="1" indent="0">
              <a:buNone/>
            </a:pPr>
            <a:r>
              <a:rPr lang="en-NO" sz="2400" b="1" dirty="0"/>
              <a:t>- Værdien:</a:t>
            </a:r>
            <a:r>
              <a:rPr lang="en-NO" sz="2400" dirty="0"/>
              <a:t> Vi skifter fokus fra at reparere skader til at </a:t>
            </a:r>
            <a:r>
              <a:rPr lang="en-NO" sz="2400" b="1" dirty="0"/>
              <a:t>forhindre dem i at opstå</a:t>
            </a:r>
            <a:r>
              <a:rPr lang="en-NO" sz="2400" dirty="0"/>
              <a:t>.</a:t>
            </a:r>
          </a:p>
          <a:p>
            <a:endParaRPr lang="en-NO" dirty="0"/>
          </a:p>
        </p:txBody>
      </p:sp>
      <p:sp>
        <p:nvSpPr>
          <p:cNvPr id="4" name="Text Placeholder 3">
            <a:extLst>
              <a:ext uri="{FF2B5EF4-FFF2-40B4-BE49-F238E27FC236}">
                <a16:creationId xmlns:a16="http://schemas.microsoft.com/office/drawing/2014/main" id="{CD94D76D-8FAE-E2A4-C575-7F1AB35DA3AB}"/>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98083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BF1C-17CF-92D0-D963-77762DC04219}"/>
              </a:ext>
            </a:extLst>
          </p:cNvPr>
          <p:cNvSpPr>
            <a:spLocks noGrp="1"/>
          </p:cNvSpPr>
          <p:nvPr>
            <p:ph type="title"/>
          </p:nvPr>
        </p:nvSpPr>
        <p:spPr/>
        <p:txBody>
          <a:bodyPr/>
          <a:lstStyle/>
          <a:p>
            <a:r>
              <a:rPr lang="en-NO" dirty="0"/>
              <a:t>Medicinen til netop DIG (farmagenetisk styring)</a:t>
            </a:r>
          </a:p>
        </p:txBody>
      </p:sp>
      <p:sp>
        <p:nvSpPr>
          <p:cNvPr id="3" name="Content Placeholder 2">
            <a:extLst>
              <a:ext uri="{FF2B5EF4-FFF2-40B4-BE49-F238E27FC236}">
                <a16:creationId xmlns:a16="http://schemas.microsoft.com/office/drawing/2014/main" id="{2C7728A5-ADFD-5B69-1441-8028FD1DA571}"/>
              </a:ext>
            </a:extLst>
          </p:cNvPr>
          <p:cNvSpPr>
            <a:spLocks noGrp="1"/>
          </p:cNvSpPr>
          <p:nvPr>
            <p:ph idx="1"/>
          </p:nvPr>
        </p:nvSpPr>
        <p:spPr>
          <a:xfrm>
            <a:off x="479424" y="1608881"/>
            <a:ext cx="11359649" cy="4931404"/>
          </a:xfrm>
        </p:spPr>
        <p:txBody>
          <a:bodyPr>
            <a:normAutofit fontScale="62500" lnSpcReduction="20000"/>
          </a:bodyPr>
          <a:lstStyle/>
          <a:p>
            <a:r>
              <a:rPr lang="en-NO" sz="3800" b="1" dirty="0">
                <a:solidFill>
                  <a:schemeClr val="tx1"/>
                </a:solidFill>
              </a:rPr>
              <a:t>DOSIS</a:t>
            </a:r>
            <a:r>
              <a:rPr lang="en-NO" sz="3800" dirty="0"/>
              <a:t> </a:t>
            </a:r>
          </a:p>
          <a:p>
            <a:pPr marL="457200" lvl="1" indent="0">
              <a:buNone/>
            </a:pPr>
            <a:r>
              <a:rPr lang="en-NO" sz="3800" dirty="0"/>
              <a:t>Eksempel: Warfarin 	(for lidt: risiko for blodpropper, slagtilfælde)	</a:t>
            </a:r>
          </a:p>
          <a:p>
            <a:pPr marL="457200" lvl="1" indent="0">
              <a:buNone/>
            </a:pPr>
            <a:r>
              <a:rPr lang="en-NO" sz="3800" dirty="0"/>
              <a:t>				(for meget: alvorlig blødning, potentiel dødeligt)</a:t>
            </a:r>
          </a:p>
          <a:p>
            <a:pPr marL="457200" lvl="1" indent="0">
              <a:buNone/>
            </a:pPr>
            <a:r>
              <a:rPr lang="en-NO" sz="3800" dirty="0"/>
              <a:t>	To gener: 	CYP2C9 (Nedbryder warfarin </a:t>
            </a:r>
            <a:r>
              <a:rPr lang="en-GB" sz="3800" dirty="0"/>
              <a:t>i</a:t>
            </a:r>
            <a:r>
              <a:rPr lang="en-NO" sz="3800" dirty="0"/>
              <a:t> leveren)</a:t>
            </a:r>
          </a:p>
          <a:p>
            <a:pPr marL="457200" lvl="1" indent="0">
              <a:buNone/>
            </a:pPr>
            <a:r>
              <a:rPr lang="en-NO" sz="3800" dirty="0"/>
              <a:t>			VKORC1 (Målet for warfarin </a:t>
            </a:r>
            <a:r>
              <a:rPr lang="en-GB" sz="3800" dirty="0"/>
              <a:t>i</a:t>
            </a:r>
            <a:r>
              <a:rPr lang="en-NO" sz="3800" dirty="0"/>
              <a:t> kroppen)</a:t>
            </a:r>
          </a:p>
          <a:p>
            <a:r>
              <a:rPr lang="en-NO" sz="3800" b="1" dirty="0">
                <a:solidFill>
                  <a:schemeClr val="tx1"/>
                </a:solidFill>
              </a:rPr>
              <a:t>MEDICINVALG</a:t>
            </a:r>
          </a:p>
          <a:p>
            <a:pPr marL="0" indent="0">
              <a:buNone/>
            </a:pPr>
            <a:r>
              <a:rPr lang="en-NO" sz="3800" dirty="0"/>
              <a:t>      Eksempel: Antidepressiv medicin  (30% ingen effekt. 25% alvorlig </a:t>
            </a:r>
            <a:r>
              <a:rPr lang="en-GB" sz="3800" dirty="0"/>
              <a:t>b</a:t>
            </a:r>
            <a:r>
              <a:rPr lang="en-NO" sz="3800" dirty="0"/>
              <a:t>ivirkn.)</a:t>
            </a:r>
          </a:p>
          <a:p>
            <a:pPr marL="0" indent="0">
              <a:buNone/>
            </a:pPr>
            <a:r>
              <a:rPr lang="en-NO" sz="3800" dirty="0"/>
              <a:t>	Et gen:	CYP2D6 (styrer nedbrydningen af mange antidepressiva)</a:t>
            </a:r>
          </a:p>
          <a:p>
            <a:pPr marL="0" indent="0">
              <a:buNone/>
            </a:pPr>
            <a:endParaRPr lang="en-NO" sz="3800" dirty="0"/>
          </a:p>
          <a:p>
            <a:pPr marL="0" indent="0">
              <a:buNone/>
            </a:pPr>
            <a:r>
              <a:rPr lang="en-NO" sz="3800" dirty="0"/>
              <a:t>				1) normal nedbrydning</a:t>
            </a:r>
          </a:p>
          <a:p>
            <a:pPr marL="0" indent="0">
              <a:buNone/>
            </a:pPr>
            <a:r>
              <a:rPr lang="en-NO" sz="3800" dirty="0"/>
              <a:t>				2) nedbryder ultrahurtigt</a:t>
            </a:r>
          </a:p>
          <a:p>
            <a:pPr marL="0" indent="0">
              <a:buNone/>
            </a:pPr>
            <a:r>
              <a:rPr lang="en-NO" sz="3800" dirty="0"/>
              <a:t>				3) nedbryder meget langsomt 	</a:t>
            </a:r>
            <a:endParaRPr lang="en-NO" sz="3200" dirty="0"/>
          </a:p>
        </p:txBody>
      </p:sp>
      <p:sp>
        <p:nvSpPr>
          <p:cNvPr id="4" name="Text Placeholder 3">
            <a:extLst>
              <a:ext uri="{FF2B5EF4-FFF2-40B4-BE49-F238E27FC236}">
                <a16:creationId xmlns:a16="http://schemas.microsoft.com/office/drawing/2014/main" id="{BC244B96-49C1-2CF7-7675-23C020D51BDB}"/>
              </a:ext>
            </a:extLst>
          </p:cNvPr>
          <p:cNvSpPr>
            <a:spLocks noGrp="1"/>
          </p:cNvSpPr>
          <p:nvPr>
            <p:ph type="body" sz="quarter" idx="14"/>
          </p:nvPr>
        </p:nvSpPr>
        <p:spPr/>
        <p:txBody>
          <a:bodyPr/>
          <a:lstStyle/>
          <a:p>
            <a:endParaRPr lang="en-NO"/>
          </a:p>
        </p:txBody>
      </p:sp>
      <p:sp>
        <p:nvSpPr>
          <p:cNvPr id="6" name="Right Brace 5">
            <a:extLst>
              <a:ext uri="{FF2B5EF4-FFF2-40B4-BE49-F238E27FC236}">
                <a16:creationId xmlns:a16="http://schemas.microsoft.com/office/drawing/2014/main" id="{17D4B29F-A129-6238-8C87-7C7071B0A043}"/>
              </a:ext>
            </a:extLst>
          </p:cNvPr>
          <p:cNvSpPr/>
          <p:nvPr/>
        </p:nvSpPr>
        <p:spPr>
          <a:xfrm>
            <a:off x="8586061" y="5617947"/>
            <a:ext cx="144000" cy="651306"/>
          </a:xfrm>
          <a:prstGeom prst="rightBrace">
            <a:avLst/>
          </a:prstGeom>
          <a:ln>
            <a:headEnd type="none" w="lg" len="med"/>
            <a:tailEnd type="none" w="lg"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NO">
              <a:ln w="25400">
                <a:solidFill>
                  <a:schemeClr val="tx2"/>
                </a:solidFill>
              </a:ln>
            </a:endParaRPr>
          </a:p>
        </p:txBody>
      </p:sp>
      <p:sp>
        <p:nvSpPr>
          <p:cNvPr id="7" name="TextBox 6">
            <a:extLst>
              <a:ext uri="{FF2B5EF4-FFF2-40B4-BE49-F238E27FC236}">
                <a16:creationId xmlns:a16="http://schemas.microsoft.com/office/drawing/2014/main" id="{6BB9EBF3-21F6-E8A3-E3B2-05EB0143B701}"/>
              </a:ext>
            </a:extLst>
          </p:cNvPr>
          <p:cNvSpPr txBox="1"/>
          <p:nvPr/>
        </p:nvSpPr>
        <p:spPr>
          <a:xfrm>
            <a:off x="9190495" y="5585678"/>
            <a:ext cx="1340432" cy="830997"/>
          </a:xfrm>
          <a:prstGeom prst="rect">
            <a:avLst/>
          </a:prstGeom>
          <a:noFill/>
        </p:spPr>
        <p:txBody>
          <a:bodyPr wrap="none" rtlCol="0">
            <a:spAutoFit/>
          </a:bodyPr>
          <a:lstStyle/>
          <a:p>
            <a:r>
              <a:rPr lang="en-NO" sz="2400" dirty="0">
                <a:solidFill>
                  <a:schemeClr val="tx2"/>
                </a:solidFill>
              </a:rPr>
              <a:t>Anden</a:t>
            </a:r>
          </a:p>
          <a:p>
            <a:r>
              <a:rPr lang="en-NO" sz="2400" dirty="0">
                <a:solidFill>
                  <a:schemeClr val="tx2"/>
                </a:solidFill>
              </a:rPr>
              <a:t>medicin</a:t>
            </a:r>
          </a:p>
        </p:txBody>
      </p:sp>
    </p:spTree>
    <p:extLst>
      <p:ext uri="{BB962C8B-B14F-4D97-AF65-F5344CB8AC3E}">
        <p14:creationId xmlns:p14="http://schemas.microsoft.com/office/powerpoint/2010/main" val="161457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5CADEB-88EE-DC54-B2AB-1919B2DFC1DC}"/>
              </a:ext>
            </a:extLst>
          </p:cNvPr>
          <p:cNvSpPr>
            <a:spLocks noGrp="1"/>
          </p:cNvSpPr>
          <p:nvPr>
            <p:ph type="title"/>
          </p:nvPr>
        </p:nvSpPr>
        <p:spPr/>
        <p:txBody>
          <a:bodyPr/>
          <a:lstStyle/>
          <a:p>
            <a:r>
              <a:rPr lang="en-NO" dirty="0"/>
              <a:t>Personlig BEHANDLING: Fra gætværk til præcision</a:t>
            </a:r>
          </a:p>
        </p:txBody>
      </p:sp>
      <p:sp>
        <p:nvSpPr>
          <p:cNvPr id="6" name="Content Placeholder 5">
            <a:extLst>
              <a:ext uri="{FF2B5EF4-FFF2-40B4-BE49-F238E27FC236}">
                <a16:creationId xmlns:a16="http://schemas.microsoft.com/office/drawing/2014/main" id="{D88A4708-274A-54BC-50B7-4159C3B0D522}"/>
              </a:ext>
            </a:extLst>
          </p:cNvPr>
          <p:cNvSpPr>
            <a:spLocks noGrp="1"/>
          </p:cNvSpPr>
          <p:nvPr>
            <p:ph idx="1"/>
          </p:nvPr>
        </p:nvSpPr>
        <p:spPr>
          <a:xfrm>
            <a:off x="431908" y="1624379"/>
            <a:ext cx="11233150" cy="4449020"/>
          </a:xfrm>
        </p:spPr>
        <p:txBody>
          <a:bodyPr>
            <a:normAutofit fontScale="92500" lnSpcReduction="20000"/>
          </a:bodyPr>
          <a:lstStyle/>
          <a:p>
            <a:pPr marL="0" indent="0">
              <a:buNone/>
            </a:pPr>
            <a:r>
              <a:rPr lang="en-GB" sz="2800" b="1" dirty="0"/>
              <a:t>HER2-behandling</a:t>
            </a:r>
            <a:endParaRPr lang="en-GB" sz="3000" b="1" dirty="0"/>
          </a:p>
          <a:p>
            <a:pPr marL="0" indent="0">
              <a:buNone/>
            </a:pPr>
            <a:endParaRPr lang="en-GB" dirty="0"/>
          </a:p>
          <a:p>
            <a:pPr marL="0" indent="0">
              <a:buNone/>
            </a:pPr>
            <a:r>
              <a:rPr lang="en-GB" sz="1900" b="1" dirty="0"/>
              <a:t>Alle </a:t>
            </a:r>
            <a:r>
              <a:rPr lang="en-GB" sz="1900" b="1" dirty="0" err="1"/>
              <a:t>brystkræftpatienter</a:t>
            </a:r>
            <a:r>
              <a:rPr lang="en-GB" sz="1900" b="1" dirty="0"/>
              <a:t> testes I </a:t>
            </a:r>
            <a:r>
              <a:rPr lang="en-GB" sz="1900" b="1" dirty="0" err="1"/>
              <a:t>dag</a:t>
            </a:r>
            <a:r>
              <a:rPr lang="en-GB" sz="1900" b="1" dirty="0"/>
              <a:t> for om de </a:t>
            </a:r>
            <a:r>
              <a:rPr lang="en-GB" sz="1900" b="1" dirty="0" err="1"/>
              <a:t>har</a:t>
            </a:r>
            <a:r>
              <a:rPr lang="en-GB" sz="1900" b="1" dirty="0"/>
              <a:t> </a:t>
            </a:r>
            <a:r>
              <a:rPr lang="en-GB" sz="1900" b="1" dirty="0" err="1"/>
              <a:t>overekspression</a:t>
            </a:r>
            <a:r>
              <a:rPr lang="en-GB" sz="1900" b="1" dirty="0"/>
              <a:t> </a:t>
            </a:r>
            <a:r>
              <a:rPr lang="en-GB" sz="1900" b="1" dirty="0" err="1"/>
              <a:t>af</a:t>
            </a:r>
            <a:r>
              <a:rPr lang="en-GB" sz="1900" b="1" dirty="0"/>
              <a:t> HER2</a:t>
            </a:r>
          </a:p>
          <a:p>
            <a:pPr marL="0" indent="0">
              <a:buNone/>
            </a:pPr>
            <a:r>
              <a:rPr lang="en-GB" sz="1900" b="1" dirty="0" err="1"/>
              <a:t>af</a:t>
            </a:r>
            <a:r>
              <a:rPr lang="en-GB" sz="1900" b="1" dirty="0"/>
              <a:t> </a:t>
            </a:r>
            <a:r>
              <a:rPr lang="en-GB" sz="1900" b="1" dirty="0" err="1"/>
              <a:t>proteinet</a:t>
            </a:r>
            <a:r>
              <a:rPr lang="en-GB" sz="1900" b="1" dirty="0"/>
              <a:t>. Det </a:t>
            </a:r>
            <a:r>
              <a:rPr lang="en-GB" sz="1900" b="1" dirty="0" err="1"/>
              <a:t>har</a:t>
            </a:r>
            <a:r>
              <a:rPr lang="en-GB" sz="1900" b="1" dirty="0"/>
              <a:t> 15-20% </a:t>
            </a:r>
          </a:p>
          <a:p>
            <a:pPr marL="0" indent="0">
              <a:buNone/>
            </a:pPr>
            <a:endParaRPr lang="en-GB" sz="1900" b="1" dirty="0"/>
          </a:p>
          <a:p>
            <a:pPr marL="0" indent="0">
              <a:buNone/>
            </a:pPr>
            <a:r>
              <a:rPr lang="en-GB" sz="1900" b="1" dirty="0" err="1"/>
              <a:t>Hvordan</a:t>
            </a:r>
            <a:r>
              <a:rPr lang="en-GB" sz="1900" b="1" dirty="0"/>
              <a:t> det </a:t>
            </a:r>
            <a:r>
              <a:rPr lang="en-GB" sz="1900" b="1" dirty="0" err="1"/>
              <a:t>virker</a:t>
            </a:r>
            <a:r>
              <a:rPr lang="en-GB" sz="1900" b="1" dirty="0"/>
              <a:t>:</a:t>
            </a:r>
          </a:p>
          <a:p>
            <a:pPr marL="0" indent="0">
              <a:buNone/>
            </a:pPr>
            <a:r>
              <a:rPr lang="en-GB" sz="1900" dirty="0"/>
              <a:t>HER2 er </a:t>
            </a:r>
            <a:r>
              <a:rPr lang="en-GB" sz="1900" dirty="0" err="1"/>
              <a:t>en</a:t>
            </a:r>
            <a:r>
              <a:rPr lang="en-GB" sz="1900" dirty="0"/>
              <a:t> </a:t>
            </a:r>
            <a:r>
              <a:rPr lang="en-GB" sz="1900" dirty="0" err="1"/>
              <a:t>vækstfaktorreceptor</a:t>
            </a:r>
            <a:r>
              <a:rPr lang="en-GB" sz="1900" dirty="0"/>
              <a:t>, driver </a:t>
            </a:r>
            <a:r>
              <a:rPr lang="en-GB" sz="1900" dirty="0" err="1"/>
              <a:t>aggressiv</a:t>
            </a:r>
            <a:r>
              <a:rPr lang="en-GB" sz="1900" dirty="0"/>
              <a:t> </a:t>
            </a:r>
            <a:r>
              <a:rPr lang="en-GB" sz="1900" dirty="0" err="1"/>
              <a:t>kræftvækst</a:t>
            </a:r>
            <a:endParaRPr lang="en-GB" sz="1900" dirty="0"/>
          </a:p>
          <a:p>
            <a:pPr marL="0" indent="0">
              <a:buNone/>
            </a:pPr>
            <a:r>
              <a:rPr lang="en-GB" sz="1900" dirty="0"/>
              <a:t>HER2-målrettet </a:t>
            </a:r>
            <a:r>
              <a:rPr lang="en-GB" sz="1900" dirty="0" err="1"/>
              <a:t>medicin</a:t>
            </a:r>
            <a:r>
              <a:rPr lang="en-GB" sz="1900" dirty="0"/>
              <a:t> </a:t>
            </a:r>
            <a:r>
              <a:rPr lang="en-GB" sz="1900" dirty="0" err="1"/>
              <a:t>blokerer</a:t>
            </a:r>
            <a:r>
              <a:rPr lang="en-GB" sz="1900" dirty="0"/>
              <a:t> </a:t>
            </a:r>
            <a:r>
              <a:rPr lang="en-GB" sz="1900" dirty="0" err="1"/>
              <a:t>denne</a:t>
            </a:r>
            <a:r>
              <a:rPr lang="en-GB" sz="1900" dirty="0"/>
              <a:t> </a:t>
            </a:r>
            <a:r>
              <a:rPr lang="en-GB" sz="1900" dirty="0" err="1"/>
              <a:t>signalvej</a:t>
            </a:r>
            <a:r>
              <a:rPr lang="en-GB" sz="1900" dirty="0"/>
              <a:t> </a:t>
            </a:r>
            <a:r>
              <a:rPr lang="en-GB" sz="1900" dirty="0" err="1"/>
              <a:t>gennem</a:t>
            </a:r>
            <a:r>
              <a:rPr lang="en-GB" sz="1900" dirty="0"/>
              <a:t> </a:t>
            </a:r>
            <a:r>
              <a:rPr lang="en-GB" sz="1900" dirty="0" err="1"/>
              <a:t>forskellige</a:t>
            </a:r>
            <a:r>
              <a:rPr lang="en-GB" sz="1900" dirty="0"/>
              <a:t> </a:t>
            </a:r>
            <a:r>
              <a:rPr lang="en-GB" sz="1900" dirty="0" err="1"/>
              <a:t>mekanismer</a:t>
            </a:r>
            <a:endParaRPr lang="en-GB" sz="1900" dirty="0"/>
          </a:p>
          <a:p>
            <a:pPr marL="0" indent="0">
              <a:buNone/>
            </a:pPr>
            <a:r>
              <a:rPr lang="en-GB" sz="1900" dirty="0" err="1"/>
              <a:t>Virker</a:t>
            </a:r>
            <a:r>
              <a:rPr lang="en-GB" sz="1900" dirty="0"/>
              <a:t> </a:t>
            </a:r>
            <a:r>
              <a:rPr lang="en-GB" sz="1900" b="1" dirty="0" err="1"/>
              <a:t>kun</a:t>
            </a:r>
            <a:r>
              <a:rPr lang="en-GB" sz="1900" dirty="0"/>
              <a:t> </a:t>
            </a:r>
            <a:r>
              <a:rPr lang="en-GB" sz="1900" dirty="0" err="1"/>
              <a:t>ved</a:t>
            </a:r>
            <a:r>
              <a:rPr lang="en-GB" sz="1900" dirty="0"/>
              <a:t> HER2-positive </a:t>
            </a:r>
            <a:r>
              <a:rPr lang="en-GB" sz="1900" dirty="0" err="1"/>
              <a:t>kræftformer</a:t>
            </a:r>
            <a:r>
              <a:rPr lang="en-GB" sz="1900" dirty="0"/>
              <a:t> - </a:t>
            </a:r>
            <a:r>
              <a:rPr lang="en-GB" sz="1900" dirty="0" err="1"/>
              <a:t>ingen</a:t>
            </a:r>
            <a:r>
              <a:rPr lang="en-GB" sz="1900" dirty="0"/>
              <a:t> </a:t>
            </a:r>
            <a:r>
              <a:rPr lang="en-GB" sz="1900" dirty="0" err="1"/>
              <a:t>fordel</a:t>
            </a:r>
            <a:r>
              <a:rPr lang="en-GB" sz="1900" dirty="0"/>
              <a:t> </a:t>
            </a:r>
            <a:r>
              <a:rPr lang="en-GB" sz="1900" dirty="0" err="1"/>
              <a:t>ved</a:t>
            </a:r>
            <a:r>
              <a:rPr lang="en-GB" sz="1900" dirty="0"/>
              <a:t> HER2-negativ </a:t>
            </a:r>
            <a:r>
              <a:rPr lang="en-GB" sz="1900" dirty="0" err="1"/>
              <a:t>sygdom</a:t>
            </a:r>
            <a:endParaRPr lang="en-GB" sz="1900" dirty="0"/>
          </a:p>
          <a:p>
            <a:pPr marL="0" indent="0">
              <a:buNone/>
            </a:pPr>
            <a:endParaRPr lang="en-GB" sz="1900" b="1" dirty="0"/>
          </a:p>
          <a:p>
            <a:pPr marL="0" indent="0">
              <a:buNone/>
            </a:pPr>
            <a:r>
              <a:rPr lang="en-GB" sz="1900" b="1" dirty="0" err="1"/>
              <a:t>Klinisk</a:t>
            </a:r>
            <a:r>
              <a:rPr lang="en-GB" sz="1900" b="1" dirty="0"/>
              <a:t> </a:t>
            </a:r>
            <a:r>
              <a:rPr lang="en-GB" sz="1900" b="1" dirty="0" err="1"/>
              <a:t>Betydning</a:t>
            </a:r>
            <a:r>
              <a:rPr lang="en-GB" sz="1900" b="1" dirty="0"/>
              <a:t>:</a:t>
            </a:r>
            <a:r>
              <a:rPr lang="en-GB" sz="1900" dirty="0"/>
              <a:t> En </a:t>
            </a:r>
            <a:r>
              <a:rPr lang="en-GB" sz="1900" dirty="0" err="1"/>
              <a:t>af</a:t>
            </a:r>
            <a:r>
              <a:rPr lang="en-GB" sz="1900" dirty="0"/>
              <a:t> de </a:t>
            </a:r>
            <a:r>
              <a:rPr lang="en-GB" sz="1900" dirty="0" err="1"/>
              <a:t>største</a:t>
            </a:r>
            <a:r>
              <a:rPr lang="en-GB" sz="1900" dirty="0"/>
              <a:t> </a:t>
            </a:r>
            <a:r>
              <a:rPr lang="en-GB" sz="1900" dirty="0" err="1"/>
              <a:t>succeshistorier</a:t>
            </a:r>
            <a:r>
              <a:rPr lang="en-GB" sz="1900" dirty="0"/>
              <a:t> </a:t>
            </a:r>
            <a:r>
              <a:rPr lang="en-GB" sz="1900" dirty="0" err="1"/>
              <a:t>inden</a:t>
            </a:r>
            <a:r>
              <a:rPr lang="en-GB" sz="1900" dirty="0"/>
              <a:t> for </a:t>
            </a:r>
            <a:r>
              <a:rPr lang="en-GB" sz="1900" dirty="0" err="1"/>
              <a:t>personlig</a:t>
            </a:r>
            <a:r>
              <a:rPr lang="en-GB" sz="1900" dirty="0"/>
              <a:t> </a:t>
            </a:r>
            <a:r>
              <a:rPr lang="en-GB" sz="1900" dirty="0" err="1"/>
              <a:t>medicin</a:t>
            </a:r>
            <a:r>
              <a:rPr lang="en-GB" sz="1900" dirty="0"/>
              <a:t> </a:t>
            </a:r>
            <a:r>
              <a:rPr lang="en-GB" sz="1900" dirty="0" err="1"/>
              <a:t>i</a:t>
            </a:r>
            <a:r>
              <a:rPr lang="en-GB" sz="1900" dirty="0"/>
              <a:t> </a:t>
            </a:r>
            <a:r>
              <a:rPr lang="en-GB" sz="1900" dirty="0" err="1"/>
              <a:t>oncologien</a:t>
            </a:r>
            <a:r>
              <a:rPr lang="en-GB" sz="1900" dirty="0"/>
              <a:t>:</a:t>
            </a:r>
          </a:p>
          <a:p>
            <a:pPr marL="0" indent="0">
              <a:buNone/>
            </a:pPr>
            <a:r>
              <a:rPr lang="en-GB" sz="1900" dirty="0" err="1"/>
              <a:t>Før</a:t>
            </a:r>
            <a:r>
              <a:rPr lang="en-GB" sz="1900" dirty="0"/>
              <a:t> Herceptin (</a:t>
            </a:r>
            <a:r>
              <a:rPr lang="en-GB" sz="1900" dirty="0" err="1"/>
              <a:t>godkendt</a:t>
            </a:r>
            <a:r>
              <a:rPr lang="en-GB" sz="1900" dirty="0"/>
              <a:t> 1998) </a:t>
            </a:r>
            <a:r>
              <a:rPr lang="en-GB" sz="1900" dirty="0" err="1"/>
              <a:t>havde</a:t>
            </a:r>
            <a:r>
              <a:rPr lang="en-GB" sz="1900" dirty="0"/>
              <a:t> HER2-positiv </a:t>
            </a:r>
            <a:r>
              <a:rPr lang="en-GB" sz="1900" dirty="0" err="1"/>
              <a:t>brystkræft</a:t>
            </a:r>
            <a:r>
              <a:rPr lang="en-GB" sz="1900" dirty="0"/>
              <a:t> den </a:t>
            </a:r>
            <a:r>
              <a:rPr lang="en-GB" sz="1900" dirty="0" err="1"/>
              <a:t>værste</a:t>
            </a:r>
            <a:r>
              <a:rPr lang="en-GB" sz="1900" dirty="0"/>
              <a:t> prognose</a:t>
            </a:r>
          </a:p>
          <a:p>
            <a:pPr marL="0" indent="0">
              <a:buNone/>
            </a:pPr>
            <a:r>
              <a:rPr lang="en-GB" sz="1900" dirty="0"/>
              <a:t>Nu, </a:t>
            </a:r>
            <a:r>
              <a:rPr lang="en-GB" sz="1900" dirty="0" err="1"/>
              <a:t>en</a:t>
            </a:r>
            <a:r>
              <a:rPr lang="en-GB" sz="1900" dirty="0"/>
              <a:t> 5-års </a:t>
            </a:r>
            <a:r>
              <a:rPr lang="en-GB" sz="1900" dirty="0" err="1"/>
              <a:t>overlevelse</a:t>
            </a:r>
            <a:r>
              <a:rPr lang="en-GB" sz="1900" dirty="0"/>
              <a:t> </a:t>
            </a:r>
            <a:r>
              <a:rPr lang="en-GB" sz="1900" dirty="0" err="1"/>
              <a:t>på</a:t>
            </a:r>
            <a:r>
              <a:rPr lang="en-GB" sz="1900" dirty="0"/>
              <a:t> 84%</a:t>
            </a:r>
            <a:endParaRPr lang="en-NO" sz="1900" dirty="0"/>
          </a:p>
        </p:txBody>
      </p:sp>
      <p:sp>
        <p:nvSpPr>
          <p:cNvPr id="7" name="Text Placeholder 6">
            <a:extLst>
              <a:ext uri="{FF2B5EF4-FFF2-40B4-BE49-F238E27FC236}">
                <a16:creationId xmlns:a16="http://schemas.microsoft.com/office/drawing/2014/main" id="{BAF3837D-E1DE-48B0-E984-626FCB8B7AD9}"/>
              </a:ext>
            </a:extLst>
          </p:cNvPr>
          <p:cNvSpPr>
            <a:spLocks noGrp="1"/>
          </p:cNvSpPr>
          <p:nvPr>
            <p:ph type="body" sz="quarter" idx="14"/>
          </p:nvPr>
        </p:nvSpPr>
        <p:spPr/>
        <p:txBody>
          <a:bodyPr/>
          <a:lstStyle/>
          <a:p>
            <a:endParaRPr lang="en-NO"/>
          </a:p>
        </p:txBody>
      </p:sp>
      <p:pic>
        <p:nvPicPr>
          <p:cNvPr id="3074" name="Picture 2" descr="What Is HER2-Positive Breast Cancer? | Dana-Farber Cancer Institute">
            <a:extLst>
              <a:ext uri="{FF2B5EF4-FFF2-40B4-BE49-F238E27FC236}">
                <a16:creationId xmlns:a16="http://schemas.microsoft.com/office/drawing/2014/main" id="{74732304-84FA-34CC-0522-345F3BF09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572" y="1306879"/>
            <a:ext cx="3620486" cy="286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1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9F887-6689-584B-360D-A7ACC366E458}"/>
              </a:ext>
            </a:extLst>
          </p:cNvPr>
          <p:cNvSpPr>
            <a:spLocks noGrp="1"/>
          </p:cNvSpPr>
          <p:nvPr>
            <p:ph type="title"/>
          </p:nvPr>
        </p:nvSpPr>
        <p:spPr/>
        <p:txBody>
          <a:bodyPr/>
          <a:lstStyle/>
          <a:p>
            <a:r>
              <a:rPr lang="en-NO" dirty="0"/>
              <a:t>GENTERAPI – At rette fejlen ved kilden</a:t>
            </a:r>
          </a:p>
        </p:txBody>
      </p:sp>
      <p:sp>
        <p:nvSpPr>
          <p:cNvPr id="6" name="Content Placeholder 5">
            <a:extLst>
              <a:ext uri="{FF2B5EF4-FFF2-40B4-BE49-F238E27FC236}">
                <a16:creationId xmlns:a16="http://schemas.microsoft.com/office/drawing/2014/main" id="{BC55980A-3642-1284-A712-EF339DAFCA51}"/>
              </a:ext>
            </a:extLst>
          </p:cNvPr>
          <p:cNvSpPr>
            <a:spLocks noGrp="1"/>
          </p:cNvSpPr>
          <p:nvPr>
            <p:ph idx="1"/>
          </p:nvPr>
        </p:nvSpPr>
        <p:spPr/>
        <p:txBody>
          <a:bodyPr>
            <a:normAutofit fontScale="92500" lnSpcReduction="10000"/>
          </a:bodyPr>
          <a:lstStyle/>
          <a:p>
            <a:pPr marL="0" indent="0">
              <a:buNone/>
            </a:pPr>
            <a:endParaRPr lang="en-GB" sz="2800" dirty="0"/>
          </a:p>
          <a:p>
            <a:pPr marL="0" indent="0">
              <a:buNone/>
            </a:pPr>
            <a:r>
              <a:rPr lang="en-GB" sz="2800" dirty="0" err="1"/>
              <a:t>Genterapi</a:t>
            </a:r>
            <a:r>
              <a:rPr lang="en-GB" sz="2800" dirty="0"/>
              <a:t> handler om at </a:t>
            </a:r>
            <a:r>
              <a:rPr lang="en-GB" sz="2800" dirty="0" err="1"/>
              <a:t>udryde</a:t>
            </a:r>
            <a:r>
              <a:rPr lang="en-GB" sz="2800" dirty="0"/>
              <a:t> “</a:t>
            </a:r>
            <a:r>
              <a:rPr lang="en-GB" sz="2800" dirty="0" err="1"/>
              <a:t>trykfejl</a:t>
            </a:r>
            <a:r>
              <a:rPr lang="en-GB" sz="2800" dirty="0"/>
              <a:t>” </a:t>
            </a:r>
            <a:r>
              <a:rPr lang="en-GB" sz="2800" dirty="0" err="1"/>
              <a:t>i</a:t>
            </a:r>
            <a:r>
              <a:rPr lang="en-GB" sz="2800" dirty="0"/>
              <a:t> den </a:t>
            </a:r>
            <a:r>
              <a:rPr lang="en-GB" sz="2800" dirty="0" err="1"/>
              <a:t>genetiske</a:t>
            </a:r>
            <a:r>
              <a:rPr lang="en-GB" sz="2800" dirty="0"/>
              <a:t> </a:t>
            </a:r>
            <a:r>
              <a:rPr lang="en-GB" sz="2800" dirty="0" err="1"/>
              <a:t>kode</a:t>
            </a:r>
            <a:r>
              <a:rPr lang="en-GB" sz="2800" dirty="0"/>
              <a:t>. Der er </a:t>
            </a:r>
            <a:r>
              <a:rPr lang="en-GB" sz="2800" dirty="0" err="1"/>
              <a:t>tre</a:t>
            </a:r>
            <a:r>
              <a:rPr lang="en-GB" sz="2800" dirty="0"/>
              <a:t> </a:t>
            </a:r>
            <a:r>
              <a:rPr lang="en-GB" sz="2800" dirty="0" err="1"/>
              <a:t>hovedstrategier</a:t>
            </a:r>
            <a:r>
              <a:rPr lang="en-GB" sz="2800" dirty="0"/>
              <a:t>:</a:t>
            </a:r>
          </a:p>
          <a:p>
            <a:pPr marL="0" indent="0">
              <a:buNone/>
            </a:pPr>
            <a:endParaRPr lang="en-GB" sz="2800" dirty="0"/>
          </a:p>
          <a:p>
            <a:pPr marL="0" indent="0">
              <a:buNone/>
            </a:pPr>
            <a:r>
              <a:rPr lang="en-GB" sz="2800" dirty="0"/>
              <a:t>1. </a:t>
            </a:r>
            <a:r>
              <a:rPr lang="en-GB" sz="2800" dirty="0" err="1"/>
              <a:t>Indsætte</a:t>
            </a:r>
            <a:r>
              <a:rPr lang="en-GB" sz="2800" dirty="0"/>
              <a:t> </a:t>
            </a:r>
            <a:r>
              <a:rPr lang="en-GB" sz="2800" dirty="0" err="1"/>
              <a:t>en</a:t>
            </a:r>
            <a:r>
              <a:rPr lang="en-GB" sz="2800" dirty="0"/>
              <a:t> </a:t>
            </a:r>
            <a:r>
              <a:rPr lang="en-GB" sz="2800" dirty="0" err="1"/>
              <a:t>korrekt</a:t>
            </a:r>
            <a:r>
              <a:rPr lang="en-GB" sz="2800" dirty="0"/>
              <a:t> kopi </a:t>
            </a:r>
            <a:r>
              <a:rPr lang="en-GB" sz="2800" dirty="0" err="1"/>
              <a:t>af</a:t>
            </a:r>
            <a:r>
              <a:rPr lang="en-GB" sz="2800" dirty="0"/>
              <a:t> et </a:t>
            </a:r>
            <a:r>
              <a:rPr lang="en-GB" sz="2800" dirty="0" err="1"/>
              <a:t>defekt</a:t>
            </a:r>
            <a:r>
              <a:rPr lang="en-GB" sz="2800" dirty="0"/>
              <a:t> gen</a:t>
            </a:r>
          </a:p>
          <a:p>
            <a:pPr marL="0" indent="0">
              <a:buNone/>
            </a:pPr>
            <a:r>
              <a:rPr lang="en-GB" sz="2800" dirty="0"/>
              <a:t>2. Rette </a:t>
            </a:r>
            <a:r>
              <a:rPr lang="en-GB" sz="2800" dirty="0" err="1"/>
              <a:t>fejlen</a:t>
            </a:r>
            <a:r>
              <a:rPr lang="en-GB" sz="2800" dirty="0"/>
              <a:t> </a:t>
            </a:r>
            <a:r>
              <a:rPr lang="en-GB" sz="2800" dirty="0" err="1"/>
              <a:t>direkte</a:t>
            </a:r>
            <a:r>
              <a:rPr lang="en-GB" sz="2800" dirty="0"/>
              <a:t> </a:t>
            </a:r>
            <a:r>
              <a:rPr lang="en-GB" sz="2800" dirty="0" err="1"/>
              <a:t>i</a:t>
            </a:r>
            <a:r>
              <a:rPr lang="en-GB" sz="2800" dirty="0"/>
              <a:t> </a:t>
            </a:r>
            <a:r>
              <a:rPr lang="en-GB" sz="2800" dirty="0" err="1"/>
              <a:t>DNA'et</a:t>
            </a:r>
            <a:endParaRPr lang="en-GB" sz="2800" dirty="0"/>
          </a:p>
          <a:p>
            <a:pPr marL="0" indent="0">
              <a:buNone/>
            </a:pPr>
            <a:r>
              <a:rPr lang="en-GB" sz="2800" dirty="0"/>
              <a:t>3. </a:t>
            </a:r>
            <a:r>
              <a:rPr lang="en-GB" sz="2800" dirty="0" err="1"/>
              <a:t>Slukke</a:t>
            </a:r>
            <a:r>
              <a:rPr lang="en-GB" sz="2800" dirty="0"/>
              <a:t> for </a:t>
            </a:r>
            <a:r>
              <a:rPr lang="en-GB" sz="2800" dirty="0" err="1"/>
              <a:t>skadelige</a:t>
            </a:r>
            <a:r>
              <a:rPr lang="en-GB" sz="2800" dirty="0"/>
              <a:t> </a:t>
            </a:r>
            <a:r>
              <a:rPr lang="en-GB" sz="2800" dirty="0" err="1"/>
              <a:t>gener</a:t>
            </a:r>
            <a:endParaRPr lang="en-GB" sz="2800" dirty="0"/>
          </a:p>
          <a:p>
            <a:pPr marL="0" indent="0">
              <a:buNone/>
            </a:pPr>
            <a:endParaRPr lang="en-GB" sz="2800" dirty="0"/>
          </a:p>
          <a:p>
            <a:pPr marL="0" indent="0">
              <a:buNone/>
            </a:pPr>
            <a:r>
              <a:rPr lang="en-GB" sz="2800" dirty="0"/>
              <a:t>Man </a:t>
            </a:r>
            <a:r>
              <a:rPr lang="en-GB" sz="2800" dirty="0" err="1"/>
              <a:t>bruger</a:t>
            </a:r>
            <a:r>
              <a:rPr lang="en-GB" sz="2800" dirty="0"/>
              <a:t> </a:t>
            </a:r>
            <a:r>
              <a:rPr lang="en-GB" sz="2800" dirty="0" err="1"/>
              <a:t>ofte</a:t>
            </a:r>
            <a:r>
              <a:rPr lang="en-GB" sz="2800" dirty="0"/>
              <a:t> VIRUS </a:t>
            </a:r>
            <a:r>
              <a:rPr lang="en-GB" sz="2800" dirty="0" err="1"/>
              <a:t>til</a:t>
            </a:r>
            <a:r>
              <a:rPr lang="en-GB" sz="2800" dirty="0"/>
              <a:t> at </a:t>
            </a:r>
            <a:r>
              <a:rPr lang="en-GB" sz="2800" dirty="0" err="1"/>
              <a:t>få</a:t>
            </a:r>
            <a:r>
              <a:rPr lang="en-GB" sz="2800" dirty="0"/>
              <a:t> de nye </a:t>
            </a:r>
            <a:r>
              <a:rPr lang="en-GB" sz="2800" dirty="0" err="1"/>
              <a:t>gener</a:t>
            </a:r>
            <a:r>
              <a:rPr lang="en-GB" sz="2800" dirty="0"/>
              <a:t> </a:t>
            </a:r>
            <a:r>
              <a:rPr lang="en-GB" sz="2800" dirty="0" err="1"/>
              <a:t>ind</a:t>
            </a:r>
            <a:r>
              <a:rPr lang="en-GB" sz="2800" dirty="0"/>
              <a:t> </a:t>
            </a:r>
            <a:r>
              <a:rPr lang="en-GB" sz="2800" dirty="0" err="1"/>
              <a:t>i</a:t>
            </a:r>
            <a:r>
              <a:rPr lang="en-GB" sz="2800" dirty="0"/>
              <a:t> </a:t>
            </a:r>
            <a:r>
              <a:rPr lang="en-GB" sz="2800" dirty="0" err="1"/>
              <a:t>cellerne</a:t>
            </a:r>
            <a:r>
              <a:rPr lang="en-GB" sz="2800" dirty="0"/>
              <a:t>?</a:t>
            </a:r>
          </a:p>
          <a:p>
            <a:endParaRPr lang="en-NO" dirty="0"/>
          </a:p>
        </p:txBody>
      </p:sp>
      <p:sp>
        <p:nvSpPr>
          <p:cNvPr id="7" name="Text Placeholder 6">
            <a:extLst>
              <a:ext uri="{FF2B5EF4-FFF2-40B4-BE49-F238E27FC236}">
                <a16:creationId xmlns:a16="http://schemas.microsoft.com/office/drawing/2014/main" id="{24D3CC6A-B699-ADD7-A4D6-12CAFA13E10D}"/>
              </a:ext>
            </a:extLst>
          </p:cNvPr>
          <p:cNvSpPr>
            <a:spLocks noGrp="1"/>
          </p:cNvSpPr>
          <p:nvPr>
            <p:ph type="body" sz="quarter" idx="14"/>
          </p:nvPr>
        </p:nvSpPr>
        <p:spPr/>
        <p:txBody>
          <a:bodyPr/>
          <a:lstStyle/>
          <a:p>
            <a:endParaRPr lang="en-NO"/>
          </a:p>
        </p:txBody>
      </p:sp>
    </p:spTree>
    <p:extLst>
      <p:ext uri="{BB962C8B-B14F-4D97-AF65-F5344CB8AC3E}">
        <p14:creationId xmlns:p14="http://schemas.microsoft.com/office/powerpoint/2010/main" val="3956991984"/>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K_basis skabelon" id="{821CB8C1-7AEE-47E1-A139-6E66205D9E99}" vid="{CDCF2848-9E5C-4B57-8583-35C82D62F089}"/>
    </a:ext>
  </a:extLst>
</a:theme>
</file>

<file path=ppt/theme/theme2.xml><?xml version="1.0" encoding="utf-8"?>
<a:theme xmlns:a="http://schemas.openxmlformats.org/drawingml/2006/main" name="Danish Cancer Society Template">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K_advanced template" id="{EDA1E56E-F6E3-459D-A545-E965BBA9FCCA}" vid="{EAA53865-FFCF-4127-B4E8-0AB66B00C6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5F3E28AB79C04B8E9983DBC3241BD2" ma:contentTypeVersion="12" ma:contentTypeDescription="Opret et nyt dokument." ma:contentTypeScope="" ma:versionID="d4a61e415e9c37125ed1d0fea7c31ef4">
  <xsd:schema xmlns:xsd="http://www.w3.org/2001/XMLSchema" xmlns:xs="http://www.w3.org/2001/XMLSchema" xmlns:p="http://schemas.microsoft.com/office/2006/metadata/properties" xmlns:ns2="9243a542-8f91-46f8-a3f1-edd30c1455be" xmlns:ns3="17963c96-e49e-4163-9da4-bc458eee9eea" targetNamespace="http://schemas.microsoft.com/office/2006/metadata/properties" ma:root="true" ma:fieldsID="843f6baf0e80bd9120e878e8ceeed1b3" ns2:_="" ns3:_="">
    <xsd:import namespace="9243a542-8f91-46f8-a3f1-edd30c1455be"/>
    <xsd:import namespace="17963c96-e49e-4163-9da4-bc458eee9e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3a542-8f91-46f8-a3f1-edd30c145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963c96-e49e-4163-9da4-bc458eee9eea"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2326893-d167-47d4-9a45-6c9c6b2efaf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C1B30A-D279-4066-BEBC-11A5AA39F3B9}"/>
</file>

<file path=customXml/itemProps2.xml><?xml version="1.0" encoding="utf-8"?>
<ds:datastoreItem xmlns:ds="http://schemas.openxmlformats.org/officeDocument/2006/customXml" ds:itemID="{30C2AFEB-5752-4004-A075-014CCD629C60}"/>
</file>

<file path=customXml/itemProps3.xml><?xml version="1.0" encoding="utf-8"?>
<ds:datastoreItem xmlns:ds="http://schemas.openxmlformats.org/officeDocument/2006/customXml" ds:itemID="{0BF948B9-360B-4688-9859-203BF7AC2489}"/>
</file>

<file path=customXml/itemProps4.xml><?xml version="1.0" encoding="utf-8"?>
<ds:datastoreItem xmlns:ds="http://schemas.openxmlformats.org/officeDocument/2006/customXml" ds:itemID="{0DCCEF62-9D71-40B0-A81B-9D790C829B48}"/>
</file>

<file path=docProps/app.xml><?xml version="1.0" encoding="utf-8"?>
<Properties xmlns="http://schemas.openxmlformats.org/officeDocument/2006/extended-properties" xmlns:vt="http://schemas.openxmlformats.org/officeDocument/2006/docPropsVTypes">
  <TotalTime>11026</TotalTime>
  <Words>2114</Words>
  <Application>Microsoft Macintosh PowerPoint</Application>
  <PresentationFormat>Widescreen</PresentationFormat>
  <Paragraphs>215</Paragraphs>
  <Slides>28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Helvetica</vt:lpstr>
      <vt:lpstr>Calibri</vt:lpstr>
      <vt:lpstr>Noto-serif</vt:lpstr>
      <vt:lpstr>Fighter-Overskrift</vt:lpstr>
      <vt:lpstr>SF Pro Display</vt:lpstr>
      <vt:lpstr>Fighter-Regular</vt:lpstr>
      <vt:lpstr>Fighter</vt:lpstr>
      <vt:lpstr>Arial</vt:lpstr>
      <vt:lpstr>Kraeftens Bekaempelse Skabelon</vt:lpstr>
      <vt:lpstr>Danish Cancer Society Template</vt:lpstr>
      <vt:lpstr>Personlig medicin </vt:lpstr>
      <vt:lpstr>Fra gennemsnit til individ</vt:lpstr>
      <vt:lpstr>Tre vigtige aspekter af personlig medicin</vt:lpstr>
      <vt:lpstr>Personlig FOREBYGGELSE </vt:lpstr>
      <vt:lpstr>Forskere tegner gen-leksikon for brystkræft</vt:lpstr>
      <vt:lpstr>RISIKOPROFILERING (personlig forebyggelse)</vt:lpstr>
      <vt:lpstr>Medicinen til netop DIG (farmagenetisk styring)</vt:lpstr>
      <vt:lpstr>Personlig BEHANDLING: Fra gætværk til præcision</vt:lpstr>
      <vt:lpstr>GENTERAPI – At rette fejlen ved kilden</vt:lpstr>
      <vt:lpstr>CRISPR-teknologi</vt:lpstr>
      <vt:lpstr>Verdens første patient behandlet med PERSONLIG CRISPR gen-modificeret terapi i 2025</vt:lpstr>
      <vt:lpstr>Baby KJ</vt:lpstr>
      <vt:lpstr>Etisk godkendt genterapi – de virkelige sucesser</vt:lpstr>
      <vt:lpstr>Immunterapi</vt:lpstr>
      <vt:lpstr>IMMUNTERAPI – at væbne kroppens eget forsvar</vt:lpstr>
      <vt:lpstr>CAR-T celleterapi</vt:lpstr>
      <vt:lpstr>CAR-T behandling</vt:lpstr>
      <vt:lpstr>CAR-T behandling</vt:lpstr>
      <vt:lpstr>CART-T har sine begrænsninger</vt:lpstr>
      <vt:lpstr>Checkpoint inhibitorer – Fjerner kræftens kamuflage</vt:lpstr>
      <vt:lpstr>Checkpoint inhibitorer</vt:lpstr>
      <vt:lpstr>Kræftvacciner</vt:lpstr>
      <vt:lpstr>Prostatakræft: Stor udfordring</vt:lpstr>
      <vt:lpstr>Eksempler på studier støttet af KB</vt:lpstr>
      <vt:lpstr>UDFORDRINGER</vt:lpstr>
      <vt:lpstr>Afsluttende bemærkninger</vt:lpstr>
      <vt:lpstr>Vi behandler ikke længere sygdomme – vi behandler mennesker med sygdomme. Det gør hele forskellen</vt:lpstr>
      <vt:lpstr>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Kræftens Bekæmpelses Center for Kræftforskning</dc:title>
  <dc:creator>onk-mni</dc:creator>
  <cp:lastModifiedBy>Mads Melbye</cp:lastModifiedBy>
  <cp:revision>99</cp:revision>
  <dcterms:modified xsi:type="dcterms:W3CDTF">2026-05-07T19:18:39Z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0x0101008D5F3E28AB79C04B8E9983DBC3241BD2</vt:lpwstr>
  </property>
</Properties>
</file>